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8" r:id="rId1"/>
  </p:sldMasterIdLst>
  <p:notesMasterIdLst>
    <p:notesMasterId r:id="rId50"/>
  </p:notesMasterIdLst>
  <p:sldIdLst>
    <p:sldId id="356" r:id="rId2"/>
    <p:sldId id="258" r:id="rId3"/>
    <p:sldId id="259" r:id="rId4"/>
    <p:sldId id="368" r:id="rId5"/>
    <p:sldId id="367" r:id="rId6"/>
    <p:sldId id="446" r:id="rId7"/>
    <p:sldId id="363" r:id="rId8"/>
    <p:sldId id="447" r:id="rId9"/>
    <p:sldId id="448" r:id="rId10"/>
    <p:sldId id="361" r:id="rId11"/>
    <p:sldId id="362" r:id="rId12"/>
    <p:sldId id="285" r:id="rId13"/>
    <p:sldId id="286" r:id="rId14"/>
    <p:sldId id="260" r:id="rId15"/>
    <p:sldId id="261" r:id="rId16"/>
    <p:sldId id="288" r:id="rId17"/>
    <p:sldId id="271" r:id="rId18"/>
    <p:sldId id="289" r:id="rId19"/>
    <p:sldId id="290" r:id="rId20"/>
    <p:sldId id="291" r:id="rId21"/>
    <p:sldId id="293" r:id="rId22"/>
    <p:sldId id="365" r:id="rId23"/>
    <p:sldId id="449" r:id="rId24"/>
    <p:sldId id="450" r:id="rId25"/>
    <p:sldId id="270" r:id="rId26"/>
    <p:sldId id="297" r:id="rId27"/>
    <p:sldId id="298" r:id="rId28"/>
    <p:sldId id="357" r:id="rId29"/>
    <p:sldId id="267" r:id="rId30"/>
    <p:sldId id="366" r:id="rId31"/>
    <p:sldId id="268" r:id="rId32"/>
    <p:sldId id="300" r:id="rId33"/>
    <p:sldId id="302" r:id="rId34"/>
    <p:sldId id="304" r:id="rId35"/>
    <p:sldId id="273" r:id="rId36"/>
    <p:sldId id="303" r:id="rId37"/>
    <p:sldId id="305" r:id="rId38"/>
    <p:sldId id="306" r:id="rId39"/>
    <p:sldId id="266" r:id="rId40"/>
    <p:sldId id="451" r:id="rId41"/>
    <p:sldId id="265" r:id="rId42"/>
    <p:sldId id="307" r:id="rId43"/>
    <p:sldId id="308" r:id="rId44"/>
    <p:sldId id="309" r:id="rId45"/>
    <p:sldId id="370" r:id="rId46"/>
    <p:sldId id="277" r:id="rId47"/>
    <p:sldId id="452" r:id="rId48"/>
    <p:sldId id="280" r:id="rId4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1BCF"/>
    <a:srgbClr val="C0CAFC"/>
    <a:srgbClr val="D1F6FA"/>
    <a:srgbClr val="99FFCC"/>
    <a:srgbClr val="BDECE5"/>
    <a:srgbClr val="AFCFEC"/>
    <a:srgbClr val="D1E3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8B8528-AB0A-437A-95B2-E7C36391B86F}">
  <a:tblStyle styleId="{3B8B8528-AB0A-437A-95B2-E7C36391B86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269D01E-BC32-4049-B463-5C60D7B0CCD2}" styleName="佈景主題樣式 2 - 輔色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佈景主題樣式 1 - 輔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2742" autoAdjust="0"/>
  </p:normalViewPr>
  <p:slideViewPr>
    <p:cSldViewPr snapToGrid="0">
      <p:cViewPr varScale="1">
        <p:scale>
          <a:sx n="153" d="100"/>
          <a:sy n="153" d="100"/>
        </p:scale>
        <p:origin x="168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1.stat.gov.tw/mp.asp?mp=3" TargetMode="External"/><Relationship Id="rId1" Type="http://schemas.openxmlformats.org/officeDocument/2006/relationships/hyperlink" Target="http://stat.ncl.edu.tw/" TargetMode="External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1.stat.gov.tw/mp.asp?mp=3" TargetMode="External"/><Relationship Id="rId1" Type="http://schemas.openxmlformats.org/officeDocument/2006/relationships/hyperlink" Target="http://stat.ncl.edu.tw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2C92F4-BA0F-4FB8-A10D-FA24D2EDF762}" type="doc">
      <dgm:prSet loTypeId="urn:microsoft.com/office/officeart/2005/8/layout/vList2" loCatId="list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zh-TW" altLang="en-US"/>
        </a:p>
      </dgm:t>
    </dgm:pt>
    <dgm:pt modelId="{99811343-CAB3-46BF-98F8-88367B4F1E07}">
      <dgm:prSet phldrT="[文字]" custT="1"/>
      <dgm:spPr/>
      <dgm:t>
        <a:bodyPr/>
        <a:lstStyle/>
        <a:p>
          <a:r>
            <a:rPr lang="zh-HK" altLang="zh-TW" sz="3200" dirty="0">
              <a:solidFill>
                <a:schemeClr val="tx1"/>
              </a:solidFill>
              <a:effectLst/>
            </a:rPr>
            <a:t>原始數據或統計資料</a:t>
          </a:r>
          <a:endParaRPr lang="zh-TW" altLang="en-US" sz="3200" dirty="0">
            <a:solidFill>
              <a:schemeClr val="tx1"/>
            </a:solidFill>
            <a:effectLst/>
          </a:endParaRPr>
        </a:p>
      </dgm:t>
    </dgm:pt>
    <dgm:pt modelId="{70B2E627-3EF6-4D56-86FD-E7C978359F45}" type="parTrans" cxnId="{5CC2B7D9-76A2-44D1-8A80-92CBFFB723A3}">
      <dgm:prSet/>
      <dgm:spPr/>
      <dgm:t>
        <a:bodyPr/>
        <a:lstStyle/>
        <a:p>
          <a:endParaRPr lang="zh-TW" altLang="en-US" sz="2400">
            <a:solidFill>
              <a:schemeClr val="tx1"/>
            </a:solidFill>
            <a:effectLst/>
          </a:endParaRPr>
        </a:p>
      </dgm:t>
    </dgm:pt>
    <dgm:pt modelId="{082405FE-3874-4D4B-8414-D0C8FA56EA8A}" type="sibTrans" cxnId="{5CC2B7D9-76A2-44D1-8A80-92CBFFB723A3}">
      <dgm:prSet/>
      <dgm:spPr/>
      <dgm:t>
        <a:bodyPr/>
        <a:lstStyle/>
        <a:p>
          <a:endParaRPr lang="zh-TW" altLang="en-US" sz="2400">
            <a:solidFill>
              <a:schemeClr val="tx1"/>
            </a:solidFill>
            <a:effectLst/>
          </a:endParaRPr>
        </a:p>
      </dgm:t>
    </dgm:pt>
    <dgm:pt modelId="{FC1B1F79-492C-423F-A2B1-8D1BA23D37FD}">
      <dgm:prSet phldrT="[文字]" custT="1"/>
      <dgm:spPr/>
      <dgm:t>
        <a:bodyPr/>
        <a:lstStyle/>
        <a:p>
          <a:pPr>
            <a:buFont typeface="Wingdings"/>
            <a:buChar char=""/>
          </a:pPr>
          <a:r>
            <a:rPr lang="zh-HK" altLang="zh-TW" sz="3200" dirty="0">
              <a:solidFill>
                <a:schemeClr val="tx1"/>
              </a:solidFill>
              <a:effectLst/>
            </a:rPr>
            <a:t>中華民國統計資訊網</a:t>
          </a:r>
          <a:r>
            <a:rPr lang="zh-TW" altLang="zh-TW" sz="3200" dirty="0">
              <a:solidFill>
                <a:schemeClr val="tx1"/>
              </a:solidFill>
              <a:effectLst/>
            </a:rPr>
            <a:t>（免費）</a:t>
          </a:r>
          <a:endParaRPr lang="zh-TW" altLang="en-US" sz="3200" dirty="0">
            <a:solidFill>
              <a:schemeClr val="tx1"/>
            </a:solidFill>
            <a:effectLst/>
          </a:endParaRPr>
        </a:p>
      </dgm:t>
    </dgm:pt>
    <dgm:pt modelId="{A5CDA1AF-A961-42FB-A778-55C5D6A18FC7}" type="parTrans" cxnId="{8C1F99E0-735C-4D8B-B72C-E5E2F268EE39}">
      <dgm:prSet/>
      <dgm:spPr/>
      <dgm:t>
        <a:bodyPr/>
        <a:lstStyle/>
        <a:p>
          <a:endParaRPr lang="zh-TW" altLang="en-US" sz="2400">
            <a:solidFill>
              <a:schemeClr val="tx1"/>
            </a:solidFill>
            <a:effectLst/>
          </a:endParaRPr>
        </a:p>
      </dgm:t>
    </dgm:pt>
    <dgm:pt modelId="{CAE68F2C-A9C1-46D2-AFC1-CAEF4DC12074}" type="sibTrans" cxnId="{8C1F99E0-735C-4D8B-B72C-E5E2F268EE39}">
      <dgm:prSet/>
      <dgm:spPr/>
      <dgm:t>
        <a:bodyPr/>
        <a:lstStyle/>
        <a:p>
          <a:endParaRPr lang="zh-TW" altLang="en-US" sz="2400">
            <a:solidFill>
              <a:schemeClr val="tx1"/>
            </a:solidFill>
            <a:effectLst/>
          </a:endParaRPr>
        </a:p>
      </dgm:t>
    </dgm:pt>
    <dgm:pt modelId="{047AB050-AACE-40CF-8FFC-38574C223436}">
      <dgm:prSet custT="1"/>
      <dgm:spPr/>
      <dgm:t>
        <a:bodyPr/>
        <a:lstStyle/>
        <a:p>
          <a:r>
            <a:rPr lang="zh-HK" altLang="zh-TW" sz="3200" dirty="0">
              <a:solidFill>
                <a:schemeClr val="tx1"/>
              </a:solidFill>
              <a:effectLst/>
            </a:rPr>
            <a:t>政府統計資訊網</a:t>
          </a:r>
          <a:r>
            <a:rPr lang="zh-TW" altLang="zh-TW" sz="3200" dirty="0">
              <a:solidFill>
                <a:schemeClr val="tx1"/>
              </a:solidFill>
              <a:effectLst/>
            </a:rPr>
            <a:t>（免費）</a:t>
          </a:r>
        </a:p>
      </dgm:t>
    </dgm:pt>
    <dgm:pt modelId="{22548E26-2C41-4264-8D52-CB62EAE42D72}" type="parTrans" cxnId="{FD786AD5-00C0-41B0-912E-0BDC85E5AC6C}">
      <dgm:prSet/>
      <dgm:spPr/>
      <dgm:t>
        <a:bodyPr/>
        <a:lstStyle/>
        <a:p>
          <a:endParaRPr lang="zh-TW" altLang="en-US" sz="2400">
            <a:solidFill>
              <a:schemeClr val="tx1"/>
            </a:solidFill>
            <a:effectLst/>
          </a:endParaRPr>
        </a:p>
      </dgm:t>
    </dgm:pt>
    <dgm:pt modelId="{22272886-62D9-4844-89AC-DD132ED49968}" type="sibTrans" cxnId="{FD786AD5-00C0-41B0-912E-0BDC85E5AC6C}">
      <dgm:prSet/>
      <dgm:spPr/>
      <dgm:t>
        <a:bodyPr/>
        <a:lstStyle/>
        <a:p>
          <a:endParaRPr lang="zh-TW" altLang="en-US" sz="2400">
            <a:solidFill>
              <a:schemeClr val="tx1"/>
            </a:solidFill>
            <a:effectLst/>
          </a:endParaRPr>
        </a:p>
      </dgm:t>
    </dgm:pt>
    <dgm:pt modelId="{E29A517A-3394-45EC-BF73-FA2BBE05AF1F}">
      <dgm:prSet custT="1"/>
      <dgm:spPr/>
      <dgm:t>
        <a:bodyPr/>
        <a:lstStyle/>
        <a:p>
          <a:pPr>
            <a:buFont typeface="Wingdings" panose="05000000000000000000" pitchFamily="2" charset="2"/>
            <a:buChar char="l"/>
          </a:pPr>
          <a:r>
            <a:rPr lang="en-US" altLang="zh-TW" sz="2800" u="sng" dirty="0">
              <a:solidFill>
                <a:schemeClr val="tx1"/>
              </a:solidFill>
              <a:effectLst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http://stat.ncl.edu.tw/</a:t>
          </a:r>
          <a:endParaRPr lang="zh-TW" altLang="zh-TW" sz="2800" dirty="0">
            <a:solidFill>
              <a:schemeClr val="tx1"/>
            </a:solidFill>
            <a:effectLst/>
          </a:endParaRPr>
        </a:p>
      </dgm:t>
    </dgm:pt>
    <dgm:pt modelId="{A9CAFAD5-F7E0-4A7D-8E03-9D81372B2DD4}" type="parTrans" cxnId="{702FA1D6-095B-4D4B-8E57-5B566A9D6031}">
      <dgm:prSet/>
      <dgm:spPr/>
      <dgm:t>
        <a:bodyPr/>
        <a:lstStyle/>
        <a:p>
          <a:endParaRPr lang="zh-TW" altLang="en-US" sz="2400">
            <a:solidFill>
              <a:schemeClr val="tx1"/>
            </a:solidFill>
            <a:effectLst/>
          </a:endParaRPr>
        </a:p>
      </dgm:t>
    </dgm:pt>
    <dgm:pt modelId="{91AF775D-3DA3-4A5F-A30F-C8BC882E2820}" type="sibTrans" cxnId="{702FA1D6-095B-4D4B-8E57-5B566A9D6031}">
      <dgm:prSet/>
      <dgm:spPr/>
      <dgm:t>
        <a:bodyPr/>
        <a:lstStyle/>
        <a:p>
          <a:endParaRPr lang="zh-TW" altLang="en-US" sz="2400">
            <a:solidFill>
              <a:schemeClr val="tx1"/>
            </a:solidFill>
            <a:effectLst/>
          </a:endParaRPr>
        </a:p>
      </dgm:t>
    </dgm:pt>
    <dgm:pt modelId="{C03D0635-A437-423F-9FB4-8F43BDFE28E4}">
      <dgm:prSet phldrT="[文字]" custT="1"/>
      <dgm:spPr/>
      <dgm:t>
        <a:bodyPr/>
        <a:lstStyle/>
        <a:p>
          <a:pPr>
            <a:buFont typeface="Wingdings" panose="05000000000000000000" pitchFamily="2" charset="2"/>
            <a:buChar char="l"/>
          </a:pPr>
          <a:r>
            <a:rPr lang="en-US" altLang="zh-TW" sz="2800" u="sng" dirty="0">
              <a:solidFill>
                <a:schemeClr val="tx1"/>
              </a:solidFill>
              <a:effectLst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https://www1.stat.gov.tw/mp.asp?mp=3</a:t>
          </a:r>
          <a:endParaRPr lang="zh-TW" altLang="en-US" sz="2800" dirty="0">
            <a:solidFill>
              <a:schemeClr val="tx1"/>
            </a:solidFill>
            <a:effectLst/>
          </a:endParaRPr>
        </a:p>
      </dgm:t>
    </dgm:pt>
    <dgm:pt modelId="{F53D8A6A-F6E2-4D61-9522-6E766EA3FB81}" type="parTrans" cxnId="{5C195EF5-7DDB-4FC6-B4F7-6D3301BDCA3C}">
      <dgm:prSet/>
      <dgm:spPr/>
      <dgm:t>
        <a:bodyPr/>
        <a:lstStyle/>
        <a:p>
          <a:endParaRPr lang="zh-TW" altLang="en-US" sz="2400">
            <a:solidFill>
              <a:schemeClr val="tx1"/>
            </a:solidFill>
            <a:effectLst/>
          </a:endParaRPr>
        </a:p>
      </dgm:t>
    </dgm:pt>
    <dgm:pt modelId="{7A8B909A-0C67-42DF-BF49-FA7B6D345067}" type="sibTrans" cxnId="{5C195EF5-7DDB-4FC6-B4F7-6D3301BDCA3C}">
      <dgm:prSet/>
      <dgm:spPr/>
      <dgm:t>
        <a:bodyPr/>
        <a:lstStyle/>
        <a:p>
          <a:endParaRPr lang="zh-TW" altLang="en-US" sz="2400">
            <a:solidFill>
              <a:schemeClr val="tx1"/>
            </a:solidFill>
            <a:effectLst/>
          </a:endParaRPr>
        </a:p>
      </dgm:t>
    </dgm:pt>
    <dgm:pt modelId="{48A49078-77EC-46A7-BE86-B6931F59380F}" type="pres">
      <dgm:prSet presAssocID="{6B2C92F4-BA0F-4FB8-A10D-FA24D2EDF762}" presName="linear" presStyleCnt="0">
        <dgm:presLayoutVars>
          <dgm:animLvl val="lvl"/>
          <dgm:resizeHandles val="exact"/>
        </dgm:presLayoutVars>
      </dgm:prSet>
      <dgm:spPr/>
    </dgm:pt>
    <dgm:pt modelId="{EA92D2EE-92C6-49F7-B6DE-8EA93A78C6D2}" type="pres">
      <dgm:prSet presAssocID="{99811343-CAB3-46BF-98F8-88367B4F1E0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59AE4E8-8F62-4843-BF69-A330F7BBCA7C}" type="pres">
      <dgm:prSet presAssocID="{082405FE-3874-4D4B-8414-D0C8FA56EA8A}" presName="spacer" presStyleCnt="0"/>
      <dgm:spPr/>
    </dgm:pt>
    <dgm:pt modelId="{E5279641-7FF7-4307-BF01-15C26F5245B7}" type="pres">
      <dgm:prSet presAssocID="{047AB050-AACE-40CF-8FFC-38574C22343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4AD4151-FA19-4349-8CEA-B547859F3085}" type="pres">
      <dgm:prSet presAssocID="{047AB050-AACE-40CF-8FFC-38574C223436}" presName="childText" presStyleLbl="revTx" presStyleIdx="0" presStyleCnt="2">
        <dgm:presLayoutVars>
          <dgm:bulletEnabled val="1"/>
        </dgm:presLayoutVars>
      </dgm:prSet>
      <dgm:spPr/>
    </dgm:pt>
    <dgm:pt modelId="{7B56538B-0DE4-46D8-A34A-24AB42AED7A4}" type="pres">
      <dgm:prSet presAssocID="{FC1B1F79-492C-423F-A2B1-8D1BA23D37F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70417700-D30F-4764-B4F5-2A485971AA46}" type="pres">
      <dgm:prSet presAssocID="{FC1B1F79-492C-423F-A2B1-8D1BA23D37FD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F647E228-0867-4C44-BB69-B719627B4714}" type="presOf" srcId="{C03D0635-A437-423F-9FB4-8F43BDFE28E4}" destId="{70417700-D30F-4764-B4F5-2A485971AA46}" srcOrd="0" destOrd="0" presId="urn:microsoft.com/office/officeart/2005/8/layout/vList2"/>
    <dgm:cxn modelId="{FBBF823F-0EDF-4779-BED0-4665A082DC53}" type="presOf" srcId="{99811343-CAB3-46BF-98F8-88367B4F1E07}" destId="{EA92D2EE-92C6-49F7-B6DE-8EA93A78C6D2}" srcOrd="0" destOrd="0" presId="urn:microsoft.com/office/officeart/2005/8/layout/vList2"/>
    <dgm:cxn modelId="{1702F4A3-2BF4-46F1-80B4-8B143E085D85}" type="presOf" srcId="{6B2C92F4-BA0F-4FB8-A10D-FA24D2EDF762}" destId="{48A49078-77EC-46A7-BE86-B6931F59380F}" srcOrd="0" destOrd="0" presId="urn:microsoft.com/office/officeart/2005/8/layout/vList2"/>
    <dgm:cxn modelId="{6BA927A9-788B-4EF9-A419-CC8ED3CC45F6}" type="presOf" srcId="{E29A517A-3394-45EC-BF73-FA2BBE05AF1F}" destId="{54AD4151-FA19-4349-8CEA-B547859F3085}" srcOrd="0" destOrd="0" presId="urn:microsoft.com/office/officeart/2005/8/layout/vList2"/>
    <dgm:cxn modelId="{DC448CC6-B4EB-4317-9F0C-3E7F97DE78A1}" type="presOf" srcId="{FC1B1F79-492C-423F-A2B1-8D1BA23D37FD}" destId="{7B56538B-0DE4-46D8-A34A-24AB42AED7A4}" srcOrd="0" destOrd="0" presId="urn:microsoft.com/office/officeart/2005/8/layout/vList2"/>
    <dgm:cxn modelId="{FD786AD5-00C0-41B0-912E-0BDC85E5AC6C}" srcId="{6B2C92F4-BA0F-4FB8-A10D-FA24D2EDF762}" destId="{047AB050-AACE-40CF-8FFC-38574C223436}" srcOrd="1" destOrd="0" parTransId="{22548E26-2C41-4264-8D52-CB62EAE42D72}" sibTransId="{22272886-62D9-4844-89AC-DD132ED49968}"/>
    <dgm:cxn modelId="{702FA1D6-095B-4D4B-8E57-5B566A9D6031}" srcId="{047AB050-AACE-40CF-8FFC-38574C223436}" destId="{E29A517A-3394-45EC-BF73-FA2BBE05AF1F}" srcOrd="0" destOrd="0" parTransId="{A9CAFAD5-F7E0-4A7D-8E03-9D81372B2DD4}" sibTransId="{91AF775D-3DA3-4A5F-A30F-C8BC882E2820}"/>
    <dgm:cxn modelId="{5CC2B7D9-76A2-44D1-8A80-92CBFFB723A3}" srcId="{6B2C92F4-BA0F-4FB8-A10D-FA24D2EDF762}" destId="{99811343-CAB3-46BF-98F8-88367B4F1E07}" srcOrd="0" destOrd="0" parTransId="{70B2E627-3EF6-4D56-86FD-E7C978359F45}" sibTransId="{082405FE-3874-4D4B-8414-D0C8FA56EA8A}"/>
    <dgm:cxn modelId="{8C1F99E0-735C-4D8B-B72C-E5E2F268EE39}" srcId="{6B2C92F4-BA0F-4FB8-A10D-FA24D2EDF762}" destId="{FC1B1F79-492C-423F-A2B1-8D1BA23D37FD}" srcOrd="2" destOrd="0" parTransId="{A5CDA1AF-A961-42FB-A778-55C5D6A18FC7}" sibTransId="{CAE68F2C-A9C1-46D2-AFC1-CAEF4DC12074}"/>
    <dgm:cxn modelId="{27D5B1E1-A4E9-40A2-AABF-D13E9BA6D97D}" type="presOf" srcId="{047AB050-AACE-40CF-8FFC-38574C223436}" destId="{E5279641-7FF7-4307-BF01-15C26F5245B7}" srcOrd="0" destOrd="0" presId="urn:microsoft.com/office/officeart/2005/8/layout/vList2"/>
    <dgm:cxn modelId="{5C195EF5-7DDB-4FC6-B4F7-6D3301BDCA3C}" srcId="{FC1B1F79-492C-423F-A2B1-8D1BA23D37FD}" destId="{C03D0635-A437-423F-9FB4-8F43BDFE28E4}" srcOrd="0" destOrd="0" parTransId="{F53D8A6A-F6E2-4D61-9522-6E766EA3FB81}" sibTransId="{7A8B909A-0C67-42DF-BF49-FA7B6D345067}"/>
    <dgm:cxn modelId="{8FE4362B-42DE-40D8-8102-1BA20CA92B47}" type="presParOf" srcId="{48A49078-77EC-46A7-BE86-B6931F59380F}" destId="{EA92D2EE-92C6-49F7-B6DE-8EA93A78C6D2}" srcOrd="0" destOrd="0" presId="urn:microsoft.com/office/officeart/2005/8/layout/vList2"/>
    <dgm:cxn modelId="{91B470D9-ADD8-4F90-8A9B-A6E663CD4D3C}" type="presParOf" srcId="{48A49078-77EC-46A7-BE86-B6931F59380F}" destId="{659AE4E8-8F62-4843-BF69-A330F7BBCA7C}" srcOrd="1" destOrd="0" presId="urn:microsoft.com/office/officeart/2005/8/layout/vList2"/>
    <dgm:cxn modelId="{8A943D9E-8FE5-452E-9E29-2DE10CC874F8}" type="presParOf" srcId="{48A49078-77EC-46A7-BE86-B6931F59380F}" destId="{E5279641-7FF7-4307-BF01-15C26F5245B7}" srcOrd="2" destOrd="0" presId="urn:microsoft.com/office/officeart/2005/8/layout/vList2"/>
    <dgm:cxn modelId="{A1DFAB4E-9AC7-44D8-AF23-CCA85CD1222F}" type="presParOf" srcId="{48A49078-77EC-46A7-BE86-B6931F59380F}" destId="{54AD4151-FA19-4349-8CEA-B547859F3085}" srcOrd="3" destOrd="0" presId="urn:microsoft.com/office/officeart/2005/8/layout/vList2"/>
    <dgm:cxn modelId="{E2304383-77C4-47A6-833B-D0D873058924}" type="presParOf" srcId="{48A49078-77EC-46A7-BE86-B6931F59380F}" destId="{7B56538B-0DE4-46D8-A34A-24AB42AED7A4}" srcOrd="4" destOrd="0" presId="urn:microsoft.com/office/officeart/2005/8/layout/vList2"/>
    <dgm:cxn modelId="{D7531311-E025-4791-A775-D908315C98D2}" type="presParOf" srcId="{48A49078-77EC-46A7-BE86-B6931F59380F}" destId="{70417700-D30F-4764-B4F5-2A485971AA46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92D2EE-92C6-49F7-B6DE-8EA93A78C6D2}">
      <dsp:nvSpPr>
        <dsp:cNvPr id="0" name=""/>
        <dsp:cNvSpPr/>
      </dsp:nvSpPr>
      <dsp:spPr>
        <a:xfrm>
          <a:off x="0" y="13534"/>
          <a:ext cx="5502443" cy="815490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HK" altLang="zh-TW" sz="3200" kern="1200" dirty="0">
              <a:solidFill>
                <a:schemeClr val="tx1"/>
              </a:solidFill>
              <a:effectLst/>
            </a:rPr>
            <a:t>原始數據或統計資料</a:t>
          </a:r>
          <a:endParaRPr lang="zh-TW" altLang="en-US" sz="3200" kern="1200" dirty="0">
            <a:solidFill>
              <a:schemeClr val="tx1"/>
            </a:solidFill>
            <a:effectLst/>
          </a:endParaRPr>
        </a:p>
      </dsp:txBody>
      <dsp:txXfrm>
        <a:off x="39809" y="53343"/>
        <a:ext cx="5422825" cy="735872"/>
      </dsp:txXfrm>
    </dsp:sp>
    <dsp:sp modelId="{E5279641-7FF7-4307-BF01-15C26F5245B7}">
      <dsp:nvSpPr>
        <dsp:cNvPr id="0" name=""/>
        <dsp:cNvSpPr/>
      </dsp:nvSpPr>
      <dsp:spPr>
        <a:xfrm>
          <a:off x="0" y="947104"/>
          <a:ext cx="5502443" cy="815490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HK" altLang="zh-TW" sz="3200" kern="1200" dirty="0">
              <a:solidFill>
                <a:schemeClr val="tx1"/>
              </a:solidFill>
              <a:effectLst/>
            </a:rPr>
            <a:t>政府統計資訊網</a:t>
          </a:r>
          <a:r>
            <a:rPr lang="zh-TW" altLang="zh-TW" sz="3200" kern="1200" dirty="0">
              <a:solidFill>
                <a:schemeClr val="tx1"/>
              </a:solidFill>
              <a:effectLst/>
            </a:rPr>
            <a:t>（免費）</a:t>
          </a:r>
        </a:p>
      </dsp:txBody>
      <dsp:txXfrm>
        <a:off x="39809" y="986913"/>
        <a:ext cx="5422825" cy="735872"/>
      </dsp:txXfrm>
    </dsp:sp>
    <dsp:sp modelId="{54AD4151-FA19-4349-8CEA-B547859F3085}">
      <dsp:nvSpPr>
        <dsp:cNvPr id="0" name=""/>
        <dsp:cNvSpPr/>
      </dsp:nvSpPr>
      <dsp:spPr>
        <a:xfrm>
          <a:off x="0" y="1762594"/>
          <a:ext cx="5502443" cy="678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703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l"/>
          </a:pPr>
          <a:r>
            <a:rPr lang="en-US" altLang="zh-TW" sz="2800" u="sng" kern="1200" dirty="0">
              <a:solidFill>
                <a:schemeClr val="tx1"/>
              </a:solidFill>
              <a:effectLst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http://stat.ncl.edu.tw/</a:t>
          </a:r>
          <a:endParaRPr lang="zh-TW" altLang="zh-TW" sz="2800" kern="1200" dirty="0">
            <a:solidFill>
              <a:schemeClr val="tx1"/>
            </a:solidFill>
            <a:effectLst/>
          </a:endParaRPr>
        </a:p>
      </dsp:txBody>
      <dsp:txXfrm>
        <a:off x="0" y="1762594"/>
        <a:ext cx="5502443" cy="678960"/>
      </dsp:txXfrm>
    </dsp:sp>
    <dsp:sp modelId="{7B56538B-0DE4-46D8-A34A-24AB42AED7A4}">
      <dsp:nvSpPr>
        <dsp:cNvPr id="0" name=""/>
        <dsp:cNvSpPr/>
      </dsp:nvSpPr>
      <dsp:spPr>
        <a:xfrm>
          <a:off x="0" y="2441554"/>
          <a:ext cx="5502443" cy="815490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/>
            <a:buNone/>
          </a:pPr>
          <a:r>
            <a:rPr lang="zh-HK" altLang="zh-TW" sz="3200" kern="1200" dirty="0">
              <a:solidFill>
                <a:schemeClr val="tx1"/>
              </a:solidFill>
              <a:effectLst/>
            </a:rPr>
            <a:t>中華民國統計資訊網</a:t>
          </a:r>
          <a:r>
            <a:rPr lang="zh-TW" altLang="zh-TW" sz="3200" kern="1200" dirty="0">
              <a:solidFill>
                <a:schemeClr val="tx1"/>
              </a:solidFill>
              <a:effectLst/>
            </a:rPr>
            <a:t>（免費）</a:t>
          </a:r>
          <a:endParaRPr lang="zh-TW" altLang="en-US" sz="3200" kern="1200" dirty="0">
            <a:solidFill>
              <a:schemeClr val="tx1"/>
            </a:solidFill>
            <a:effectLst/>
          </a:endParaRPr>
        </a:p>
      </dsp:txBody>
      <dsp:txXfrm>
        <a:off x="39809" y="2481363"/>
        <a:ext cx="5422825" cy="735872"/>
      </dsp:txXfrm>
    </dsp:sp>
    <dsp:sp modelId="{70417700-D30F-4764-B4F5-2A485971AA46}">
      <dsp:nvSpPr>
        <dsp:cNvPr id="0" name=""/>
        <dsp:cNvSpPr/>
      </dsp:nvSpPr>
      <dsp:spPr>
        <a:xfrm>
          <a:off x="0" y="3257044"/>
          <a:ext cx="5502443" cy="678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703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l"/>
          </a:pPr>
          <a:r>
            <a:rPr lang="en-US" altLang="zh-TW" sz="2800" u="sng" kern="1200" dirty="0">
              <a:solidFill>
                <a:schemeClr val="tx1"/>
              </a:solidFill>
              <a:effectLst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https://www1.stat.gov.tw/mp.asp?mp=3</a:t>
          </a:r>
          <a:endParaRPr lang="zh-TW" altLang="en-US" sz="2800" kern="1200" dirty="0">
            <a:solidFill>
              <a:schemeClr val="tx1"/>
            </a:solidFill>
            <a:effectLst/>
          </a:endParaRPr>
        </a:p>
      </dsp:txBody>
      <dsp:txXfrm>
        <a:off x="0" y="3257044"/>
        <a:ext cx="5502443" cy="6789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881036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7246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6634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17845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5060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29194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19015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依收錄型式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25970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01289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31879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75371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6452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26028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3177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77957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97109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86704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63372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75551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06516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1631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91251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0112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5790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9138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1103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7216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4240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6185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4616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0" y="0"/>
            <a:ext cx="2523000" cy="5143500"/>
          </a:xfrm>
          <a:prstGeom prst="rect">
            <a:avLst/>
          </a:prstGeom>
          <a:gradFill>
            <a:gsLst>
              <a:gs pos="0">
                <a:srgbClr val="C0CAFC"/>
              </a:gs>
              <a:gs pos="50000">
                <a:srgbClr val="D0F5FF"/>
              </a:gs>
              <a:gs pos="100000">
                <a:srgbClr val="DAFBDD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367900" y="505425"/>
            <a:ext cx="8049125" cy="4132625"/>
          </a:xfrm>
          <a:custGeom>
            <a:avLst/>
            <a:gdLst/>
            <a:ahLst/>
            <a:cxnLst/>
            <a:rect l="l" t="t" r="r" b="b"/>
            <a:pathLst>
              <a:path w="321965" h="165305" extrusionOk="0">
                <a:moveTo>
                  <a:pt x="17881" y="0"/>
                </a:moveTo>
                <a:lnTo>
                  <a:pt x="321965" y="0"/>
                </a:lnTo>
                <a:lnTo>
                  <a:pt x="321965" y="165305"/>
                </a:lnTo>
                <a:lnTo>
                  <a:pt x="17881" y="165305"/>
                </a:lnTo>
                <a:lnTo>
                  <a:pt x="18032" y="39617"/>
                </a:lnTo>
                <a:lnTo>
                  <a:pt x="0" y="22299"/>
                </a:lnTo>
                <a:lnTo>
                  <a:pt x="17881" y="22272"/>
                </a:lnTo>
                <a:close/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351100" y="771900"/>
            <a:ext cx="58326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51100" y="2485801"/>
            <a:ext cx="5832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000000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000000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000000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000000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000000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000000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000000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000000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highlight>
                  <a:srgbClr val="000000"/>
                </a:highlight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53644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7680000" cy="5143500"/>
          </a:xfrm>
          <a:prstGeom prst="rect">
            <a:avLst/>
          </a:prstGeom>
          <a:gradFill>
            <a:gsLst>
              <a:gs pos="0">
                <a:srgbClr val="C0CAFC"/>
              </a:gs>
              <a:gs pos="50000">
                <a:srgbClr val="D0F5FF"/>
              </a:gs>
              <a:gs pos="100000">
                <a:srgbClr val="DAFBDD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367900" y="505425"/>
            <a:ext cx="8049125" cy="4132625"/>
          </a:xfrm>
          <a:custGeom>
            <a:avLst/>
            <a:gdLst/>
            <a:ahLst/>
            <a:cxnLst/>
            <a:rect l="l" t="t" r="r" b="b"/>
            <a:pathLst>
              <a:path w="321965" h="165305" extrusionOk="0">
                <a:moveTo>
                  <a:pt x="17881" y="0"/>
                </a:moveTo>
                <a:lnTo>
                  <a:pt x="321965" y="0"/>
                </a:lnTo>
                <a:lnTo>
                  <a:pt x="321965" y="165305"/>
                </a:lnTo>
                <a:lnTo>
                  <a:pt x="17881" y="165305"/>
                </a:lnTo>
                <a:lnTo>
                  <a:pt x="18032" y="39617"/>
                </a:lnTo>
                <a:lnTo>
                  <a:pt x="0" y="22299"/>
                </a:lnTo>
                <a:lnTo>
                  <a:pt x="17881" y="22272"/>
                </a:lnTo>
                <a:close/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1910425" y="1051950"/>
            <a:ext cx="53214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44500" rtl="0">
              <a:spcBef>
                <a:spcPts val="600"/>
              </a:spcBef>
              <a:spcAft>
                <a:spcPts val="0"/>
              </a:spcAft>
              <a:buSzPts val="3400"/>
              <a:buFont typeface="Abril Fatface"/>
              <a:buChar char="▫"/>
              <a:defRPr sz="3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marL="914400" lvl="1" indent="-444500" rtl="0">
              <a:spcBef>
                <a:spcPts val="0"/>
              </a:spcBef>
              <a:spcAft>
                <a:spcPts val="0"/>
              </a:spcAft>
              <a:buSzPts val="3400"/>
              <a:buFont typeface="Abril Fatface"/>
              <a:buChar char="◦"/>
              <a:defRPr sz="3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marL="1371600" lvl="2" indent="-444500" rtl="0">
              <a:spcBef>
                <a:spcPts val="0"/>
              </a:spcBef>
              <a:spcAft>
                <a:spcPts val="0"/>
              </a:spcAft>
              <a:buSzPts val="3400"/>
              <a:buFont typeface="Abril Fatface"/>
              <a:buChar char="■"/>
              <a:defRPr sz="3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marL="1828800" lvl="3" indent="-444500" rtl="0">
              <a:spcBef>
                <a:spcPts val="0"/>
              </a:spcBef>
              <a:spcAft>
                <a:spcPts val="0"/>
              </a:spcAft>
              <a:buSzPts val="3400"/>
              <a:buFont typeface="Abril Fatface"/>
              <a:buChar char="●"/>
              <a:defRPr sz="3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marL="2286000" lvl="4" indent="-444500" rtl="0">
              <a:spcBef>
                <a:spcPts val="0"/>
              </a:spcBef>
              <a:spcAft>
                <a:spcPts val="0"/>
              </a:spcAft>
              <a:buSzPts val="3400"/>
              <a:buFont typeface="Abril Fatface"/>
              <a:buChar char="○"/>
              <a:defRPr sz="3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marL="2743200" lvl="5" indent="-444500" rtl="0">
              <a:spcBef>
                <a:spcPts val="0"/>
              </a:spcBef>
              <a:spcAft>
                <a:spcPts val="0"/>
              </a:spcAft>
              <a:buSzPts val="3400"/>
              <a:buFont typeface="Abril Fatface"/>
              <a:buChar char="■"/>
              <a:defRPr sz="3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marL="3200400" lvl="6" indent="-444500" rtl="0">
              <a:spcBef>
                <a:spcPts val="0"/>
              </a:spcBef>
              <a:spcAft>
                <a:spcPts val="0"/>
              </a:spcAft>
              <a:buSzPts val="3400"/>
              <a:buFont typeface="Abril Fatface"/>
              <a:buChar char="●"/>
              <a:defRPr sz="3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marL="3657600" lvl="7" indent="-444500" rtl="0">
              <a:spcBef>
                <a:spcPts val="0"/>
              </a:spcBef>
              <a:spcAft>
                <a:spcPts val="0"/>
              </a:spcAft>
              <a:buSzPts val="3400"/>
              <a:buFont typeface="Abril Fatface"/>
              <a:buChar char="○"/>
              <a:defRPr sz="3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marL="4114800" lvl="8" indent="-444500">
              <a:spcBef>
                <a:spcPts val="0"/>
              </a:spcBef>
              <a:spcAft>
                <a:spcPts val="0"/>
              </a:spcAft>
              <a:buSzPts val="3400"/>
              <a:buFont typeface="Abril Fatface"/>
              <a:buChar char="■"/>
              <a:defRPr sz="3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/>
          <p:nvPr/>
        </p:nvSpPr>
        <p:spPr>
          <a:xfrm>
            <a:off x="814275" y="892575"/>
            <a:ext cx="17088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latin typeface="Raleway"/>
                <a:ea typeface="Raleway"/>
                <a:cs typeface="Raleway"/>
                <a:sym typeface="Raleway"/>
              </a:rPr>
              <a:t>“</a:t>
            </a:r>
            <a:endParaRPr sz="72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53644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>
              <a:buNone/>
              <a:defRPr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>
            <a:off x="0" y="0"/>
            <a:ext cx="2523000" cy="5143500"/>
          </a:xfrm>
          <a:prstGeom prst="rect">
            <a:avLst/>
          </a:prstGeom>
          <a:gradFill>
            <a:gsLst>
              <a:gs pos="0">
                <a:srgbClr val="C0CAFC"/>
              </a:gs>
              <a:gs pos="50000">
                <a:srgbClr val="D0F5FF"/>
              </a:gs>
              <a:gs pos="100000">
                <a:srgbClr val="DAFBDD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515675" y="780975"/>
            <a:ext cx="2616300" cy="2299050"/>
          </a:xfrm>
          <a:custGeom>
            <a:avLst/>
            <a:gdLst/>
            <a:ahLst/>
            <a:cxnLst/>
            <a:rect l="l" t="t" r="r" b="b"/>
            <a:pathLst>
              <a:path w="104652" h="91962" extrusionOk="0">
                <a:moveTo>
                  <a:pt x="13884" y="0"/>
                </a:moveTo>
                <a:lnTo>
                  <a:pt x="104652" y="0"/>
                </a:lnTo>
                <a:lnTo>
                  <a:pt x="104652" y="91962"/>
                </a:lnTo>
                <a:lnTo>
                  <a:pt x="13884" y="91962"/>
                </a:lnTo>
                <a:lnTo>
                  <a:pt x="13884" y="26275"/>
                </a:lnTo>
                <a:lnTo>
                  <a:pt x="0" y="12391"/>
                </a:lnTo>
                <a:lnTo>
                  <a:pt x="13884" y="12391"/>
                </a:lnTo>
                <a:close/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1101500" y="1048150"/>
            <a:ext cx="1836300" cy="1907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3604900" y="992250"/>
            <a:ext cx="2466600" cy="3933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▫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220100" y="992250"/>
            <a:ext cx="2466600" cy="3933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▫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3644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/>
          <p:nvPr/>
        </p:nvSpPr>
        <p:spPr>
          <a:xfrm>
            <a:off x="0" y="0"/>
            <a:ext cx="2523000" cy="5143500"/>
          </a:xfrm>
          <a:prstGeom prst="rect">
            <a:avLst/>
          </a:prstGeom>
          <a:gradFill>
            <a:gsLst>
              <a:gs pos="0">
                <a:srgbClr val="C0CAFC"/>
              </a:gs>
              <a:gs pos="50000">
                <a:srgbClr val="D0F5FF"/>
              </a:gs>
              <a:gs pos="100000">
                <a:srgbClr val="DAFBDD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8"/>
          <p:cNvSpPr/>
          <p:nvPr/>
        </p:nvSpPr>
        <p:spPr>
          <a:xfrm>
            <a:off x="515675" y="780975"/>
            <a:ext cx="2616300" cy="2299050"/>
          </a:xfrm>
          <a:custGeom>
            <a:avLst/>
            <a:gdLst/>
            <a:ahLst/>
            <a:cxnLst/>
            <a:rect l="l" t="t" r="r" b="b"/>
            <a:pathLst>
              <a:path w="104652" h="91962" extrusionOk="0">
                <a:moveTo>
                  <a:pt x="13884" y="0"/>
                </a:moveTo>
                <a:lnTo>
                  <a:pt x="104652" y="0"/>
                </a:lnTo>
                <a:lnTo>
                  <a:pt x="104652" y="91962"/>
                </a:lnTo>
                <a:lnTo>
                  <a:pt x="13884" y="91962"/>
                </a:lnTo>
                <a:lnTo>
                  <a:pt x="13884" y="26275"/>
                </a:lnTo>
                <a:lnTo>
                  <a:pt x="0" y="12391"/>
                </a:lnTo>
                <a:lnTo>
                  <a:pt x="13884" y="12391"/>
                </a:lnTo>
                <a:close/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1101500" y="1048150"/>
            <a:ext cx="1836300" cy="1907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ldNum" idx="12"/>
          </p:nvPr>
        </p:nvSpPr>
        <p:spPr>
          <a:xfrm>
            <a:off x="853644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CAPTION_ONLY_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/>
          <p:nvPr/>
        </p:nvSpPr>
        <p:spPr>
          <a:xfrm>
            <a:off x="520300" y="505425"/>
            <a:ext cx="8049125" cy="4132625"/>
          </a:xfrm>
          <a:custGeom>
            <a:avLst/>
            <a:gdLst/>
            <a:ahLst/>
            <a:cxnLst/>
            <a:rect l="l" t="t" r="r" b="b"/>
            <a:pathLst>
              <a:path w="321965" h="165305" extrusionOk="0">
                <a:moveTo>
                  <a:pt x="17881" y="0"/>
                </a:moveTo>
                <a:lnTo>
                  <a:pt x="321965" y="0"/>
                </a:lnTo>
                <a:lnTo>
                  <a:pt x="321965" y="165305"/>
                </a:lnTo>
                <a:lnTo>
                  <a:pt x="17881" y="165305"/>
                </a:lnTo>
                <a:lnTo>
                  <a:pt x="18032" y="39617"/>
                </a:lnTo>
                <a:lnTo>
                  <a:pt x="0" y="22299"/>
                </a:lnTo>
                <a:lnTo>
                  <a:pt x="17881" y="22272"/>
                </a:lnTo>
                <a:close/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58" name="Google Shape;58;p10"/>
          <p:cNvSpPr txBox="1">
            <a:spLocks noGrp="1"/>
          </p:cNvSpPr>
          <p:nvPr>
            <p:ph type="sldNum" idx="12"/>
          </p:nvPr>
        </p:nvSpPr>
        <p:spPr>
          <a:xfrm>
            <a:off x="853644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/>
          <p:nvPr/>
        </p:nvSpPr>
        <p:spPr>
          <a:xfrm>
            <a:off x="0" y="0"/>
            <a:ext cx="7680000" cy="5143500"/>
          </a:xfrm>
          <a:prstGeom prst="rect">
            <a:avLst/>
          </a:prstGeom>
          <a:gradFill>
            <a:gsLst>
              <a:gs pos="0">
                <a:srgbClr val="C0CAFC"/>
              </a:gs>
              <a:gs pos="50000">
                <a:srgbClr val="D0F5FF"/>
              </a:gs>
              <a:gs pos="100000">
                <a:srgbClr val="DAFBDD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1"/>
          <p:cNvSpPr/>
          <p:nvPr/>
        </p:nvSpPr>
        <p:spPr>
          <a:xfrm>
            <a:off x="367900" y="505425"/>
            <a:ext cx="8049125" cy="4132625"/>
          </a:xfrm>
          <a:custGeom>
            <a:avLst/>
            <a:gdLst/>
            <a:ahLst/>
            <a:cxnLst/>
            <a:rect l="l" t="t" r="r" b="b"/>
            <a:pathLst>
              <a:path w="321965" h="165305" extrusionOk="0">
                <a:moveTo>
                  <a:pt x="17881" y="0"/>
                </a:moveTo>
                <a:lnTo>
                  <a:pt x="321965" y="0"/>
                </a:lnTo>
                <a:lnTo>
                  <a:pt x="321965" y="165305"/>
                </a:lnTo>
                <a:lnTo>
                  <a:pt x="17881" y="165305"/>
                </a:lnTo>
                <a:lnTo>
                  <a:pt x="18032" y="39617"/>
                </a:lnTo>
                <a:lnTo>
                  <a:pt x="0" y="22299"/>
                </a:lnTo>
                <a:lnTo>
                  <a:pt x="17881" y="22272"/>
                </a:lnTo>
                <a:close/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62" name="Google Shape;62;p11"/>
          <p:cNvSpPr txBox="1">
            <a:spLocks noGrp="1"/>
          </p:cNvSpPr>
          <p:nvPr>
            <p:ph type="sldNum" idx="12"/>
          </p:nvPr>
        </p:nvSpPr>
        <p:spPr>
          <a:xfrm>
            <a:off x="853644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8501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822960" y="1042986"/>
            <a:ext cx="7543800" cy="3358834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defRPr/>
            </a:lvl1pPr>
            <a:lvl2pPr>
              <a:lnSpc>
                <a:spcPct val="120000"/>
              </a:lnSpc>
              <a:spcBef>
                <a:spcPts val="0"/>
              </a:spcBef>
              <a:defRPr/>
            </a:lvl2pPr>
            <a:lvl3pPr>
              <a:lnSpc>
                <a:spcPct val="120000"/>
              </a:lnSpc>
              <a:spcBef>
                <a:spcPts val="0"/>
              </a:spcBef>
              <a:defRPr/>
            </a:lvl3pPr>
          </a:lstStyle>
          <a:p>
            <a:pPr lvl="0"/>
            <a:r>
              <a:rPr lang="en-US" altLang="zh-TW" dirty="0"/>
              <a:t>Click to edit Master text styles</a:t>
            </a:r>
          </a:p>
          <a:p>
            <a:pPr lvl="1"/>
            <a:r>
              <a:rPr lang="en-US" altLang="zh-TW" dirty="0"/>
              <a:t>Second level</a:t>
            </a:r>
          </a:p>
          <a:p>
            <a:pPr lvl="2"/>
            <a:r>
              <a:rPr lang="en-US" altLang="zh-TW" dirty="0"/>
              <a:t>Third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22960" y="272104"/>
            <a:ext cx="7543800" cy="5526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582493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>
            <a:off x="0" y="0"/>
            <a:ext cx="2523000" cy="5143500"/>
          </a:xfrm>
          <a:prstGeom prst="rect">
            <a:avLst/>
          </a:prstGeom>
          <a:gradFill>
            <a:gsLst>
              <a:gs pos="0">
                <a:srgbClr val="C0CAFC"/>
              </a:gs>
              <a:gs pos="50000">
                <a:srgbClr val="D0F5FF"/>
              </a:gs>
              <a:gs pos="100000">
                <a:srgbClr val="DAFBDD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/>
          <p:nvPr/>
        </p:nvSpPr>
        <p:spPr>
          <a:xfrm>
            <a:off x="515675" y="780975"/>
            <a:ext cx="2616300" cy="2299050"/>
          </a:xfrm>
          <a:custGeom>
            <a:avLst/>
            <a:gdLst/>
            <a:ahLst/>
            <a:cxnLst/>
            <a:rect l="l" t="t" r="r" b="b"/>
            <a:pathLst>
              <a:path w="104652" h="91962" extrusionOk="0">
                <a:moveTo>
                  <a:pt x="13884" y="0"/>
                </a:moveTo>
                <a:lnTo>
                  <a:pt x="104652" y="0"/>
                </a:lnTo>
                <a:lnTo>
                  <a:pt x="104652" y="91962"/>
                </a:lnTo>
                <a:lnTo>
                  <a:pt x="13884" y="91962"/>
                </a:lnTo>
                <a:lnTo>
                  <a:pt x="13884" y="26275"/>
                </a:lnTo>
                <a:lnTo>
                  <a:pt x="0" y="12391"/>
                </a:lnTo>
                <a:lnTo>
                  <a:pt x="13884" y="12391"/>
                </a:lnTo>
                <a:close/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1101500" y="1048150"/>
            <a:ext cx="1836300" cy="1907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4112850" y="599950"/>
            <a:ext cx="4016100" cy="3575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▫"/>
              <a:defRPr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◦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3644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287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01500" y="1048150"/>
            <a:ext cx="1836300" cy="19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12850" y="599950"/>
            <a:ext cx="40161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Clr>
                <a:srgbClr val="C0CAFC"/>
              </a:buClr>
              <a:buSzPts val="2200"/>
              <a:buFont typeface="Raleway"/>
              <a:buChar char="▫"/>
              <a:defRPr sz="2200"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Clr>
                <a:srgbClr val="BDECE5"/>
              </a:buClr>
              <a:buSzPts val="2200"/>
              <a:buFont typeface="Raleway"/>
              <a:buChar char="◦"/>
              <a:defRPr sz="2200"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Font typeface="Raleway"/>
              <a:buChar char="■"/>
              <a:defRPr sz="2200"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Font typeface="Raleway"/>
              <a:buChar char="●"/>
              <a:defRPr sz="2200"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Font typeface="Raleway"/>
              <a:buChar char="○"/>
              <a:defRPr sz="2200"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Font typeface="Raleway"/>
              <a:buChar char="■"/>
              <a:defRPr sz="2200"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Font typeface="Raleway"/>
              <a:buChar char="●"/>
              <a:defRPr sz="2200"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Font typeface="Raleway"/>
              <a:buChar char="○"/>
              <a:defRPr sz="2200"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Font typeface="Raleway"/>
              <a:buChar char="■"/>
              <a:defRPr sz="22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449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200">
                <a:solidFill>
                  <a:srgbClr val="AFCFEC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r">
              <a:buNone/>
              <a:defRPr sz="1200">
                <a:solidFill>
                  <a:srgbClr val="AFCFEC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>
              <a:buNone/>
              <a:defRPr sz="1200">
                <a:solidFill>
                  <a:srgbClr val="AFCFEC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>
              <a:buNone/>
              <a:defRPr sz="1200">
                <a:solidFill>
                  <a:srgbClr val="AFCFEC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>
              <a:buNone/>
              <a:defRPr sz="1200">
                <a:solidFill>
                  <a:srgbClr val="AFCFEC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>
              <a:buNone/>
              <a:defRPr sz="1200">
                <a:solidFill>
                  <a:srgbClr val="AFCFEC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>
              <a:buNone/>
              <a:defRPr sz="1200">
                <a:solidFill>
                  <a:srgbClr val="AFCFEC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>
              <a:buNone/>
              <a:defRPr sz="1200">
                <a:solidFill>
                  <a:srgbClr val="AFCFEC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>
              <a:buNone/>
              <a:defRPr sz="1200">
                <a:solidFill>
                  <a:srgbClr val="AFCFEC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6" r:id="rId5"/>
    <p:sldLayoutId id="2147483657" r:id="rId6"/>
    <p:sldLayoutId id="2147483673" r:id="rId7"/>
    <p:sldLayoutId id="2147483674" r:id="rId8"/>
    <p:sldLayoutId id="2147483675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lib.nthu.edu.tw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ib.nctu.edu.tw/?lang=zh-TW" TargetMode="Externa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140.126.180.49/opac890/index.aspx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lib.moc.gov.tw/F?func=find-b-0&amp;local_base=thm06" TargetMode="Externa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tfi.org.tw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activity2.library.ntpc.net.tw/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ers.nlpi.edu.tw/idsermpl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gif"/><Relationship Id="rId4" Type="http://schemas.openxmlformats.org/officeDocument/2006/relationships/hyperlink" Target="https://ebook.nlpi.edu.tw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artsandculture.google.com/" TargetMode="Externa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nbinet3.ncl.edu.tw/screens/opacmenu_cht.html" TargetMode="External"/><Relationship Id="rId3" Type="http://schemas.openxmlformats.org/officeDocument/2006/relationships/hyperlink" Target="http://readopac.ncl.edu.tw/nclJournal/" TargetMode="External"/><Relationship Id="rId7" Type="http://schemas.openxmlformats.org/officeDocument/2006/relationships/hyperlink" Target="http://cw.nmtl.gov.tw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gpss.tipo.gov.tw/" TargetMode="External"/><Relationship Id="rId11" Type="http://schemas.openxmlformats.org/officeDocument/2006/relationships/hyperlink" Target="http://ejstor.naer.edu.tw/" TargetMode="External"/><Relationship Id="rId5" Type="http://schemas.openxmlformats.org/officeDocument/2006/relationships/hyperlink" Target="https://twpat.tipo.gov.tw/" TargetMode="External"/><Relationship Id="rId10" Type="http://schemas.openxmlformats.org/officeDocument/2006/relationships/hyperlink" Target="https://udndata.com/udn/" TargetMode="External"/><Relationship Id="rId4" Type="http://schemas.openxmlformats.org/officeDocument/2006/relationships/hyperlink" Target="https://etds.ncl.edu.tw/" TargetMode="External"/><Relationship Id="rId9" Type="http://schemas.openxmlformats.org/officeDocument/2006/relationships/hyperlink" Target="http://newnrch.digital.ntu.edu.tw/nrch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ncl.edu.tw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3.gi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i-tw.com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gif"/><Relationship Id="rId5" Type="http://schemas.openxmlformats.org/officeDocument/2006/relationships/hyperlink" Target="https://tm.ncl.edu.tw/index" TargetMode="External"/><Relationship Id="rId4" Type="http://schemas.openxmlformats.org/officeDocument/2006/relationships/hyperlink" Target="http://www.hast.biodiv.tw/Announce/newsC.aspx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taiwanmooc.org/" TargetMode="External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deltamoocx.net/" TargetMode="External"/><Relationship Id="rId5" Type="http://schemas.openxmlformats.org/officeDocument/2006/relationships/hyperlink" Target="http://taiwanlife.org/" TargetMode="External"/><Relationship Id="rId4" Type="http://schemas.openxmlformats.org/officeDocument/2006/relationships/hyperlink" Target="http://www.ewant.org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unyiacademy.org/" TargetMode="External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is.ncu.edu.tw/ApcourseSys/home/" TargetMode="External"/><Relationship Id="rId5" Type="http://schemas.openxmlformats.org/officeDocument/2006/relationships/hyperlink" Target="https://www.mooc.cn/" TargetMode="External"/><Relationship Id="rId4" Type="http://schemas.openxmlformats.org/officeDocument/2006/relationships/hyperlink" Target="http://www.moocs.org.cn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unyiacademy.org/" TargetMode="External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hyperlink" Target="https://www.junyiacademy.org/" TargetMode="Externa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unyiacademy.org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moocs.ntnu.edu.tw/" TargetMode="External"/><Relationship Id="rId3" Type="http://schemas.openxmlformats.org/officeDocument/2006/relationships/hyperlink" Target="http://moodle.fg.tp.edu.tw/~tfgcoocs/blog/" TargetMode="External"/><Relationship Id="rId7" Type="http://schemas.openxmlformats.org/officeDocument/2006/relationships/hyperlink" Target="http://hs-moocs.yct.ncku.edu.tw/signup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moocs.nccu.edu.tw/" TargetMode="External"/><Relationship Id="rId5" Type="http://schemas.openxmlformats.org/officeDocument/2006/relationships/hyperlink" Target="http://ocw.nthu.edu.tw/ocw/index.php" TargetMode="External"/><Relationship Id="rId4" Type="http://schemas.openxmlformats.org/officeDocument/2006/relationships/hyperlink" Target="http://ocw.aca.ntu.edu.tw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://moodle.fg.tp.edu.tw/~tfgcoocs/blog/" TargetMode="External"/><Relationship Id="rId4" Type="http://schemas.openxmlformats.org/officeDocument/2006/relationships/image" Target="../media/image41.gi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user/sbbloger/playlists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youtube.com/channel/UCeo3JwE3HezUWFdVcehQk9Q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ww.youtube.com/user/shannweichang/playlists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png"/><Relationship Id="rId4" Type="http://schemas.openxmlformats.org/officeDocument/2006/relationships/hyperlink" Target="https://paperpile.com/c/rmFWic/ItnO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hyperlink" Target="https://www.youtube.com/user/khanacademy" TargetMode="External"/><Relationship Id="rId7" Type="http://schemas.openxmlformats.org/officeDocument/2006/relationships/hyperlink" Target="https://www.youtube.com/user/lifechem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channel/UCEjSMfRDks28MYaJ4iPkQMQ" TargetMode="External"/><Relationship Id="rId5" Type="http://schemas.openxmlformats.org/officeDocument/2006/relationships/hyperlink" Target="https://www.youtube.com/channel/UC9zk6CihArIXZ5bdWm3q9oA" TargetMode="External"/><Relationship Id="rId4" Type="http://schemas.openxmlformats.org/officeDocument/2006/relationships/hyperlink" Target="https://www.youtube.com/watch?v=9yfEki1mSPg&amp;list=PLuIAqtuIe6ADLv0Nv5NJizhy8ljQw9-l3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twsf.ntsec.gov.tw/Article.aspx?a=41&amp;lang=1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gi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lvs.tc.edu.tw/releaseRedirect.do?unitID=183&amp;pageID=3059" TargetMode="External"/><Relationship Id="rId13" Type="http://schemas.openxmlformats.org/officeDocument/2006/relationships/hyperlink" Target="http://group.cyhvs.cy.edu.tw:85/default_page.asp" TargetMode="External"/><Relationship Id="rId3" Type="http://schemas.openxmlformats.org/officeDocument/2006/relationships/image" Target="../media/image36.gif"/><Relationship Id="rId7" Type="http://schemas.openxmlformats.org/officeDocument/2006/relationships/hyperlink" Target="http://203.72.21.83/" TargetMode="External"/><Relationship Id="rId12" Type="http://schemas.openxmlformats.org/officeDocument/2006/relationships/hyperlink" Target="http://shcedu.blogspot.tw/" TargetMode="External"/><Relationship Id="rId17" Type="http://schemas.openxmlformats.org/officeDocument/2006/relationships/hyperlink" Target="http://www.cer.ntnu.edu.tw/gcss/index.htm" TargetMode="External"/><Relationship Id="rId2" Type="http://schemas.openxmlformats.org/officeDocument/2006/relationships/notesSlide" Target="../notesSlides/notesSlide28.xml"/><Relationship Id="rId16" Type="http://schemas.openxmlformats.org/officeDocument/2006/relationships/hyperlink" Target="http://www.tkms.ptc.edu.tw/ischool/publish_page/101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tcivs.tc.edu.tw/ischool/publish_page/122/" TargetMode="External"/><Relationship Id="rId11" Type="http://schemas.openxmlformats.org/officeDocument/2006/relationships/hyperlink" Target="http://dc.chsc.tw/" TargetMode="External"/><Relationship Id="rId5" Type="http://schemas.openxmlformats.org/officeDocument/2006/relationships/hyperlink" Target="http://power.sivs.chc.edu.tw/sivs/index.html" TargetMode="External"/><Relationship Id="rId15" Type="http://schemas.openxmlformats.org/officeDocument/2006/relationships/hyperlink" Target="http://fgcc.tcavs.tc.edu.tw/" TargetMode="External"/><Relationship Id="rId10" Type="http://schemas.openxmlformats.org/officeDocument/2006/relationships/hyperlink" Target="http://210.59.19.199/web/A012/" TargetMode="External"/><Relationship Id="rId4" Type="http://schemas.openxmlformats.org/officeDocument/2006/relationships/hyperlink" Target="http://mgc.ntvs.ntpc.edu.tw/" TargetMode="External"/><Relationship Id="rId9" Type="http://schemas.openxmlformats.org/officeDocument/2006/relationships/hyperlink" Target="http://ba.tchcvs.tc.edu.tw/" TargetMode="External"/><Relationship Id="rId14" Type="http://schemas.openxmlformats.org/officeDocument/2006/relationships/hyperlink" Target="http://agcc.tcavs.tc.edu.tw/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hyperlink" Target="http://www.nlpi.edu.tw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2"/>
          <p:cNvSpPr txBox="1">
            <a:spLocks noGrp="1"/>
          </p:cNvSpPr>
          <p:nvPr>
            <p:ph type="title" idx="4294967295"/>
          </p:nvPr>
        </p:nvSpPr>
        <p:spPr>
          <a:xfrm>
            <a:off x="1105609" y="937700"/>
            <a:ext cx="7340914" cy="3356975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altLang="zh-TW" sz="3200" dirty="0"/>
              <a:t> </a:t>
            </a:r>
            <a:br>
              <a:rPr lang="en-US" altLang="zh-TW" sz="6000" dirty="0"/>
            </a:br>
            <a:r>
              <a:rPr lang="zh-TW" altLang="en-US" sz="6000" dirty="0"/>
              <a:t>自主學習資源利用</a:t>
            </a:r>
          </a:p>
        </p:txBody>
      </p:sp>
      <p:sp>
        <p:nvSpPr>
          <p:cNvPr id="154" name="Google Shape;154;p22"/>
          <p:cNvSpPr txBox="1">
            <a:spLocks noGrp="1"/>
          </p:cNvSpPr>
          <p:nvPr>
            <p:ph type="sldNum" idx="12"/>
          </p:nvPr>
        </p:nvSpPr>
        <p:spPr>
          <a:xfrm>
            <a:off x="853644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5" name="Google Shape;67;p12">
            <a:extLst>
              <a:ext uri="{FF2B5EF4-FFF2-40B4-BE49-F238E27FC236}">
                <a16:creationId xmlns:a16="http://schemas.microsoft.com/office/drawing/2014/main" id="{98ADC538-6A19-44A4-B3F9-D04EB87268AC}"/>
              </a:ext>
            </a:extLst>
          </p:cNvPr>
          <p:cNvSpPr txBox="1">
            <a:spLocks/>
          </p:cNvSpPr>
          <p:nvPr/>
        </p:nvSpPr>
        <p:spPr>
          <a:xfrm>
            <a:off x="1339025" y="848825"/>
            <a:ext cx="5838600" cy="26583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 dirty="0"/>
          </a:p>
        </p:txBody>
      </p:sp>
      <p:pic>
        <p:nvPicPr>
          <p:cNvPr id="3074" name="Picture 2" descr="ç¸éåç">
            <a:extLst>
              <a:ext uri="{FF2B5EF4-FFF2-40B4-BE49-F238E27FC236}">
                <a16:creationId xmlns:a16="http://schemas.microsoft.com/office/drawing/2014/main" id="{2DA99589-A4CF-45D7-B2DF-5189E7A7F4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881" y="2853937"/>
            <a:ext cx="2710371" cy="203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277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>
          <a:xfrm>
            <a:off x="1082332" y="429130"/>
            <a:ext cx="5321400" cy="819900"/>
          </a:xfrm>
        </p:spPr>
        <p:txBody>
          <a:bodyPr/>
          <a:lstStyle/>
          <a:p>
            <a:pPr marL="12700" indent="0">
              <a:buNone/>
            </a:pPr>
            <a:r>
              <a:rPr lang="en-US" altLang="zh-TW" sz="4800" dirty="0"/>
              <a:t>3.</a:t>
            </a:r>
            <a:r>
              <a:rPr lang="zh-TW" altLang="en-US" sz="4800" dirty="0"/>
              <a:t>大學圖書館</a:t>
            </a:r>
          </a:p>
          <a:p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4" name="矩形 3"/>
          <p:cNvSpPr/>
          <p:nvPr/>
        </p:nvSpPr>
        <p:spPr>
          <a:xfrm>
            <a:off x="4720987" y="725810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/>
              <a:t>清交大圖書館</a:t>
            </a:r>
          </a:p>
        </p:txBody>
      </p:sp>
      <p:sp>
        <p:nvSpPr>
          <p:cNvPr id="5" name="矩形 4"/>
          <p:cNvSpPr/>
          <p:nvPr/>
        </p:nvSpPr>
        <p:spPr>
          <a:xfrm>
            <a:off x="1430430" y="3782637"/>
            <a:ext cx="22749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hlinkClick r:id="rId2"/>
              </a:rPr>
              <a:t>http://</a:t>
            </a:r>
            <a:r>
              <a:rPr lang="en-US" altLang="zh-TW" dirty="0" err="1">
                <a:hlinkClick r:id="rId2"/>
              </a:rPr>
              <a:t>www.lib.nthu.edu.tw</a:t>
            </a:r>
            <a:r>
              <a:rPr lang="en-US" altLang="zh-TW" dirty="0">
                <a:hlinkClick r:id="rId2"/>
              </a:rPr>
              <a:t>/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332" y="1615789"/>
            <a:ext cx="3031933" cy="195654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4253" y="1615789"/>
            <a:ext cx="3078401" cy="195654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332285" y="3782636"/>
            <a:ext cx="34243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hlinkClick r:id="rId5"/>
              </a:rPr>
              <a:t>https://</a:t>
            </a:r>
            <a:r>
              <a:rPr lang="en-US" altLang="zh-TW" dirty="0" err="1">
                <a:hlinkClick r:id="rId5"/>
              </a:rPr>
              <a:t>www.lib.nctu.edu.tw</a:t>
            </a:r>
            <a:r>
              <a:rPr lang="en-US" altLang="zh-TW" dirty="0">
                <a:hlinkClick r:id="rId5"/>
              </a:rPr>
              <a:t>/?</a:t>
            </a:r>
            <a:r>
              <a:rPr lang="en-US" altLang="zh-TW" dirty="0" err="1">
                <a:hlinkClick r:id="rId5"/>
              </a:rPr>
              <a:t>lang</a:t>
            </a:r>
            <a:r>
              <a:rPr lang="en-US" altLang="zh-TW" dirty="0">
                <a:hlinkClick r:id="rId5"/>
              </a:rPr>
              <a:t>=</a:t>
            </a:r>
            <a:r>
              <a:rPr lang="en-US" altLang="zh-TW" dirty="0" err="1">
                <a:hlinkClick r:id="rId5"/>
              </a:rPr>
              <a:t>zh</a:t>
            </a:r>
            <a:r>
              <a:rPr lang="en-US" altLang="zh-TW" dirty="0">
                <a:hlinkClick r:id="rId5"/>
              </a:rPr>
              <a:t>-TW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19124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>
          <a:xfrm>
            <a:off x="1157390" y="487174"/>
            <a:ext cx="5321400" cy="819900"/>
          </a:xfrm>
        </p:spPr>
        <p:txBody>
          <a:bodyPr/>
          <a:lstStyle/>
          <a:p>
            <a:pPr marL="12700" indent="0">
              <a:buNone/>
            </a:pPr>
            <a:r>
              <a:rPr lang="en-US" altLang="zh-TW" sz="4800" dirty="0"/>
              <a:t>4.</a:t>
            </a:r>
            <a:r>
              <a:rPr lang="zh-TW" altLang="en-US" sz="4800" dirty="0"/>
              <a:t>中小學圖書館</a:t>
            </a:r>
          </a:p>
          <a:p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4" name="矩形 3"/>
          <p:cNvSpPr/>
          <p:nvPr/>
        </p:nvSpPr>
        <p:spPr>
          <a:xfrm>
            <a:off x="1532089" y="1489869"/>
            <a:ext cx="61058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/>
              <a:t>以全校師生為主要服務對象，提供教學及各類學習資源，並實施圖書館利用教育</a:t>
            </a:r>
          </a:p>
        </p:txBody>
      </p:sp>
      <p:sp>
        <p:nvSpPr>
          <p:cNvPr id="5" name="矩形 4"/>
          <p:cNvSpPr/>
          <p:nvPr/>
        </p:nvSpPr>
        <p:spPr>
          <a:xfrm>
            <a:off x="3116931" y="2399059"/>
            <a:ext cx="35157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hlinkClick r:id="rId2"/>
              </a:rPr>
              <a:t>http://140.126.180.49/opac890/index.aspx</a:t>
            </a:r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7655FE7-F976-453E-897A-5AC5AC18A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537" y="2784262"/>
            <a:ext cx="5200352" cy="181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45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ç¸éåç">
            <a:extLst>
              <a:ext uri="{FF2B5EF4-FFF2-40B4-BE49-F238E27FC236}">
                <a16:creationId xmlns:a16="http://schemas.microsoft.com/office/drawing/2014/main" id="{7CD29D2D-F094-497C-BE07-813D300620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010" y="549475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2C0F653-A0C0-44DD-969C-0A75A4E14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1100" y="771900"/>
            <a:ext cx="5832600" cy="1159800"/>
          </a:xfrm>
        </p:spPr>
        <p:txBody>
          <a:bodyPr/>
          <a:lstStyle/>
          <a:p>
            <a:pPr lvl="1"/>
            <a:r>
              <a:rPr lang="en-US" altLang="zh-TW" dirty="0"/>
              <a:t>5.</a:t>
            </a:r>
            <a:r>
              <a:rPr lang="zh-TW" altLang="en-US" dirty="0"/>
              <a:t>專門圖書館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D142E5D-1E34-4FCD-8272-F7C0B2603A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B76B95D-97CD-41C8-A6E0-57B43897B0F4}"/>
              </a:ext>
            </a:extLst>
          </p:cNvPr>
          <p:cNvSpPr/>
          <p:nvPr/>
        </p:nvSpPr>
        <p:spPr>
          <a:xfrm>
            <a:off x="1960300" y="192631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3600" dirty="0">
                <a:solidFill>
                  <a:schemeClr val="tx1"/>
                </a:solidFill>
                <a:latin typeface="Abril Fatface"/>
                <a:sym typeface="Abril Fatfac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國美館圖書室</a:t>
            </a:r>
            <a:br>
              <a:rPr lang="en-US" altLang="zh-TW" sz="3600" dirty="0">
                <a:solidFill>
                  <a:schemeClr val="tx1"/>
                </a:solidFill>
                <a:latin typeface="Abril Fatface"/>
                <a:sym typeface="Abril Fatface"/>
              </a:rPr>
            </a:br>
            <a:r>
              <a:rPr lang="zh-TW" altLang="en-US" sz="3600" dirty="0">
                <a:solidFill>
                  <a:schemeClr val="tx1"/>
                </a:solidFill>
                <a:latin typeface="Abril Fatface"/>
                <a:sym typeface="Abril Fatface"/>
                <a:hlinkClick r:id="rId4"/>
              </a:rPr>
              <a:t>電影資料館</a:t>
            </a:r>
            <a:br>
              <a:rPr lang="en-US" altLang="zh-TW" sz="3600" dirty="0">
                <a:solidFill>
                  <a:schemeClr val="tx1"/>
                </a:solidFill>
                <a:hlinkClick r:id="rId4"/>
              </a:rPr>
            </a:br>
            <a:endParaRPr lang="zh-TW" alt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612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FB046A-27EA-4201-B1E0-5784B7EF60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1100" y="771900"/>
            <a:ext cx="6739604" cy="1159800"/>
          </a:xfrm>
        </p:spPr>
        <p:txBody>
          <a:bodyPr/>
          <a:lstStyle/>
          <a:p>
            <a:r>
              <a:rPr lang="zh-TW" altLang="en-US" dirty="0"/>
              <a:t>其它非傳統圖書館</a:t>
            </a:r>
            <a:br>
              <a:rPr lang="en-US" altLang="zh-TW" dirty="0"/>
            </a:br>
            <a:br>
              <a:rPr lang="en-US" altLang="zh-TW" b="1" dirty="0">
                <a:solidFill>
                  <a:srgbClr val="0070C0"/>
                </a:solidFill>
              </a:rPr>
            </a:b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6F6ECEE-B489-4766-BC1F-0D474424C7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1C351A9-B308-4648-8815-DFEFCD8836BD}"/>
              </a:ext>
            </a:extLst>
          </p:cNvPr>
          <p:cNvSpPr/>
          <p:nvPr/>
        </p:nvSpPr>
        <p:spPr>
          <a:xfrm>
            <a:off x="2500252" y="1931700"/>
            <a:ext cx="60361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Abril Fatface"/>
                <a:sym typeface="Abril Fatface"/>
              </a:rPr>
              <a:t>廣義的圖書館</a:t>
            </a:r>
            <a:r>
              <a:rPr lang="en-US" altLang="zh-TW" sz="3200" dirty="0">
                <a:latin typeface="Abril Fatface"/>
                <a:sym typeface="Abril Fatface"/>
              </a:rPr>
              <a:t>(</a:t>
            </a:r>
            <a:r>
              <a:rPr lang="zh-TW" altLang="en-US" sz="3200" dirty="0">
                <a:latin typeface="Abril Fatface"/>
                <a:sym typeface="Abril Fatface"/>
              </a:rPr>
              <a:t>博物館</a:t>
            </a:r>
            <a:r>
              <a:rPr lang="en-US" altLang="zh-TW" sz="3200" dirty="0">
                <a:latin typeface="Abril Fatface"/>
                <a:sym typeface="Abril Fatface"/>
              </a:rPr>
              <a:t>)</a:t>
            </a:r>
            <a:br>
              <a:rPr lang="en-US" altLang="zh-TW" sz="3200" dirty="0">
                <a:latin typeface="Abril Fatface"/>
                <a:sym typeface="Abril Fatface"/>
              </a:rPr>
            </a:br>
            <a:r>
              <a:rPr lang="zh-TW" altLang="en-US" sz="3200" dirty="0">
                <a:latin typeface="Abril Fatface"/>
                <a:sym typeface="Abril Fatface"/>
              </a:rPr>
              <a:t>虛擬圖書館</a:t>
            </a:r>
            <a:br>
              <a:rPr lang="en-US" altLang="zh-TW" sz="3200" dirty="0">
                <a:latin typeface="Abril Fatface"/>
                <a:sym typeface="Abril Fatface"/>
              </a:rPr>
            </a:br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latin typeface="Abril Fatface"/>
                <a:sym typeface="Abril Fatface"/>
                <a:hlinkClick r:id="rId2"/>
              </a:rPr>
              <a:t>真人圖書館</a:t>
            </a:r>
            <a:endParaRPr lang="zh-TW" altLang="en-US" sz="3200" dirty="0">
              <a:solidFill>
                <a:schemeClr val="accent5">
                  <a:lumMod val="75000"/>
                </a:schemeClr>
              </a:solidFill>
              <a:latin typeface="Abril Fatface"/>
              <a:sym typeface="Abril Fatface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783A117-B040-4587-94F4-E7ABC5FFC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029" y="2674256"/>
            <a:ext cx="3373322" cy="165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28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>
            <a:spLocks noGrp="1"/>
          </p:cNvSpPr>
          <p:nvPr>
            <p:ph type="body" idx="1"/>
          </p:nvPr>
        </p:nvSpPr>
        <p:spPr>
          <a:xfrm>
            <a:off x="1910425" y="1051950"/>
            <a:ext cx="685161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zh-TW" altLang="en-US" sz="3200" dirty="0"/>
              <a:t>推薦</a:t>
            </a:r>
            <a:r>
              <a:rPr lang="en-US" altLang="zh-TW" sz="3200" dirty="0"/>
              <a:t>【</a:t>
            </a:r>
            <a:r>
              <a:rPr lang="zh-TW" altLang="en-US" sz="3200" b="1" dirty="0"/>
              <a:t>國立公共資訊圖書館</a:t>
            </a:r>
            <a:r>
              <a:rPr lang="en-US" altLang="zh-TW" sz="3200" b="1" dirty="0"/>
              <a:t>】</a:t>
            </a:r>
            <a:r>
              <a:rPr lang="zh-TW" altLang="en-US" sz="3200" dirty="0"/>
              <a:t>資源</a:t>
            </a:r>
            <a:endParaRPr lang="en-US" altLang="zh-TW" sz="3200" dirty="0"/>
          </a:p>
        </p:txBody>
      </p:sp>
      <p:sp>
        <p:nvSpPr>
          <p:cNvPr id="97" name="Google Shape;97;p16"/>
          <p:cNvSpPr txBox="1">
            <a:spLocks noGrp="1"/>
          </p:cNvSpPr>
          <p:nvPr>
            <p:ph type="sldNum" idx="12"/>
          </p:nvPr>
        </p:nvSpPr>
        <p:spPr>
          <a:xfrm>
            <a:off x="853644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125E0EF-378D-4B9C-B488-C8B8B11F35F9}"/>
              </a:ext>
            </a:extLst>
          </p:cNvPr>
          <p:cNvSpPr/>
          <p:nvPr/>
        </p:nvSpPr>
        <p:spPr>
          <a:xfrm>
            <a:off x="1910426" y="2033140"/>
            <a:ext cx="32518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zh-TW" altLang="en-US" sz="3200" dirty="0">
                <a:latin typeface="Abril Fatface"/>
                <a:sym typeface="Abril Fatface"/>
              </a:rPr>
              <a:t>辦理數位借書證</a:t>
            </a:r>
            <a:endParaRPr lang="en-US" altLang="zh-TW" sz="3200" dirty="0">
              <a:latin typeface="Abril Fatface"/>
              <a:sym typeface="Abril Fatface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zh-TW" altLang="en-US" sz="3200" dirty="0">
                <a:latin typeface="Abril Fatface"/>
                <a:sym typeface="Abril Fatface"/>
              </a:rPr>
              <a:t>公共圖書館數位資源入口網</a:t>
            </a:r>
            <a:endParaRPr lang="en-US" altLang="zh-TW" sz="3200" dirty="0">
              <a:latin typeface="Abril Fatface"/>
              <a:sym typeface="Abril Fatface"/>
            </a:endParaRPr>
          </a:p>
        </p:txBody>
      </p:sp>
      <p:sp>
        <p:nvSpPr>
          <p:cNvPr id="5" name="副標題 2">
            <a:extLst>
              <a:ext uri="{FF2B5EF4-FFF2-40B4-BE49-F238E27FC236}">
                <a16:creationId xmlns:a16="http://schemas.microsoft.com/office/drawing/2014/main" id="{F712C5E4-17FD-4E97-8B6E-F22F06B00476}"/>
              </a:ext>
            </a:extLst>
          </p:cNvPr>
          <p:cNvSpPr txBox="1">
            <a:spLocks/>
          </p:cNvSpPr>
          <p:nvPr/>
        </p:nvSpPr>
        <p:spPr>
          <a:xfrm>
            <a:off x="2419930" y="3965051"/>
            <a:ext cx="58326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44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CAFC"/>
              </a:buClr>
              <a:buSzPts val="3400"/>
              <a:buFont typeface="Abril Fatface"/>
              <a:buChar char="▫"/>
              <a:defRPr sz="3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L="914400" marR="0" lvl="1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ECE5"/>
              </a:buClr>
              <a:buSzPts val="3400"/>
              <a:buFont typeface="Abril Fatface"/>
              <a:buChar char="◦"/>
              <a:defRPr sz="3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L="1371600" marR="0" lvl="2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bril Fatface"/>
              <a:buChar char="■"/>
              <a:defRPr sz="3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L="1828800" marR="0" lvl="3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bril Fatface"/>
              <a:buChar char="●"/>
              <a:defRPr sz="3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L="2286000" marR="0" lvl="4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bril Fatface"/>
              <a:buChar char="○"/>
              <a:defRPr sz="3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L="2743200" marR="0" lvl="5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bril Fatface"/>
              <a:buChar char="■"/>
              <a:defRPr sz="3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L="3200400" marR="0" lvl="6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bril Fatface"/>
              <a:buChar char="●"/>
              <a:defRPr sz="3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L="3657600" marR="0" lvl="7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bril Fatface"/>
              <a:buChar char="○"/>
              <a:defRPr sz="3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L="4114800" marR="0" lvl="8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bril Fatface"/>
              <a:buChar char="■"/>
              <a:defRPr sz="3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12700" indent="0">
              <a:buNone/>
            </a:pPr>
            <a:r>
              <a:rPr lang="en-US" altLang="zh-TW" sz="2800" dirty="0">
                <a:solidFill>
                  <a:schemeClr val="bg1"/>
                </a:solidFill>
                <a:highlight>
                  <a:srgbClr val="000000"/>
                </a:highlight>
                <a:hlinkClick r:id="rId3"/>
              </a:rPr>
              <a:t>http://ers.nlpi.edu.tw/idsermpl/</a:t>
            </a:r>
            <a:endParaRPr lang="en-US" altLang="zh-TW" sz="28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endParaRPr lang="zh-TW" altLang="en-US" dirty="0"/>
          </a:p>
        </p:txBody>
      </p:sp>
      <p:pic>
        <p:nvPicPr>
          <p:cNvPr id="31746" name="Picture 2" descr="ç¸éåç">
            <a:extLst>
              <a:ext uri="{FF2B5EF4-FFF2-40B4-BE49-F238E27FC236}">
                <a16:creationId xmlns:a16="http://schemas.microsoft.com/office/drawing/2014/main" id="{C0FD2B45-5A7B-4508-87BB-E32B236508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023" y="1720070"/>
            <a:ext cx="2608050" cy="23233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語音泡泡: 矩形 2">
            <a:extLst>
              <a:ext uri="{FF2B5EF4-FFF2-40B4-BE49-F238E27FC236}">
                <a16:creationId xmlns:a16="http://schemas.microsoft.com/office/drawing/2014/main" id="{31732606-BDFD-4B3F-A011-A3E3623C6B91}"/>
              </a:ext>
            </a:extLst>
          </p:cNvPr>
          <p:cNvSpPr/>
          <p:nvPr/>
        </p:nvSpPr>
        <p:spPr>
          <a:xfrm>
            <a:off x="5561515" y="120038"/>
            <a:ext cx="3710024" cy="5023413"/>
          </a:xfrm>
          <a:prstGeom prst="wedgeRectCallout">
            <a:avLst>
              <a:gd name="adj1" fmla="val -63143"/>
              <a:gd name="adj2" fmla="val 15864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8900000" scaled="1"/>
            <a:tileRect/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zh-TW" altLang="en-US" sz="2300" dirty="0">
                <a:solidFill>
                  <a:srgbClr val="000000"/>
                </a:solidFill>
                <a:latin typeface="Abril Fatface"/>
                <a:cs typeface="Arial"/>
              </a:rPr>
              <a:t>高中適用資源舉例</a:t>
            </a:r>
            <a:endParaRPr lang="en-US" altLang="zh-TW" sz="2300" dirty="0">
              <a:solidFill>
                <a:srgbClr val="000000"/>
              </a:solidFill>
              <a:latin typeface="Abril Fatface"/>
              <a:cs typeface="Arial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zh-TW" altLang="en-US" sz="2300" dirty="0">
                <a:solidFill>
                  <a:srgbClr val="000000"/>
                </a:solidFill>
                <a:latin typeface="Abril Fatface"/>
                <a:cs typeface="Arial"/>
              </a:rPr>
              <a:t>空中英語教室、大家說英語影音典藏資料庫</a:t>
            </a:r>
            <a:endParaRPr lang="en-US" altLang="zh-TW" sz="2300" dirty="0">
              <a:solidFill>
                <a:srgbClr val="000000"/>
              </a:solidFill>
              <a:latin typeface="Abril Fatface"/>
              <a:cs typeface="Arial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altLang="zh-TW" sz="2300" dirty="0">
                <a:solidFill>
                  <a:srgbClr val="000000"/>
                </a:solidFill>
                <a:latin typeface="Abril Fatface"/>
                <a:cs typeface="Arial"/>
              </a:rPr>
              <a:t>Acer Walking </a:t>
            </a:r>
            <a:r>
              <a:rPr lang="en-US" altLang="zh-TW" sz="2300" dirty="0" err="1">
                <a:solidFill>
                  <a:srgbClr val="000000"/>
                </a:solidFill>
                <a:latin typeface="Abril Fatface"/>
                <a:cs typeface="Arial"/>
              </a:rPr>
              <a:t>LibraAPEALry</a:t>
            </a:r>
            <a:endParaRPr lang="en-US" altLang="zh-TW" sz="2300" dirty="0">
              <a:solidFill>
                <a:srgbClr val="000000"/>
              </a:solidFill>
              <a:latin typeface="Abril Fatface"/>
              <a:cs typeface="Arial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altLang="zh-TW" sz="2300" dirty="0">
                <a:solidFill>
                  <a:srgbClr val="000000"/>
                </a:solidFill>
                <a:latin typeface="Abril Fatface"/>
                <a:cs typeface="Arial"/>
              </a:rPr>
              <a:t>New </a:t>
            </a:r>
            <a:r>
              <a:rPr lang="en-US" altLang="zh-TW" sz="2300" dirty="0" err="1">
                <a:solidFill>
                  <a:srgbClr val="000000"/>
                </a:solidFill>
                <a:latin typeface="Abril Fatface"/>
                <a:cs typeface="Arial"/>
              </a:rPr>
              <a:t>Toeic</a:t>
            </a:r>
            <a:r>
              <a:rPr lang="en-US" altLang="zh-TW" sz="2300" dirty="0">
                <a:solidFill>
                  <a:srgbClr val="000000"/>
                </a:solidFill>
                <a:latin typeface="Abril Fatface"/>
                <a:cs typeface="Arial"/>
              </a:rPr>
              <a:t> </a:t>
            </a:r>
            <a:r>
              <a:rPr lang="zh-TW" altLang="en-US" sz="2300" dirty="0">
                <a:solidFill>
                  <a:srgbClr val="000000"/>
                </a:solidFill>
                <a:latin typeface="Abril Fatface"/>
                <a:cs typeface="Arial"/>
              </a:rPr>
              <a:t>應考特訓課程</a:t>
            </a:r>
            <a:endParaRPr lang="en-US" altLang="zh-TW" sz="2300" dirty="0">
              <a:solidFill>
                <a:srgbClr val="000000"/>
              </a:solidFill>
              <a:latin typeface="Abril Fatface"/>
              <a:cs typeface="Arial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altLang="zh-TW" sz="2300" dirty="0" err="1">
                <a:solidFill>
                  <a:srgbClr val="000000"/>
                </a:solidFill>
                <a:latin typeface="Abril Fatface"/>
                <a:cs typeface="Arial"/>
              </a:rPr>
              <a:t>TumbleBook</a:t>
            </a:r>
            <a:r>
              <a:rPr lang="en-US" altLang="zh-TW" sz="2300" dirty="0">
                <a:solidFill>
                  <a:srgbClr val="000000"/>
                </a:solidFill>
                <a:latin typeface="Abril Fatface"/>
                <a:cs typeface="Arial"/>
              </a:rPr>
              <a:t>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zh-TW" altLang="en-US" sz="2300" dirty="0">
                <a:solidFill>
                  <a:srgbClr val="000000"/>
                </a:solidFill>
                <a:latin typeface="Abril Fatface"/>
                <a:cs typeface="Arial"/>
              </a:rPr>
              <a:t>圓夢繪本資料庫</a:t>
            </a:r>
            <a:r>
              <a:rPr lang="en-US" altLang="zh-TW" sz="2300" dirty="0" err="1">
                <a:solidFill>
                  <a:srgbClr val="000000"/>
                </a:solidFill>
                <a:latin typeface="Abril Fatface"/>
                <a:cs typeface="Arial"/>
              </a:rPr>
              <a:t>B4</a:t>
            </a:r>
            <a:endParaRPr lang="en-US" altLang="zh-TW" sz="2300" dirty="0">
              <a:solidFill>
                <a:srgbClr val="000000"/>
              </a:solidFill>
              <a:latin typeface="Abril Fatface"/>
              <a:cs typeface="Arial"/>
            </a:endParaRPr>
          </a:p>
          <a:p>
            <a:pPr lvl="2"/>
            <a:r>
              <a:rPr lang="zh-TW" altLang="en-US" sz="2300" dirty="0">
                <a:solidFill>
                  <a:srgbClr val="000000"/>
                </a:solidFill>
                <a:latin typeface="Abril Fatface"/>
                <a:cs typeface="Arial"/>
              </a:rPr>
              <a:t>     電子書繪本創作</a:t>
            </a:r>
            <a:endParaRPr lang="en-US" altLang="zh-TW" sz="2300" dirty="0">
              <a:solidFill>
                <a:srgbClr val="000000"/>
              </a:solidFill>
              <a:latin typeface="Abril Fatface"/>
              <a:cs typeface="Arial"/>
            </a:endParaRPr>
          </a:p>
          <a:p>
            <a:pPr lvl="2"/>
            <a:r>
              <a:rPr lang="zh-TW" altLang="en-US" sz="2300" dirty="0">
                <a:solidFill>
                  <a:srgbClr val="000000"/>
                </a:solidFill>
                <a:latin typeface="Abril Fatface"/>
                <a:cs typeface="Arial"/>
              </a:rPr>
              <a:t>．科學人雜誌中英對照</a:t>
            </a:r>
            <a:endParaRPr lang="en-US" altLang="zh-TW" sz="2300" dirty="0">
              <a:solidFill>
                <a:srgbClr val="000000"/>
              </a:solidFill>
              <a:latin typeface="Abril Fatface"/>
              <a:cs typeface="Arial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zh-TW" altLang="en-US" sz="2300" dirty="0">
                <a:solidFill>
                  <a:srgbClr val="000000"/>
                </a:solidFill>
                <a:latin typeface="Abril Fatface"/>
                <a:cs typeface="Arial"/>
              </a:rPr>
              <a:t>國家文化資料庫</a:t>
            </a:r>
            <a:endParaRPr lang="en-US" altLang="zh-TW" sz="2300" dirty="0">
              <a:solidFill>
                <a:srgbClr val="000000"/>
              </a:solidFill>
              <a:latin typeface="Abril Fatface"/>
              <a:cs typeface="Arial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zh-TW" altLang="en-US" sz="2300" dirty="0">
                <a:solidFill>
                  <a:srgbClr val="000000"/>
                </a:solidFill>
                <a:latin typeface="Abril Fatface"/>
                <a:cs typeface="Arial"/>
              </a:rPr>
              <a:t>故宮文物寶藏資料庫</a:t>
            </a:r>
            <a:endParaRPr lang="en-US" altLang="zh-TW" sz="2300" dirty="0">
              <a:solidFill>
                <a:srgbClr val="000000"/>
              </a:solidFill>
              <a:latin typeface="Abril Fatface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>
            <a:spLocks noGrp="1"/>
          </p:cNvSpPr>
          <p:nvPr>
            <p:ph type="title"/>
          </p:nvPr>
        </p:nvSpPr>
        <p:spPr>
          <a:xfrm>
            <a:off x="939718" y="866548"/>
            <a:ext cx="2266733" cy="19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3200" dirty="0"/>
              <a:t>推薦</a:t>
            </a:r>
            <a:br>
              <a:rPr lang="en-US" altLang="zh-TW" sz="3200" dirty="0"/>
            </a:br>
            <a:r>
              <a:rPr lang="zh-TW" altLang="en-US" sz="3200" b="1" dirty="0"/>
              <a:t>國立公共資訊圖書館</a:t>
            </a:r>
            <a:br>
              <a:rPr lang="en-US" altLang="zh-TW" sz="3200" b="1" dirty="0"/>
            </a:br>
            <a:r>
              <a:rPr lang="zh-TW" altLang="en-US" sz="3200" dirty="0"/>
              <a:t>資源</a:t>
            </a:r>
            <a:endParaRPr sz="32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0205591-B13C-45A5-ACD2-B972908879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6"/>
          <a:stretch/>
        </p:blipFill>
        <p:spPr bwMode="auto">
          <a:xfrm>
            <a:off x="3207390" y="390417"/>
            <a:ext cx="5715893" cy="437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Google Shape;104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11" name="文字版面配置區 2">
            <a:extLst>
              <a:ext uri="{FF2B5EF4-FFF2-40B4-BE49-F238E27FC236}">
                <a16:creationId xmlns:a16="http://schemas.microsoft.com/office/drawing/2014/main" id="{A12F7DF5-F6F1-473C-A573-065DC041D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5524" y="168938"/>
            <a:ext cx="4624700" cy="430152"/>
          </a:xfrm>
          <a:solidFill>
            <a:schemeClr val="bg1"/>
          </a:solidFill>
        </p:spPr>
        <p:txBody>
          <a:bodyPr/>
          <a:lstStyle/>
          <a:p>
            <a:r>
              <a:rPr lang="zh-TW" altLang="en-US" dirty="0"/>
              <a:t>國立公共資訊圖書館電子雜誌書櫃</a:t>
            </a:r>
          </a:p>
        </p:txBody>
      </p:sp>
      <p:pic>
        <p:nvPicPr>
          <p:cNvPr id="1028" name="Picture 4" descr="ãlibrary useãçåçæå°çµæ">
            <a:extLst>
              <a:ext uri="{FF2B5EF4-FFF2-40B4-BE49-F238E27FC236}">
                <a16:creationId xmlns:a16="http://schemas.microsoft.com/office/drawing/2014/main" id="{CC339F2C-0F16-4243-88A9-3091EC09DA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526" y="1960575"/>
            <a:ext cx="3448050" cy="357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1B5FE7A8-E8CF-49C4-8FC4-CA8BB0CCA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"/>
          <a:stretch/>
        </p:blipFill>
        <p:spPr bwMode="auto">
          <a:xfrm>
            <a:off x="3285281" y="584871"/>
            <a:ext cx="5813323" cy="440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" name="Google Shape;102;p17"/>
          <p:cNvSpPr txBox="1">
            <a:spLocks noGrp="1"/>
          </p:cNvSpPr>
          <p:nvPr>
            <p:ph type="title"/>
          </p:nvPr>
        </p:nvSpPr>
        <p:spPr>
          <a:xfrm>
            <a:off x="939718" y="866548"/>
            <a:ext cx="2266733" cy="19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3200" dirty="0"/>
              <a:t>推薦</a:t>
            </a:r>
            <a:br>
              <a:rPr lang="en-US" altLang="zh-TW" sz="3200" dirty="0"/>
            </a:br>
            <a:r>
              <a:rPr lang="zh-TW" altLang="en-US" sz="3200" b="1" dirty="0"/>
              <a:t>國立公共資訊圖書館</a:t>
            </a:r>
            <a:br>
              <a:rPr lang="en-US" altLang="zh-TW" sz="3200" b="1" dirty="0"/>
            </a:br>
            <a:r>
              <a:rPr lang="zh-TW" altLang="en-US" sz="3200" dirty="0"/>
              <a:t>資源</a:t>
            </a:r>
            <a:endParaRPr sz="3200" dirty="0"/>
          </a:p>
        </p:txBody>
      </p:sp>
      <p:sp>
        <p:nvSpPr>
          <p:cNvPr id="104" name="Google Shape;104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11" name="文字版面配置區 2">
            <a:extLst>
              <a:ext uri="{FF2B5EF4-FFF2-40B4-BE49-F238E27FC236}">
                <a16:creationId xmlns:a16="http://schemas.microsoft.com/office/drawing/2014/main" id="{A12F7DF5-F6F1-473C-A573-065DC041D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93276" y="62618"/>
            <a:ext cx="4624700" cy="430152"/>
          </a:xfrm>
          <a:solidFill>
            <a:schemeClr val="bg1"/>
          </a:solidFill>
        </p:spPr>
        <p:txBody>
          <a:bodyPr/>
          <a:lstStyle/>
          <a:p>
            <a:r>
              <a:rPr lang="zh-TW" altLang="en-US" dirty="0"/>
              <a:t>國立公共資訊圖書館電子雜誌書櫃</a:t>
            </a:r>
          </a:p>
        </p:txBody>
      </p:sp>
    </p:spTree>
    <p:extLst>
      <p:ext uri="{BB962C8B-B14F-4D97-AF65-F5344CB8AC3E}">
        <p14:creationId xmlns:p14="http://schemas.microsoft.com/office/powerpoint/2010/main" val="803321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653B60D0-A5F8-49A0-A2AF-4764E495F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647" y="358922"/>
            <a:ext cx="5328745" cy="3661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43BC61D-5D66-4F84-B478-A571C0A46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77" y="1584698"/>
            <a:ext cx="2098900" cy="1907100"/>
          </a:xfrm>
        </p:spPr>
        <p:txBody>
          <a:bodyPr/>
          <a:lstStyle/>
          <a:p>
            <a:r>
              <a:rPr lang="en-US" altLang="zh-TW" sz="2800" dirty="0"/>
              <a:t>Tumble Book</a:t>
            </a:r>
            <a:endParaRPr lang="zh-TW" altLang="en-US" sz="2800" dirty="0"/>
          </a:p>
        </p:txBody>
      </p:sp>
      <p:sp>
        <p:nvSpPr>
          <p:cNvPr id="12" name="Google Shape;263;p34">
            <a:extLst>
              <a:ext uri="{FF2B5EF4-FFF2-40B4-BE49-F238E27FC236}">
                <a16:creationId xmlns:a16="http://schemas.microsoft.com/office/drawing/2014/main" id="{58AD1661-7F2A-4D5A-BC05-E4037B274DB4}"/>
              </a:ext>
            </a:extLst>
          </p:cNvPr>
          <p:cNvSpPr/>
          <p:nvPr/>
        </p:nvSpPr>
        <p:spPr>
          <a:xfrm>
            <a:off x="3200400" y="110359"/>
            <a:ext cx="5817476" cy="4855779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ç¸éåç">
            <a:extLst>
              <a:ext uri="{FF2B5EF4-FFF2-40B4-BE49-F238E27FC236}">
                <a16:creationId xmlns:a16="http://schemas.microsoft.com/office/drawing/2014/main" id="{CA7B8A71-7E97-4589-840F-BE4DF733E1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86" y="3214260"/>
            <a:ext cx="2243016" cy="1260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5" name="Google Shape;255;p33"/>
          <p:cNvSpPr/>
          <p:nvPr/>
        </p:nvSpPr>
        <p:spPr>
          <a:xfrm>
            <a:off x="3246138" y="110359"/>
            <a:ext cx="5695843" cy="4748720"/>
          </a:xfrm>
          <a:custGeom>
            <a:avLst/>
            <a:gdLst/>
            <a:ahLst/>
            <a:cxnLst/>
            <a:rect l="l" t="t" r="r" b="b"/>
            <a:pathLst>
              <a:path w="60958" h="86210" extrusionOk="0">
                <a:moveTo>
                  <a:pt x="28985" y="3938"/>
                </a:moveTo>
                <a:lnTo>
                  <a:pt x="29189" y="4006"/>
                </a:lnTo>
                <a:lnTo>
                  <a:pt x="29189" y="4141"/>
                </a:lnTo>
                <a:lnTo>
                  <a:pt x="29189" y="4277"/>
                </a:lnTo>
                <a:lnTo>
                  <a:pt x="28985" y="4345"/>
                </a:lnTo>
                <a:lnTo>
                  <a:pt x="28850" y="4277"/>
                </a:lnTo>
                <a:lnTo>
                  <a:pt x="28782" y="4141"/>
                </a:lnTo>
                <a:lnTo>
                  <a:pt x="28850" y="4006"/>
                </a:lnTo>
                <a:lnTo>
                  <a:pt x="28985" y="3938"/>
                </a:lnTo>
                <a:close/>
                <a:moveTo>
                  <a:pt x="30479" y="3734"/>
                </a:moveTo>
                <a:lnTo>
                  <a:pt x="30615" y="3802"/>
                </a:lnTo>
                <a:lnTo>
                  <a:pt x="30750" y="3870"/>
                </a:lnTo>
                <a:lnTo>
                  <a:pt x="30818" y="4006"/>
                </a:lnTo>
                <a:lnTo>
                  <a:pt x="30818" y="4141"/>
                </a:lnTo>
                <a:lnTo>
                  <a:pt x="30818" y="4277"/>
                </a:lnTo>
                <a:lnTo>
                  <a:pt x="30750" y="4345"/>
                </a:lnTo>
                <a:lnTo>
                  <a:pt x="30615" y="4481"/>
                </a:lnTo>
                <a:lnTo>
                  <a:pt x="30343" y="4481"/>
                </a:lnTo>
                <a:lnTo>
                  <a:pt x="30207" y="4345"/>
                </a:lnTo>
                <a:lnTo>
                  <a:pt x="30139" y="4277"/>
                </a:lnTo>
                <a:lnTo>
                  <a:pt x="30139" y="4141"/>
                </a:lnTo>
                <a:lnTo>
                  <a:pt x="30139" y="4006"/>
                </a:lnTo>
                <a:lnTo>
                  <a:pt x="30207" y="3870"/>
                </a:lnTo>
                <a:lnTo>
                  <a:pt x="30343" y="3802"/>
                </a:lnTo>
                <a:lnTo>
                  <a:pt x="30479" y="3734"/>
                </a:lnTo>
                <a:close/>
                <a:moveTo>
                  <a:pt x="56885" y="7943"/>
                </a:moveTo>
                <a:lnTo>
                  <a:pt x="56885" y="78132"/>
                </a:lnTo>
                <a:lnTo>
                  <a:pt x="56817" y="78200"/>
                </a:lnTo>
                <a:lnTo>
                  <a:pt x="4209" y="78200"/>
                </a:lnTo>
                <a:lnTo>
                  <a:pt x="4141" y="78132"/>
                </a:lnTo>
                <a:lnTo>
                  <a:pt x="4141" y="7943"/>
                </a:lnTo>
                <a:close/>
                <a:moveTo>
                  <a:pt x="30479" y="80440"/>
                </a:moveTo>
                <a:lnTo>
                  <a:pt x="30071" y="80508"/>
                </a:lnTo>
                <a:lnTo>
                  <a:pt x="29732" y="80576"/>
                </a:lnTo>
                <a:lnTo>
                  <a:pt x="29461" y="80779"/>
                </a:lnTo>
                <a:lnTo>
                  <a:pt x="29189" y="80983"/>
                </a:lnTo>
                <a:lnTo>
                  <a:pt x="28917" y="81255"/>
                </a:lnTo>
                <a:lnTo>
                  <a:pt x="28782" y="81594"/>
                </a:lnTo>
                <a:lnTo>
                  <a:pt x="28646" y="81933"/>
                </a:lnTo>
                <a:lnTo>
                  <a:pt x="28646" y="82273"/>
                </a:lnTo>
                <a:lnTo>
                  <a:pt x="28646" y="82341"/>
                </a:lnTo>
                <a:lnTo>
                  <a:pt x="28646" y="82680"/>
                </a:lnTo>
                <a:lnTo>
                  <a:pt x="28782" y="83020"/>
                </a:lnTo>
                <a:lnTo>
                  <a:pt x="28985" y="83291"/>
                </a:lnTo>
                <a:lnTo>
                  <a:pt x="29189" y="83563"/>
                </a:lnTo>
                <a:lnTo>
                  <a:pt x="29461" y="83834"/>
                </a:lnTo>
                <a:lnTo>
                  <a:pt x="29800" y="83970"/>
                </a:lnTo>
                <a:lnTo>
                  <a:pt x="30139" y="84106"/>
                </a:lnTo>
                <a:lnTo>
                  <a:pt x="30818" y="84106"/>
                </a:lnTo>
                <a:lnTo>
                  <a:pt x="31158" y="83970"/>
                </a:lnTo>
                <a:lnTo>
                  <a:pt x="31497" y="83766"/>
                </a:lnTo>
                <a:lnTo>
                  <a:pt x="31768" y="83563"/>
                </a:lnTo>
                <a:lnTo>
                  <a:pt x="31972" y="83291"/>
                </a:lnTo>
                <a:lnTo>
                  <a:pt x="32176" y="83020"/>
                </a:lnTo>
                <a:lnTo>
                  <a:pt x="32244" y="82612"/>
                </a:lnTo>
                <a:lnTo>
                  <a:pt x="32312" y="82273"/>
                </a:lnTo>
                <a:lnTo>
                  <a:pt x="32244" y="81933"/>
                </a:lnTo>
                <a:lnTo>
                  <a:pt x="32176" y="81594"/>
                </a:lnTo>
                <a:lnTo>
                  <a:pt x="31972" y="81255"/>
                </a:lnTo>
                <a:lnTo>
                  <a:pt x="31768" y="80983"/>
                </a:lnTo>
                <a:lnTo>
                  <a:pt x="31497" y="80779"/>
                </a:lnTo>
                <a:lnTo>
                  <a:pt x="31158" y="80576"/>
                </a:lnTo>
                <a:lnTo>
                  <a:pt x="30818" y="80508"/>
                </a:lnTo>
                <a:lnTo>
                  <a:pt x="30479" y="80440"/>
                </a:lnTo>
                <a:close/>
                <a:moveTo>
                  <a:pt x="30886" y="80304"/>
                </a:moveTo>
                <a:lnTo>
                  <a:pt x="31225" y="80440"/>
                </a:lnTo>
                <a:lnTo>
                  <a:pt x="31565" y="80644"/>
                </a:lnTo>
                <a:lnTo>
                  <a:pt x="31904" y="80847"/>
                </a:lnTo>
                <a:lnTo>
                  <a:pt x="32108" y="81187"/>
                </a:lnTo>
                <a:lnTo>
                  <a:pt x="32312" y="81526"/>
                </a:lnTo>
                <a:lnTo>
                  <a:pt x="32447" y="81866"/>
                </a:lnTo>
                <a:lnTo>
                  <a:pt x="32447" y="82273"/>
                </a:lnTo>
                <a:lnTo>
                  <a:pt x="32447" y="82680"/>
                </a:lnTo>
                <a:lnTo>
                  <a:pt x="32312" y="83020"/>
                </a:lnTo>
                <a:lnTo>
                  <a:pt x="32108" y="83359"/>
                </a:lnTo>
                <a:lnTo>
                  <a:pt x="31904" y="83698"/>
                </a:lnTo>
                <a:lnTo>
                  <a:pt x="31565" y="83902"/>
                </a:lnTo>
                <a:lnTo>
                  <a:pt x="31225" y="84106"/>
                </a:lnTo>
                <a:lnTo>
                  <a:pt x="30886" y="84241"/>
                </a:lnTo>
                <a:lnTo>
                  <a:pt x="30479" y="84309"/>
                </a:lnTo>
                <a:lnTo>
                  <a:pt x="30071" y="84241"/>
                </a:lnTo>
                <a:lnTo>
                  <a:pt x="29732" y="84106"/>
                </a:lnTo>
                <a:lnTo>
                  <a:pt x="29393" y="83970"/>
                </a:lnTo>
                <a:lnTo>
                  <a:pt x="29053" y="83698"/>
                </a:lnTo>
                <a:lnTo>
                  <a:pt x="28850" y="83427"/>
                </a:lnTo>
                <a:lnTo>
                  <a:pt x="28646" y="83087"/>
                </a:lnTo>
                <a:lnTo>
                  <a:pt x="28510" y="82748"/>
                </a:lnTo>
                <a:lnTo>
                  <a:pt x="28442" y="82341"/>
                </a:lnTo>
                <a:lnTo>
                  <a:pt x="28442" y="82273"/>
                </a:lnTo>
                <a:lnTo>
                  <a:pt x="28510" y="81866"/>
                </a:lnTo>
                <a:lnTo>
                  <a:pt x="28646" y="81526"/>
                </a:lnTo>
                <a:lnTo>
                  <a:pt x="28782" y="81187"/>
                </a:lnTo>
                <a:lnTo>
                  <a:pt x="29053" y="80847"/>
                </a:lnTo>
                <a:lnTo>
                  <a:pt x="29325" y="80644"/>
                </a:lnTo>
                <a:lnTo>
                  <a:pt x="29664" y="80440"/>
                </a:lnTo>
                <a:lnTo>
                  <a:pt x="30071" y="80304"/>
                </a:lnTo>
                <a:close/>
                <a:moveTo>
                  <a:pt x="3530" y="815"/>
                </a:moveTo>
                <a:lnTo>
                  <a:pt x="2987" y="883"/>
                </a:lnTo>
                <a:lnTo>
                  <a:pt x="2512" y="1019"/>
                </a:lnTo>
                <a:lnTo>
                  <a:pt x="2036" y="1290"/>
                </a:lnTo>
                <a:lnTo>
                  <a:pt x="1629" y="1630"/>
                </a:lnTo>
                <a:lnTo>
                  <a:pt x="1290" y="2037"/>
                </a:lnTo>
                <a:lnTo>
                  <a:pt x="1086" y="2512"/>
                </a:lnTo>
                <a:lnTo>
                  <a:pt x="950" y="2987"/>
                </a:lnTo>
                <a:lnTo>
                  <a:pt x="882" y="3530"/>
                </a:lnTo>
                <a:lnTo>
                  <a:pt x="882" y="82612"/>
                </a:lnTo>
                <a:lnTo>
                  <a:pt x="950" y="83155"/>
                </a:lnTo>
                <a:lnTo>
                  <a:pt x="1086" y="83698"/>
                </a:lnTo>
                <a:lnTo>
                  <a:pt x="1358" y="84174"/>
                </a:lnTo>
                <a:lnTo>
                  <a:pt x="1765" y="84581"/>
                </a:lnTo>
                <a:lnTo>
                  <a:pt x="2172" y="84852"/>
                </a:lnTo>
                <a:lnTo>
                  <a:pt x="2715" y="85124"/>
                </a:lnTo>
                <a:lnTo>
                  <a:pt x="3258" y="85260"/>
                </a:lnTo>
                <a:lnTo>
                  <a:pt x="3869" y="85328"/>
                </a:lnTo>
                <a:lnTo>
                  <a:pt x="57156" y="85328"/>
                </a:lnTo>
                <a:lnTo>
                  <a:pt x="57767" y="85260"/>
                </a:lnTo>
                <a:lnTo>
                  <a:pt x="58310" y="85124"/>
                </a:lnTo>
                <a:lnTo>
                  <a:pt x="58785" y="84852"/>
                </a:lnTo>
                <a:lnTo>
                  <a:pt x="59260" y="84513"/>
                </a:lnTo>
                <a:lnTo>
                  <a:pt x="59600" y="84106"/>
                </a:lnTo>
                <a:lnTo>
                  <a:pt x="59871" y="83631"/>
                </a:lnTo>
                <a:lnTo>
                  <a:pt x="60075" y="83087"/>
                </a:lnTo>
                <a:lnTo>
                  <a:pt x="60143" y="82477"/>
                </a:lnTo>
                <a:lnTo>
                  <a:pt x="60143" y="3530"/>
                </a:lnTo>
                <a:lnTo>
                  <a:pt x="60075" y="2987"/>
                </a:lnTo>
                <a:lnTo>
                  <a:pt x="59939" y="2512"/>
                </a:lnTo>
                <a:lnTo>
                  <a:pt x="59668" y="2037"/>
                </a:lnTo>
                <a:lnTo>
                  <a:pt x="59328" y="1630"/>
                </a:lnTo>
                <a:lnTo>
                  <a:pt x="58921" y="1290"/>
                </a:lnTo>
                <a:lnTo>
                  <a:pt x="58446" y="1019"/>
                </a:lnTo>
                <a:lnTo>
                  <a:pt x="57903" y="883"/>
                </a:lnTo>
                <a:lnTo>
                  <a:pt x="57360" y="815"/>
                </a:lnTo>
                <a:close/>
                <a:moveTo>
                  <a:pt x="57971" y="679"/>
                </a:moveTo>
                <a:lnTo>
                  <a:pt x="58514" y="883"/>
                </a:lnTo>
                <a:lnTo>
                  <a:pt x="58989" y="1155"/>
                </a:lnTo>
                <a:lnTo>
                  <a:pt x="59464" y="1494"/>
                </a:lnTo>
                <a:lnTo>
                  <a:pt x="59804" y="1901"/>
                </a:lnTo>
                <a:lnTo>
                  <a:pt x="60075" y="2444"/>
                </a:lnTo>
                <a:lnTo>
                  <a:pt x="60211" y="2987"/>
                </a:lnTo>
                <a:lnTo>
                  <a:pt x="60279" y="3530"/>
                </a:lnTo>
                <a:lnTo>
                  <a:pt x="60279" y="82477"/>
                </a:lnTo>
                <a:lnTo>
                  <a:pt x="60211" y="83087"/>
                </a:lnTo>
                <a:lnTo>
                  <a:pt x="60075" y="83698"/>
                </a:lnTo>
                <a:lnTo>
                  <a:pt x="59736" y="84174"/>
                </a:lnTo>
                <a:lnTo>
                  <a:pt x="59396" y="84649"/>
                </a:lnTo>
                <a:lnTo>
                  <a:pt x="58921" y="84988"/>
                </a:lnTo>
                <a:lnTo>
                  <a:pt x="58378" y="85260"/>
                </a:lnTo>
                <a:lnTo>
                  <a:pt x="57767" y="85463"/>
                </a:lnTo>
                <a:lnTo>
                  <a:pt x="57156" y="85531"/>
                </a:lnTo>
                <a:lnTo>
                  <a:pt x="3869" y="85531"/>
                </a:lnTo>
                <a:lnTo>
                  <a:pt x="3190" y="85463"/>
                </a:lnTo>
                <a:lnTo>
                  <a:pt x="2647" y="85260"/>
                </a:lnTo>
                <a:lnTo>
                  <a:pt x="2104" y="84988"/>
                </a:lnTo>
                <a:lnTo>
                  <a:pt x="1629" y="84649"/>
                </a:lnTo>
                <a:lnTo>
                  <a:pt x="1222" y="84241"/>
                </a:lnTo>
                <a:lnTo>
                  <a:pt x="950" y="83766"/>
                </a:lnTo>
                <a:lnTo>
                  <a:pt x="747" y="83223"/>
                </a:lnTo>
                <a:lnTo>
                  <a:pt x="679" y="82612"/>
                </a:lnTo>
                <a:lnTo>
                  <a:pt x="679" y="3530"/>
                </a:lnTo>
                <a:lnTo>
                  <a:pt x="747" y="2987"/>
                </a:lnTo>
                <a:lnTo>
                  <a:pt x="950" y="2444"/>
                </a:lnTo>
                <a:lnTo>
                  <a:pt x="1154" y="1901"/>
                </a:lnTo>
                <a:lnTo>
                  <a:pt x="1561" y="1494"/>
                </a:lnTo>
                <a:lnTo>
                  <a:pt x="1969" y="1155"/>
                </a:lnTo>
                <a:lnTo>
                  <a:pt x="2444" y="883"/>
                </a:lnTo>
                <a:lnTo>
                  <a:pt x="2987" y="679"/>
                </a:lnTo>
                <a:close/>
                <a:moveTo>
                  <a:pt x="3530" y="1"/>
                </a:moveTo>
                <a:lnTo>
                  <a:pt x="2851" y="68"/>
                </a:lnTo>
                <a:lnTo>
                  <a:pt x="2172" y="204"/>
                </a:lnTo>
                <a:lnTo>
                  <a:pt x="1561" y="544"/>
                </a:lnTo>
                <a:lnTo>
                  <a:pt x="1018" y="1019"/>
                </a:lnTo>
                <a:lnTo>
                  <a:pt x="611" y="1562"/>
                </a:lnTo>
                <a:lnTo>
                  <a:pt x="272" y="2173"/>
                </a:lnTo>
                <a:lnTo>
                  <a:pt x="68" y="2852"/>
                </a:lnTo>
                <a:lnTo>
                  <a:pt x="0" y="3530"/>
                </a:lnTo>
                <a:lnTo>
                  <a:pt x="0" y="82612"/>
                </a:lnTo>
                <a:lnTo>
                  <a:pt x="68" y="83359"/>
                </a:lnTo>
                <a:lnTo>
                  <a:pt x="339" y="84038"/>
                </a:lnTo>
                <a:lnTo>
                  <a:pt x="679" y="84649"/>
                </a:lnTo>
                <a:lnTo>
                  <a:pt x="1154" y="85124"/>
                </a:lnTo>
                <a:lnTo>
                  <a:pt x="1697" y="85599"/>
                </a:lnTo>
                <a:lnTo>
                  <a:pt x="2376" y="85938"/>
                </a:lnTo>
                <a:lnTo>
                  <a:pt x="3055" y="86142"/>
                </a:lnTo>
                <a:lnTo>
                  <a:pt x="3869" y="86210"/>
                </a:lnTo>
                <a:lnTo>
                  <a:pt x="57156" y="86210"/>
                </a:lnTo>
                <a:lnTo>
                  <a:pt x="57903" y="86142"/>
                </a:lnTo>
                <a:lnTo>
                  <a:pt x="58582" y="85938"/>
                </a:lnTo>
                <a:lnTo>
                  <a:pt x="59260" y="85599"/>
                </a:lnTo>
                <a:lnTo>
                  <a:pt x="59804" y="85124"/>
                </a:lnTo>
                <a:lnTo>
                  <a:pt x="60347" y="84581"/>
                </a:lnTo>
                <a:lnTo>
                  <a:pt x="60686" y="83970"/>
                </a:lnTo>
                <a:lnTo>
                  <a:pt x="60890" y="83223"/>
                </a:lnTo>
                <a:lnTo>
                  <a:pt x="60957" y="82477"/>
                </a:lnTo>
                <a:lnTo>
                  <a:pt x="60957" y="3530"/>
                </a:lnTo>
                <a:lnTo>
                  <a:pt x="60890" y="2852"/>
                </a:lnTo>
                <a:lnTo>
                  <a:pt x="60686" y="2173"/>
                </a:lnTo>
                <a:lnTo>
                  <a:pt x="60347" y="1562"/>
                </a:lnTo>
                <a:lnTo>
                  <a:pt x="59939" y="1019"/>
                </a:lnTo>
                <a:lnTo>
                  <a:pt x="59396" y="544"/>
                </a:lnTo>
                <a:lnTo>
                  <a:pt x="58785" y="204"/>
                </a:lnTo>
                <a:lnTo>
                  <a:pt x="58106" y="68"/>
                </a:lnTo>
                <a:lnTo>
                  <a:pt x="57360" y="1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B60349E-53F4-4B40-913C-C7C5C1A4E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>
                <a:cs typeface="Arial"/>
              </a:rPr>
              <a:t>PELAPELA</a:t>
            </a:r>
            <a:r>
              <a:rPr lang="zh-TW" altLang="en-US" sz="3200" dirty="0">
                <a:cs typeface="Arial"/>
              </a:rPr>
              <a:t>日本語學習資料庫</a:t>
            </a:r>
            <a:endParaRPr lang="zh-TW" altLang="en-US" sz="3200" dirty="0"/>
          </a:p>
        </p:txBody>
      </p:sp>
      <p:sp>
        <p:nvSpPr>
          <p:cNvPr id="258" name="Google Shape;258;p3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2116F2D-0B50-4D59-8D24-5F745E5888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" t="18944" r="2930"/>
          <a:stretch/>
        </p:blipFill>
        <p:spPr bwMode="auto">
          <a:xfrm>
            <a:off x="3672105" y="571911"/>
            <a:ext cx="4864344" cy="381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053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3BC61D-5D66-4F84-B478-A571C0A46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909" y="1244057"/>
            <a:ext cx="2098900" cy="1907100"/>
          </a:xfrm>
        </p:spPr>
        <p:txBody>
          <a:bodyPr/>
          <a:lstStyle/>
          <a:p>
            <a:pPr lvl="1"/>
            <a:r>
              <a:rPr lang="zh-TW" altLang="en-US" sz="2300" dirty="0">
                <a:cs typeface="Arial"/>
              </a:rPr>
              <a:t>空中英語教室、大家說英語影音典藏資料庫</a:t>
            </a:r>
            <a:endParaRPr lang="en-US" altLang="zh-TW" sz="2300" dirty="0">
              <a:cs typeface="Arial"/>
            </a:endParaRPr>
          </a:p>
        </p:txBody>
      </p:sp>
      <p:sp>
        <p:nvSpPr>
          <p:cNvPr id="12" name="Google Shape;263;p34">
            <a:extLst>
              <a:ext uri="{FF2B5EF4-FFF2-40B4-BE49-F238E27FC236}">
                <a16:creationId xmlns:a16="http://schemas.microsoft.com/office/drawing/2014/main" id="{58AD1661-7F2A-4D5A-BC05-E4037B274DB4}"/>
              </a:ext>
            </a:extLst>
          </p:cNvPr>
          <p:cNvSpPr/>
          <p:nvPr/>
        </p:nvSpPr>
        <p:spPr>
          <a:xfrm>
            <a:off x="3200400" y="110359"/>
            <a:ext cx="5817476" cy="4855779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A330A86-E8D9-4CC1-891C-28D7139924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"/>
          <a:stretch/>
        </p:blipFill>
        <p:spPr bwMode="auto">
          <a:xfrm>
            <a:off x="3455582" y="382772"/>
            <a:ext cx="5330561" cy="3629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1418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>
            <a:spLocks noGrp="1"/>
          </p:cNvSpPr>
          <p:nvPr>
            <p:ph type="ctrTitle" idx="4294967295"/>
          </p:nvPr>
        </p:nvSpPr>
        <p:spPr>
          <a:xfrm>
            <a:off x="1352175" y="994350"/>
            <a:ext cx="3622200" cy="7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dirty="0"/>
              <a:t>資源利用</a:t>
            </a:r>
            <a:endParaRPr sz="3600" dirty="0"/>
          </a:p>
        </p:txBody>
      </p:sp>
      <p:pic>
        <p:nvPicPr>
          <p:cNvPr id="18434" name="Picture 2" descr="ç¸éåç">
            <a:extLst>
              <a:ext uri="{FF2B5EF4-FFF2-40B4-BE49-F238E27FC236}">
                <a16:creationId xmlns:a16="http://schemas.microsoft.com/office/drawing/2014/main" id="{50F00C64-A5A6-4D97-B4E8-B28F53CA43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63" y="1232234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Google Shape;83;p14" descr="photo-1434030216411-0b793f4b4173.jpg"/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5229" r="15229"/>
          <a:stretch/>
        </p:blipFill>
        <p:spPr>
          <a:xfrm>
            <a:off x="5557550" y="542350"/>
            <a:ext cx="2822500" cy="40588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853644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4294967295"/>
          </p:nvPr>
        </p:nvSpPr>
        <p:spPr>
          <a:xfrm>
            <a:off x="1352175" y="1525050"/>
            <a:ext cx="5882002" cy="20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altLang="en-US" sz="7200" b="1" dirty="0"/>
              <a:t>各類型圖書館</a:t>
            </a:r>
            <a:endParaRPr sz="72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>
            <a:spLocks noGrp="1"/>
          </p:cNvSpPr>
          <p:nvPr>
            <p:ph type="ctrTitle" idx="4294967295"/>
          </p:nvPr>
        </p:nvSpPr>
        <p:spPr>
          <a:xfrm>
            <a:off x="1352175" y="994350"/>
            <a:ext cx="3622200" cy="7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dirty="0"/>
              <a:t>資源利用</a:t>
            </a:r>
            <a:endParaRPr sz="3600" dirty="0"/>
          </a:p>
        </p:txBody>
      </p:sp>
      <p:pic>
        <p:nvPicPr>
          <p:cNvPr id="83" name="Google Shape;83;p14" descr="photo-1434030216411-0b793f4b4173.jpg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5229" r="15229"/>
          <a:stretch/>
        </p:blipFill>
        <p:spPr>
          <a:xfrm>
            <a:off x="5557550" y="542350"/>
            <a:ext cx="2822500" cy="40588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853644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4294967295"/>
          </p:nvPr>
        </p:nvSpPr>
        <p:spPr>
          <a:xfrm>
            <a:off x="1352175" y="1525050"/>
            <a:ext cx="5882002" cy="262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altLang="en-US" sz="7200" b="1" dirty="0"/>
              <a:t>認識各類型</a:t>
            </a:r>
            <a:endParaRPr lang="en-US" altLang="zh-TW" sz="7200" b="1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altLang="en-US" sz="7200" b="1" dirty="0"/>
              <a:t>學習資源</a:t>
            </a:r>
            <a:endParaRPr sz="7200" b="1" dirty="0"/>
          </a:p>
        </p:txBody>
      </p:sp>
    </p:spTree>
    <p:extLst>
      <p:ext uri="{BB962C8B-B14F-4D97-AF65-F5344CB8AC3E}">
        <p14:creationId xmlns:p14="http://schemas.microsoft.com/office/powerpoint/2010/main" val="3984332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35D2C4E-0A37-4B1B-9942-5A193D71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18" t="24827" r="52065" b="16255"/>
          <a:stretch/>
        </p:blipFill>
        <p:spPr>
          <a:xfrm>
            <a:off x="0" y="0"/>
            <a:ext cx="3798888" cy="2886075"/>
          </a:xfrm>
          <a:prstGeom prst="rect">
            <a:avLst/>
          </a:prstGeom>
        </p:spPr>
      </p:pic>
      <p:sp>
        <p:nvSpPr>
          <p:cNvPr id="148" name="Google Shape;148;p2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21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46" name="Google Shape;146;p21"/>
          <p:cNvSpPr txBox="1">
            <a:spLocks noGrp="1"/>
          </p:cNvSpPr>
          <p:nvPr>
            <p:ph type="title" idx="4294967295"/>
          </p:nvPr>
        </p:nvSpPr>
        <p:spPr>
          <a:xfrm>
            <a:off x="1093788" y="793749"/>
            <a:ext cx="2705100" cy="19081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4400" dirty="0"/>
              <a:t>圖書資源</a:t>
            </a:r>
            <a:endParaRPr sz="4400" dirty="0"/>
          </a:p>
        </p:txBody>
      </p:sp>
      <p:pic>
        <p:nvPicPr>
          <p:cNvPr id="9" name="Picture 2" descr="ãlibrary useãçåçæå°çµæ">
            <a:extLst>
              <a:ext uri="{FF2B5EF4-FFF2-40B4-BE49-F238E27FC236}">
                <a16:creationId xmlns:a16="http://schemas.microsoft.com/office/drawing/2014/main" id="{4CBBB960-7D4D-45EC-B77E-11093DE8ED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114" y="2886075"/>
            <a:ext cx="4260309" cy="2395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" name="Google Shape;147;p21"/>
          <p:cNvSpPr txBox="1">
            <a:spLocks noGrp="1"/>
          </p:cNvSpPr>
          <p:nvPr>
            <p:ph type="body" idx="4294967295"/>
          </p:nvPr>
        </p:nvSpPr>
        <p:spPr>
          <a:xfrm>
            <a:off x="3798888" y="600075"/>
            <a:ext cx="5154612" cy="35750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zh-TW" altLang="en-US" sz="3200" dirty="0"/>
              <a:t>書籍</a:t>
            </a:r>
            <a:r>
              <a:rPr lang="en-US" altLang="zh-TW" sz="3200" dirty="0"/>
              <a:t>/</a:t>
            </a:r>
            <a:r>
              <a:rPr lang="zh-TW" altLang="en-US" sz="3200" dirty="0"/>
              <a:t>參考書</a:t>
            </a:r>
            <a:r>
              <a:rPr lang="en-US" altLang="zh-TW" sz="3200" dirty="0"/>
              <a:t>/</a:t>
            </a:r>
            <a:r>
              <a:rPr lang="zh-TW" altLang="en-US" sz="3200" dirty="0"/>
              <a:t>期刊</a:t>
            </a:r>
            <a:r>
              <a:rPr lang="en-US" altLang="zh-TW" sz="3200" dirty="0"/>
              <a:t>/</a:t>
            </a:r>
            <a:r>
              <a:rPr lang="zh-TW" altLang="en-US" sz="3200" dirty="0"/>
              <a:t>報紙</a:t>
            </a:r>
            <a:r>
              <a:rPr lang="en-US" altLang="zh-TW" sz="3200" dirty="0"/>
              <a:t>/</a:t>
            </a:r>
            <a:r>
              <a:rPr lang="zh-TW" altLang="en-US" sz="3200" dirty="0"/>
              <a:t>媒體素材</a:t>
            </a:r>
            <a:r>
              <a:rPr lang="en-US" altLang="zh-TW" sz="3200" dirty="0"/>
              <a:t>…….</a:t>
            </a:r>
          </a:p>
          <a:p>
            <a:pPr marL="0" lvl="0" indent="0">
              <a:buNone/>
            </a:pPr>
            <a:endParaRPr lang="en-US" altLang="zh-TW" sz="3200" dirty="0"/>
          </a:p>
          <a:p>
            <a:pPr marL="0" lvl="0" indent="0">
              <a:buNone/>
            </a:pPr>
            <a:r>
              <a:rPr lang="zh-TW" altLang="en-US" sz="3200" dirty="0"/>
              <a:t>電子書</a:t>
            </a:r>
            <a:r>
              <a:rPr lang="en-US" altLang="zh-TW" sz="3200" dirty="0"/>
              <a:t>/</a:t>
            </a:r>
            <a:r>
              <a:rPr lang="zh-TW" altLang="en-US" sz="3200" dirty="0"/>
              <a:t>資料庫</a:t>
            </a:r>
            <a:r>
              <a:rPr lang="en-US" altLang="zh-TW" sz="3200" dirty="0"/>
              <a:t>/</a:t>
            </a:r>
            <a:r>
              <a:rPr lang="zh-TW" altLang="en-US" sz="3200" dirty="0"/>
              <a:t>學習網站</a:t>
            </a:r>
            <a:r>
              <a:rPr lang="en-US" altLang="zh-TW" sz="3200" dirty="0"/>
              <a:t>(</a:t>
            </a:r>
            <a:r>
              <a:rPr lang="zh-TW" altLang="en-US" sz="3200" dirty="0"/>
              <a:t>均一、</a:t>
            </a:r>
            <a:r>
              <a:rPr lang="en-US" altLang="zh-TW" sz="3200" dirty="0" err="1"/>
              <a:t>youtub</a:t>
            </a:r>
            <a:r>
              <a:rPr lang="zh-TW" altLang="en-US" sz="3200" dirty="0"/>
              <a:t>、教育雲、開放課程</a:t>
            </a:r>
            <a:r>
              <a:rPr lang="en-US" altLang="zh-TW" sz="3200" dirty="0"/>
              <a:t>……)</a:t>
            </a:r>
            <a:endParaRPr sz="32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C1A8C9E-A480-40E7-97B2-B6E2CB36DC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18" t="32573" r="52065" b="16255"/>
          <a:stretch/>
        </p:blipFill>
        <p:spPr>
          <a:xfrm>
            <a:off x="0" y="2387600"/>
            <a:ext cx="3798888" cy="2506662"/>
          </a:xfrm>
          <a:prstGeom prst="rect">
            <a:avLst/>
          </a:prstGeom>
        </p:spPr>
      </p:pic>
      <p:sp>
        <p:nvSpPr>
          <p:cNvPr id="8" name="Google Shape;146;p21">
            <a:extLst>
              <a:ext uri="{FF2B5EF4-FFF2-40B4-BE49-F238E27FC236}">
                <a16:creationId xmlns:a16="http://schemas.microsoft.com/office/drawing/2014/main" id="{4CAAAAA8-7CA4-4910-84B3-10FC1A6A15D4}"/>
              </a:ext>
            </a:extLst>
          </p:cNvPr>
          <p:cNvSpPr txBox="1">
            <a:spLocks/>
          </p:cNvSpPr>
          <p:nvPr/>
        </p:nvSpPr>
        <p:spPr>
          <a:xfrm>
            <a:off x="1093788" y="2822652"/>
            <a:ext cx="2705100" cy="190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 sz="4400" dirty="0"/>
              <a:t>線上資源</a:t>
            </a:r>
          </a:p>
        </p:txBody>
      </p:sp>
    </p:spTree>
    <p:extLst>
      <p:ext uri="{BB962C8B-B14F-4D97-AF65-F5344CB8AC3E}">
        <p14:creationId xmlns:p14="http://schemas.microsoft.com/office/powerpoint/2010/main" val="28521317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 txBox="1">
            <a:spLocks noGrp="1"/>
          </p:cNvSpPr>
          <p:nvPr>
            <p:ph type="title"/>
          </p:nvPr>
        </p:nvSpPr>
        <p:spPr>
          <a:xfrm>
            <a:off x="1101500" y="1048150"/>
            <a:ext cx="1927450" cy="18766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br>
              <a:rPr lang="en-US" altLang="zh-TW" sz="4400" dirty="0"/>
            </a:br>
            <a:r>
              <a:rPr lang="zh-TW" altLang="en-US" sz="4400" dirty="0"/>
              <a:t>電子書</a:t>
            </a:r>
            <a:endParaRPr sz="4400" dirty="0"/>
          </a:p>
        </p:txBody>
      </p:sp>
      <p:sp>
        <p:nvSpPr>
          <p:cNvPr id="148" name="Google Shape;148;p21"/>
          <p:cNvSpPr txBox="1">
            <a:spLocks noGrp="1"/>
          </p:cNvSpPr>
          <p:nvPr>
            <p:ph type="sldNum" idx="12"/>
          </p:nvPr>
        </p:nvSpPr>
        <p:spPr>
          <a:xfrm>
            <a:off x="853644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22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E19701A1-FAF1-4996-B7A2-B56023F2F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188" y="918577"/>
            <a:ext cx="4561823" cy="3496847"/>
          </a:xfrm>
          <a:prstGeom prst="rect">
            <a:avLst/>
          </a:prstGeom>
        </p:spPr>
      </p:pic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9B539C4-CF2F-4EC2-ACA3-C11BCC4DF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74626" y="446900"/>
            <a:ext cx="4561823" cy="601250"/>
          </a:xfrm>
        </p:spPr>
        <p:txBody>
          <a:bodyPr/>
          <a:lstStyle/>
          <a:p>
            <a:pPr marL="88900" indent="0">
              <a:buNone/>
            </a:pPr>
            <a:r>
              <a:rPr lang="en-US" altLang="zh-TW" dirty="0">
                <a:hlinkClick r:id="rId4"/>
              </a:rPr>
              <a:t>https://ebook.nlpi.edu.tw/</a:t>
            </a:r>
            <a:endParaRPr lang="zh-TW" altLang="en-US" dirty="0"/>
          </a:p>
        </p:txBody>
      </p:sp>
      <p:sp>
        <p:nvSpPr>
          <p:cNvPr id="7" name="Google Shape;239;p31">
            <a:extLst>
              <a:ext uri="{FF2B5EF4-FFF2-40B4-BE49-F238E27FC236}">
                <a16:creationId xmlns:a16="http://schemas.microsoft.com/office/drawing/2014/main" id="{4E238729-FB33-4AD7-B194-4B58D1EF53BA}"/>
              </a:ext>
            </a:extLst>
          </p:cNvPr>
          <p:cNvSpPr/>
          <p:nvPr/>
        </p:nvSpPr>
        <p:spPr>
          <a:xfrm>
            <a:off x="3324225" y="196866"/>
            <a:ext cx="5619750" cy="4552985"/>
          </a:xfrm>
          <a:custGeom>
            <a:avLst/>
            <a:gdLst/>
            <a:ahLst/>
            <a:cxnLst/>
            <a:rect l="l" t="t" r="r" b="b"/>
            <a:pathLst>
              <a:path w="30819" h="61841" extrusionOk="0">
                <a:moveTo>
                  <a:pt x="5160" y="2580"/>
                </a:moveTo>
                <a:lnTo>
                  <a:pt x="5295" y="2648"/>
                </a:lnTo>
                <a:lnTo>
                  <a:pt x="5363" y="2784"/>
                </a:lnTo>
                <a:lnTo>
                  <a:pt x="5363" y="2920"/>
                </a:lnTo>
                <a:lnTo>
                  <a:pt x="5363" y="3055"/>
                </a:lnTo>
                <a:lnTo>
                  <a:pt x="5295" y="3191"/>
                </a:lnTo>
                <a:lnTo>
                  <a:pt x="5160" y="3259"/>
                </a:lnTo>
                <a:lnTo>
                  <a:pt x="4888" y="3259"/>
                </a:lnTo>
                <a:lnTo>
                  <a:pt x="4752" y="3191"/>
                </a:lnTo>
                <a:lnTo>
                  <a:pt x="4684" y="3055"/>
                </a:lnTo>
                <a:lnTo>
                  <a:pt x="4684" y="2920"/>
                </a:lnTo>
                <a:lnTo>
                  <a:pt x="4684" y="2784"/>
                </a:lnTo>
                <a:lnTo>
                  <a:pt x="4752" y="2648"/>
                </a:lnTo>
                <a:lnTo>
                  <a:pt x="4888" y="2580"/>
                </a:lnTo>
                <a:close/>
                <a:moveTo>
                  <a:pt x="15410" y="2241"/>
                </a:moveTo>
                <a:lnTo>
                  <a:pt x="15681" y="2309"/>
                </a:lnTo>
                <a:lnTo>
                  <a:pt x="15885" y="2444"/>
                </a:lnTo>
                <a:lnTo>
                  <a:pt x="16021" y="2648"/>
                </a:lnTo>
                <a:lnTo>
                  <a:pt x="16088" y="2920"/>
                </a:lnTo>
                <a:lnTo>
                  <a:pt x="16021" y="3191"/>
                </a:lnTo>
                <a:lnTo>
                  <a:pt x="15885" y="3395"/>
                </a:lnTo>
                <a:lnTo>
                  <a:pt x="15681" y="3531"/>
                </a:lnTo>
                <a:lnTo>
                  <a:pt x="15410" y="3598"/>
                </a:lnTo>
                <a:lnTo>
                  <a:pt x="15138" y="3531"/>
                </a:lnTo>
                <a:lnTo>
                  <a:pt x="14934" y="3395"/>
                </a:lnTo>
                <a:lnTo>
                  <a:pt x="14799" y="3191"/>
                </a:lnTo>
                <a:lnTo>
                  <a:pt x="14731" y="2920"/>
                </a:lnTo>
                <a:lnTo>
                  <a:pt x="14799" y="2648"/>
                </a:lnTo>
                <a:lnTo>
                  <a:pt x="14934" y="2444"/>
                </a:lnTo>
                <a:lnTo>
                  <a:pt x="15138" y="2309"/>
                </a:lnTo>
                <a:lnTo>
                  <a:pt x="15410" y="2241"/>
                </a:lnTo>
                <a:close/>
                <a:moveTo>
                  <a:pt x="29393" y="5228"/>
                </a:moveTo>
                <a:lnTo>
                  <a:pt x="29461" y="5296"/>
                </a:lnTo>
                <a:lnTo>
                  <a:pt x="29461" y="54849"/>
                </a:lnTo>
                <a:lnTo>
                  <a:pt x="1426" y="54849"/>
                </a:lnTo>
                <a:lnTo>
                  <a:pt x="1426" y="5296"/>
                </a:lnTo>
                <a:lnTo>
                  <a:pt x="1494" y="5228"/>
                </a:lnTo>
                <a:close/>
                <a:moveTo>
                  <a:pt x="15410" y="544"/>
                </a:moveTo>
                <a:lnTo>
                  <a:pt x="19143" y="612"/>
                </a:lnTo>
                <a:lnTo>
                  <a:pt x="23012" y="747"/>
                </a:lnTo>
                <a:lnTo>
                  <a:pt x="26339" y="951"/>
                </a:lnTo>
                <a:lnTo>
                  <a:pt x="27560" y="1087"/>
                </a:lnTo>
                <a:lnTo>
                  <a:pt x="27560" y="1087"/>
                </a:lnTo>
                <a:lnTo>
                  <a:pt x="26339" y="1019"/>
                </a:lnTo>
                <a:lnTo>
                  <a:pt x="23012" y="815"/>
                </a:lnTo>
                <a:lnTo>
                  <a:pt x="19143" y="680"/>
                </a:lnTo>
                <a:lnTo>
                  <a:pt x="15410" y="612"/>
                </a:lnTo>
                <a:lnTo>
                  <a:pt x="11676" y="680"/>
                </a:lnTo>
                <a:lnTo>
                  <a:pt x="7807" y="815"/>
                </a:lnTo>
                <a:lnTo>
                  <a:pt x="4481" y="1019"/>
                </a:lnTo>
                <a:lnTo>
                  <a:pt x="3259" y="1087"/>
                </a:lnTo>
                <a:lnTo>
                  <a:pt x="2444" y="1223"/>
                </a:lnTo>
                <a:lnTo>
                  <a:pt x="1969" y="1358"/>
                </a:lnTo>
                <a:lnTo>
                  <a:pt x="1630" y="1494"/>
                </a:lnTo>
                <a:lnTo>
                  <a:pt x="1290" y="1698"/>
                </a:lnTo>
                <a:lnTo>
                  <a:pt x="1019" y="1901"/>
                </a:lnTo>
                <a:lnTo>
                  <a:pt x="815" y="2173"/>
                </a:lnTo>
                <a:lnTo>
                  <a:pt x="679" y="2444"/>
                </a:lnTo>
                <a:lnTo>
                  <a:pt x="544" y="2852"/>
                </a:lnTo>
                <a:lnTo>
                  <a:pt x="544" y="3259"/>
                </a:lnTo>
                <a:lnTo>
                  <a:pt x="544" y="58311"/>
                </a:lnTo>
                <a:lnTo>
                  <a:pt x="544" y="58718"/>
                </a:lnTo>
                <a:lnTo>
                  <a:pt x="476" y="58311"/>
                </a:lnTo>
                <a:lnTo>
                  <a:pt x="476" y="3259"/>
                </a:lnTo>
                <a:lnTo>
                  <a:pt x="544" y="2784"/>
                </a:lnTo>
                <a:lnTo>
                  <a:pt x="612" y="2444"/>
                </a:lnTo>
                <a:lnTo>
                  <a:pt x="747" y="2105"/>
                </a:lnTo>
                <a:lnTo>
                  <a:pt x="951" y="1834"/>
                </a:lnTo>
                <a:lnTo>
                  <a:pt x="1222" y="1630"/>
                </a:lnTo>
                <a:lnTo>
                  <a:pt x="1562" y="1426"/>
                </a:lnTo>
                <a:lnTo>
                  <a:pt x="1969" y="1290"/>
                </a:lnTo>
                <a:lnTo>
                  <a:pt x="2444" y="1155"/>
                </a:lnTo>
                <a:lnTo>
                  <a:pt x="3259" y="1087"/>
                </a:lnTo>
                <a:lnTo>
                  <a:pt x="4481" y="951"/>
                </a:lnTo>
                <a:lnTo>
                  <a:pt x="7807" y="747"/>
                </a:lnTo>
                <a:lnTo>
                  <a:pt x="11676" y="612"/>
                </a:lnTo>
                <a:lnTo>
                  <a:pt x="15410" y="544"/>
                </a:lnTo>
                <a:close/>
                <a:moveTo>
                  <a:pt x="27560" y="1087"/>
                </a:moveTo>
                <a:lnTo>
                  <a:pt x="28375" y="1155"/>
                </a:lnTo>
                <a:lnTo>
                  <a:pt x="28850" y="1290"/>
                </a:lnTo>
                <a:lnTo>
                  <a:pt x="29257" y="1426"/>
                </a:lnTo>
                <a:lnTo>
                  <a:pt x="29597" y="1630"/>
                </a:lnTo>
                <a:lnTo>
                  <a:pt x="29868" y="1834"/>
                </a:lnTo>
                <a:lnTo>
                  <a:pt x="30072" y="2105"/>
                </a:lnTo>
                <a:lnTo>
                  <a:pt x="30208" y="2444"/>
                </a:lnTo>
                <a:lnTo>
                  <a:pt x="30276" y="2784"/>
                </a:lnTo>
                <a:lnTo>
                  <a:pt x="30344" y="3259"/>
                </a:lnTo>
                <a:lnTo>
                  <a:pt x="30344" y="58311"/>
                </a:lnTo>
                <a:lnTo>
                  <a:pt x="30276" y="58718"/>
                </a:lnTo>
                <a:lnTo>
                  <a:pt x="30208" y="59125"/>
                </a:lnTo>
                <a:lnTo>
                  <a:pt x="30072" y="59465"/>
                </a:lnTo>
                <a:lnTo>
                  <a:pt x="29868" y="59736"/>
                </a:lnTo>
                <a:lnTo>
                  <a:pt x="29597" y="60008"/>
                </a:lnTo>
                <a:lnTo>
                  <a:pt x="29257" y="60144"/>
                </a:lnTo>
                <a:lnTo>
                  <a:pt x="28850" y="60347"/>
                </a:lnTo>
                <a:lnTo>
                  <a:pt x="28375" y="60415"/>
                </a:lnTo>
                <a:lnTo>
                  <a:pt x="26746" y="60687"/>
                </a:lnTo>
                <a:lnTo>
                  <a:pt x="23895" y="60958"/>
                </a:lnTo>
                <a:lnTo>
                  <a:pt x="22130" y="61094"/>
                </a:lnTo>
                <a:lnTo>
                  <a:pt x="20093" y="61230"/>
                </a:lnTo>
                <a:lnTo>
                  <a:pt x="17853" y="61298"/>
                </a:lnTo>
                <a:lnTo>
                  <a:pt x="12966" y="61298"/>
                </a:lnTo>
                <a:lnTo>
                  <a:pt x="10726" y="61230"/>
                </a:lnTo>
                <a:lnTo>
                  <a:pt x="8689" y="61094"/>
                </a:lnTo>
                <a:lnTo>
                  <a:pt x="6924" y="60958"/>
                </a:lnTo>
                <a:lnTo>
                  <a:pt x="4073" y="60687"/>
                </a:lnTo>
                <a:lnTo>
                  <a:pt x="2444" y="60415"/>
                </a:lnTo>
                <a:lnTo>
                  <a:pt x="1969" y="60347"/>
                </a:lnTo>
                <a:lnTo>
                  <a:pt x="1562" y="60144"/>
                </a:lnTo>
                <a:lnTo>
                  <a:pt x="1290" y="60008"/>
                </a:lnTo>
                <a:lnTo>
                  <a:pt x="951" y="59736"/>
                </a:lnTo>
                <a:lnTo>
                  <a:pt x="747" y="59465"/>
                </a:lnTo>
                <a:lnTo>
                  <a:pt x="612" y="59125"/>
                </a:lnTo>
                <a:lnTo>
                  <a:pt x="544" y="58718"/>
                </a:lnTo>
                <a:lnTo>
                  <a:pt x="544" y="58718"/>
                </a:lnTo>
                <a:lnTo>
                  <a:pt x="679" y="59125"/>
                </a:lnTo>
                <a:lnTo>
                  <a:pt x="815" y="59397"/>
                </a:lnTo>
                <a:lnTo>
                  <a:pt x="1019" y="59669"/>
                </a:lnTo>
                <a:lnTo>
                  <a:pt x="1290" y="59940"/>
                </a:lnTo>
                <a:lnTo>
                  <a:pt x="1630" y="60144"/>
                </a:lnTo>
                <a:lnTo>
                  <a:pt x="2037" y="60279"/>
                </a:lnTo>
                <a:lnTo>
                  <a:pt x="2444" y="60415"/>
                </a:lnTo>
                <a:lnTo>
                  <a:pt x="4073" y="60619"/>
                </a:lnTo>
                <a:lnTo>
                  <a:pt x="6924" y="60890"/>
                </a:lnTo>
                <a:lnTo>
                  <a:pt x="8689" y="61026"/>
                </a:lnTo>
                <a:lnTo>
                  <a:pt x="10726" y="61162"/>
                </a:lnTo>
                <a:lnTo>
                  <a:pt x="12966" y="61230"/>
                </a:lnTo>
                <a:lnTo>
                  <a:pt x="17853" y="61230"/>
                </a:lnTo>
                <a:lnTo>
                  <a:pt x="20093" y="61162"/>
                </a:lnTo>
                <a:lnTo>
                  <a:pt x="22130" y="61026"/>
                </a:lnTo>
                <a:lnTo>
                  <a:pt x="23895" y="60890"/>
                </a:lnTo>
                <a:lnTo>
                  <a:pt x="26746" y="60619"/>
                </a:lnTo>
                <a:lnTo>
                  <a:pt x="28375" y="60415"/>
                </a:lnTo>
                <a:lnTo>
                  <a:pt x="28850" y="60279"/>
                </a:lnTo>
                <a:lnTo>
                  <a:pt x="29190" y="60144"/>
                </a:lnTo>
                <a:lnTo>
                  <a:pt x="29529" y="59940"/>
                </a:lnTo>
                <a:lnTo>
                  <a:pt x="29800" y="59669"/>
                </a:lnTo>
                <a:lnTo>
                  <a:pt x="30004" y="59397"/>
                </a:lnTo>
                <a:lnTo>
                  <a:pt x="30140" y="59125"/>
                </a:lnTo>
                <a:lnTo>
                  <a:pt x="30276" y="58718"/>
                </a:lnTo>
                <a:lnTo>
                  <a:pt x="30276" y="58311"/>
                </a:lnTo>
                <a:lnTo>
                  <a:pt x="30276" y="3259"/>
                </a:lnTo>
                <a:lnTo>
                  <a:pt x="30276" y="2852"/>
                </a:lnTo>
                <a:lnTo>
                  <a:pt x="30140" y="2444"/>
                </a:lnTo>
                <a:lnTo>
                  <a:pt x="30004" y="2173"/>
                </a:lnTo>
                <a:lnTo>
                  <a:pt x="29800" y="1901"/>
                </a:lnTo>
                <a:lnTo>
                  <a:pt x="29529" y="1698"/>
                </a:lnTo>
                <a:lnTo>
                  <a:pt x="29190" y="1494"/>
                </a:lnTo>
                <a:lnTo>
                  <a:pt x="28850" y="1358"/>
                </a:lnTo>
                <a:lnTo>
                  <a:pt x="28375" y="1223"/>
                </a:lnTo>
                <a:lnTo>
                  <a:pt x="27560" y="1087"/>
                </a:lnTo>
                <a:close/>
                <a:moveTo>
                  <a:pt x="15410" y="1"/>
                </a:moveTo>
                <a:lnTo>
                  <a:pt x="11608" y="69"/>
                </a:lnTo>
                <a:lnTo>
                  <a:pt x="7739" y="204"/>
                </a:lnTo>
                <a:lnTo>
                  <a:pt x="4413" y="408"/>
                </a:lnTo>
                <a:lnTo>
                  <a:pt x="3191" y="544"/>
                </a:lnTo>
                <a:lnTo>
                  <a:pt x="2309" y="680"/>
                </a:lnTo>
                <a:lnTo>
                  <a:pt x="1765" y="815"/>
                </a:lnTo>
                <a:lnTo>
                  <a:pt x="1290" y="1019"/>
                </a:lnTo>
                <a:lnTo>
                  <a:pt x="883" y="1223"/>
                </a:lnTo>
                <a:lnTo>
                  <a:pt x="544" y="1494"/>
                </a:lnTo>
                <a:lnTo>
                  <a:pt x="340" y="1901"/>
                </a:lnTo>
                <a:lnTo>
                  <a:pt x="136" y="2241"/>
                </a:lnTo>
                <a:lnTo>
                  <a:pt x="1" y="2716"/>
                </a:lnTo>
                <a:lnTo>
                  <a:pt x="1" y="3259"/>
                </a:lnTo>
                <a:lnTo>
                  <a:pt x="1" y="58311"/>
                </a:lnTo>
                <a:lnTo>
                  <a:pt x="1" y="58854"/>
                </a:lnTo>
                <a:lnTo>
                  <a:pt x="136" y="59261"/>
                </a:lnTo>
                <a:lnTo>
                  <a:pt x="340" y="59736"/>
                </a:lnTo>
                <a:lnTo>
                  <a:pt x="612" y="60076"/>
                </a:lnTo>
                <a:lnTo>
                  <a:pt x="951" y="60347"/>
                </a:lnTo>
                <a:lnTo>
                  <a:pt x="1358" y="60619"/>
                </a:lnTo>
                <a:lnTo>
                  <a:pt x="1833" y="60823"/>
                </a:lnTo>
                <a:lnTo>
                  <a:pt x="2309" y="60958"/>
                </a:lnTo>
                <a:lnTo>
                  <a:pt x="4006" y="61162"/>
                </a:lnTo>
                <a:lnTo>
                  <a:pt x="6857" y="61501"/>
                </a:lnTo>
                <a:lnTo>
                  <a:pt x="8689" y="61637"/>
                </a:lnTo>
                <a:lnTo>
                  <a:pt x="10726" y="61705"/>
                </a:lnTo>
                <a:lnTo>
                  <a:pt x="12966" y="61773"/>
                </a:lnTo>
                <a:lnTo>
                  <a:pt x="15410" y="61841"/>
                </a:lnTo>
                <a:lnTo>
                  <a:pt x="17853" y="61773"/>
                </a:lnTo>
                <a:lnTo>
                  <a:pt x="20093" y="61705"/>
                </a:lnTo>
                <a:lnTo>
                  <a:pt x="22130" y="61637"/>
                </a:lnTo>
                <a:lnTo>
                  <a:pt x="23963" y="61501"/>
                </a:lnTo>
                <a:lnTo>
                  <a:pt x="26814" y="61162"/>
                </a:lnTo>
                <a:lnTo>
                  <a:pt x="28511" y="60958"/>
                </a:lnTo>
                <a:lnTo>
                  <a:pt x="28986" y="60823"/>
                </a:lnTo>
                <a:lnTo>
                  <a:pt x="29461" y="60619"/>
                </a:lnTo>
                <a:lnTo>
                  <a:pt x="29868" y="60347"/>
                </a:lnTo>
                <a:lnTo>
                  <a:pt x="30208" y="60076"/>
                </a:lnTo>
                <a:lnTo>
                  <a:pt x="30479" y="59736"/>
                </a:lnTo>
                <a:lnTo>
                  <a:pt x="30683" y="59261"/>
                </a:lnTo>
                <a:lnTo>
                  <a:pt x="30819" y="58854"/>
                </a:lnTo>
                <a:lnTo>
                  <a:pt x="30819" y="58311"/>
                </a:lnTo>
                <a:lnTo>
                  <a:pt x="30819" y="3259"/>
                </a:lnTo>
                <a:lnTo>
                  <a:pt x="30819" y="2716"/>
                </a:lnTo>
                <a:lnTo>
                  <a:pt x="30683" y="2241"/>
                </a:lnTo>
                <a:lnTo>
                  <a:pt x="30547" y="1901"/>
                </a:lnTo>
                <a:lnTo>
                  <a:pt x="30276" y="1494"/>
                </a:lnTo>
                <a:lnTo>
                  <a:pt x="29936" y="1223"/>
                </a:lnTo>
                <a:lnTo>
                  <a:pt x="29529" y="1019"/>
                </a:lnTo>
                <a:lnTo>
                  <a:pt x="29054" y="815"/>
                </a:lnTo>
                <a:lnTo>
                  <a:pt x="28511" y="680"/>
                </a:lnTo>
                <a:lnTo>
                  <a:pt x="27628" y="544"/>
                </a:lnTo>
                <a:lnTo>
                  <a:pt x="26406" y="408"/>
                </a:lnTo>
                <a:lnTo>
                  <a:pt x="23080" y="204"/>
                </a:lnTo>
                <a:lnTo>
                  <a:pt x="19211" y="69"/>
                </a:lnTo>
                <a:lnTo>
                  <a:pt x="15410" y="1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3314" name="Picture 2" descr="ãlibrary useãçåçæå°çµæ">
            <a:extLst>
              <a:ext uri="{FF2B5EF4-FFF2-40B4-BE49-F238E27FC236}">
                <a16:creationId xmlns:a16="http://schemas.microsoft.com/office/drawing/2014/main" id="{C41E3D94-336F-4886-BBD6-7A599DD94B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0020" y="3141800"/>
            <a:ext cx="2413030" cy="1809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374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 txBox="1">
            <a:spLocks noGrp="1"/>
          </p:cNvSpPr>
          <p:nvPr>
            <p:ph type="title"/>
          </p:nvPr>
        </p:nvSpPr>
        <p:spPr>
          <a:xfrm>
            <a:off x="1083501" y="876822"/>
            <a:ext cx="1945449" cy="20784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</a:pPr>
            <a:br>
              <a:rPr lang="en-US" altLang="zh-TW" sz="4400" dirty="0"/>
            </a:br>
            <a:r>
              <a:rPr lang="zh-TW" altLang="en-US" sz="4400" dirty="0"/>
              <a:t>資料庫</a:t>
            </a:r>
            <a:endParaRPr lang="zh-TW" altLang="en-US" sz="2800" dirty="0"/>
          </a:p>
        </p:txBody>
      </p:sp>
      <p:sp>
        <p:nvSpPr>
          <p:cNvPr id="148" name="Google Shape;148;p21"/>
          <p:cNvSpPr txBox="1">
            <a:spLocks noGrp="1"/>
          </p:cNvSpPr>
          <p:nvPr>
            <p:ph type="sldNum" idx="12"/>
          </p:nvPr>
        </p:nvSpPr>
        <p:spPr>
          <a:xfrm>
            <a:off x="853644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23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9B539C4-CF2F-4EC2-ACA3-C11BCC4DF2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457200">
              <a:buFont typeface="Arial" panose="020B0604020202020204" pitchFamily="34" charset="0"/>
              <a:buChar char="•"/>
            </a:pPr>
            <a:r>
              <a:rPr lang="zh-TW" altLang="en-US" sz="2800" dirty="0"/>
              <a:t>針對特定學科主題、或資料類型，廣泛收集文獻層次的工具</a:t>
            </a:r>
            <a:endParaRPr lang="en-US" altLang="zh-TW" sz="2800" dirty="0"/>
          </a:p>
          <a:p>
            <a:pPr indent="-457200">
              <a:buFont typeface="Arial" panose="020B0604020202020204" pitchFamily="34" charset="0"/>
              <a:buChar char="•"/>
            </a:pPr>
            <a:r>
              <a:rPr lang="zh-TW" altLang="en-US" sz="2800" dirty="0"/>
              <a:t>可透過</a:t>
            </a:r>
            <a:r>
              <a:rPr lang="en-US" altLang="zh-TW" sz="2800" dirty="0"/>
              <a:t>【</a:t>
            </a:r>
            <a:r>
              <a:rPr lang="zh-TW" altLang="en-US" sz="2800" dirty="0"/>
              <a:t>關鍵字</a:t>
            </a:r>
            <a:r>
              <a:rPr lang="en-US" altLang="zh-TW" sz="2800" dirty="0"/>
              <a:t>】</a:t>
            </a:r>
            <a:r>
              <a:rPr lang="zh-TW" altLang="en-US" sz="2800" dirty="0"/>
              <a:t>查詢相關文獻</a:t>
            </a:r>
            <a:endParaRPr lang="en-US" altLang="zh-TW" sz="2800" dirty="0"/>
          </a:p>
          <a:p>
            <a:pPr indent="-457200">
              <a:buFont typeface="Arial" panose="020B0604020202020204" pitchFamily="34" charset="0"/>
              <a:buChar char="•"/>
            </a:pPr>
            <a:r>
              <a:rPr lang="zh-TW" altLang="en-US" sz="2800" dirty="0"/>
              <a:t>找免費的資料庫</a:t>
            </a:r>
            <a:endParaRPr lang="en-US" altLang="zh-TW" sz="2800" dirty="0"/>
          </a:p>
          <a:p>
            <a:endParaRPr lang="zh-TW" altLang="en-US" dirty="0"/>
          </a:p>
        </p:txBody>
      </p:sp>
      <p:sp>
        <p:nvSpPr>
          <p:cNvPr id="7" name="Google Shape;239;p31">
            <a:extLst>
              <a:ext uri="{FF2B5EF4-FFF2-40B4-BE49-F238E27FC236}">
                <a16:creationId xmlns:a16="http://schemas.microsoft.com/office/drawing/2014/main" id="{4E238729-FB33-4AD7-B194-4B58D1EF53BA}"/>
              </a:ext>
            </a:extLst>
          </p:cNvPr>
          <p:cNvSpPr/>
          <p:nvPr/>
        </p:nvSpPr>
        <p:spPr>
          <a:xfrm>
            <a:off x="3324225" y="196866"/>
            <a:ext cx="5619750" cy="4552985"/>
          </a:xfrm>
          <a:custGeom>
            <a:avLst/>
            <a:gdLst/>
            <a:ahLst/>
            <a:cxnLst/>
            <a:rect l="l" t="t" r="r" b="b"/>
            <a:pathLst>
              <a:path w="30819" h="61841" extrusionOk="0">
                <a:moveTo>
                  <a:pt x="5160" y="2580"/>
                </a:moveTo>
                <a:lnTo>
                  <a:pt x="5295" y="2648"/>
                </a:lnTo>
                <a:lnTo>
                  <a:pt x="5363" y="2784"/>
                </a:lnTo>
                <a:lnTo>
                  <a:pt x="5363" y="2920"/>
                </a:lnTo>
                <a:lnTo>
                  <a:pt x="5363" y="3055"/>
                </a:lnTo>
                <a:lnTo>
                  <a:pt x="5295" y="3191"/>
                </a:lnTo>
                <a:lnTo>
                  <a:pt x="5160" y="3259"/>
                </a:lnTo>
                <a:lnTo>
                  <a:pt x="4888" y="3259"/>
                </a:lnTo>
                <a:lnTo>
                  <a:pt x="4752" y="3191"/>
                </a:lnTo>
                <a:lnTo>
                  <a:pt x="4684" y="3055"/>
                </a:lnTo>
                <a:lnTo>
                  <a:pt x="4684" y="2920"/>
                </a:lnTo>
                <a:lnTo>
                  <a:pt x="4684" y="2784"/>
                </a:lnTo>
                <a:lnTo>
                  <a:pt x="4752" y="2648"/>
                </a:lnTo>
                <a:lnTo>
                  <a:pt x="4888" y="2580"/>
                </a:lnTo>
                <a:close/>
                <a:moveTo>
                  <a:pt x="15410" y="2241"/>
                </a:moveTo>
                <a:lnTo>
                  <a:pt x="15681" y="2309"/>
                </a:lnTo>
                <a:lnTo>
                  <a:pt x="15885" y="2444"/>
                </a:lnTo>
                <a:lnTo>
                  <a:pt x="16021" y="2648"/>
                </a:lnTo>
                <a:lnTo>
                  <a:pt x="16088" y="2920"/>
                </a:lnTo>
                <a:lnTo>
                  <a:pt x="16021" y="3191"/>
                </a:lnTo>
                <a:lnTo>
                  <a:pt x="15885" y="3395"/>
                </a:lnTo>
                <a:lnTo>
                  <a:pt x="15681" y="3531"/>
                </a:lnTo>
                <a:lnTo>
                  <a:pt x="15410" y="3598"/>
                </a:lnTo>
                <a:lnTo>
                  <a:pt x="15138" y="3531"/>
                </a:lnTo>
                <a:lnTo>
                  <a:pt x="14934" y="3395"/>
                </a:lnTo>
                <a:lnTo>
                  <a:pt x="14799" y="3191"/>
                </a:lnTo>
                <a:lnTo>
                  <a:pt x="14731" y="2920"/>
                </a:lnTo>
                <a:lnTo>
                  <a:pt x="14799" y="2648"/>
                </a:lnTo>
                <a:lnTo>
                  <a:pt x="14934" y="2444"/>
                </a:lnTo>
                <a:lnTo>
                  <a:pt x="15138" y="2309"/>
                </a:lnTo>
                <a:lnTo>
                  <a:pt x="15410" y="2241"/>
                </a:lnTo>
                <a:close/>
                <a:moveTo>
                  <a:pt x="29393" y="5228"/>
                </a:moveTo>
                <a:lnTo>
                  <a:pt x="29461" y="5296"/>
                </a:lnTo>
                <a:lnTo>
                  <a:pt x="29461" y="54849"/>
                </a:lnTo>
                <a:lnTo>
                  <a:pt x="1426" y="54849"/>
                </a:lnTo>
                <a:lnTo>
                  <a:pt x="1426" y="5296"/>
                </a:lnTo>
                <a:lnTo>
                  <a:pt x="1494" y="5228"/>
                </a:lnTo>
                <a:close/>
                <a:moveTo>
                  <a:pt x="15410" y="544"/>
                </a:moveTo>
                <a:lnTo>
                  <a:pt x="19143" y="612"/>
                </a:lnTo>
                <a:lnTo>
                  <a:pt x="23012" y="747"/>
                </a:lnTo>
                <a:lnTo>
                  <a:pt x="26339" y="951"/>
                </a:lnTo>
                <a:lnTo>
                  <a:pt x="27560" y="1087"/>
                </a:lnTo>
                <a:lnTo>
                  <a:pt x="27560" y="1087"/>
                </a:lnTo>
                <a:lnTo>
                  <a:pt x="26339" y="1019"/>
                </a:lnTo>
                <a:lnTo>
                  <a:pt x="23012" y="815"/>
                </a:lnTo>
                <a:lnTo>
                  <a:pt x="19143" y="680"/>
                </a:lnTo>
                <a:lnTo>
                  <a:pt x="15410" y="612"/>
                </a:lnTo>
                <a:lnTo>
                  <a:pt x="11676" y="680"/>
                </a:lnTo>
                <a:lnTo>
                  <a:pt x="7807" y="815"/>
                </a:lnTo>
                <a:lnTo>
                  <a:pt x="4481" y="1019"/>
                </a:lnTo>
                <a:lnTo>
                  <a:pt x="3259" y="1087"/>
                </a:lnTo>
                <a:lnTo>
                  <a:pt x="2444" y="1223"/>
                </a:lnTo>
                <a:lnTo>
                  <a:pt x="1969" y="1358"/>
                </a:lnTo>
                <a:lnTo>
                  <a:pt x="1630" y="1494"/>
                </a:lnTo>
                <a:lnTo>
                  <a:pt x="1290" y="1698"/>
                </a:lnTo>
                <a:lnTo>
                  <a:pt x="1019" y="1901"/>
                </a:lnTo>
                <a:lnTo>
                  <a:pt x="815" y="2173"/>
                </a:lnTo>
                <a:lnTo>
                  <a:pt x="679" y="2444"/>
                </a:lnTo>
                <a:lnTo>
                  <a:pt x="544" y="2852"/>
                </a:lnTo>
                <a:lnTo>
                  <a:pt x="544" y="3259"/>
                </a:lnTo>
                <a:lnTo>
                  <a:pt x="544" y="58311"/>
                </a:lnTo>
                <a:lnTo>
                  <a:pt x="544" y="58718"/>
                </a:lnTo>
                <a:lnTo>
                  <a:pt x="476" y="58311"/>
                </a:lnTo>
                <a:lnTo>
                  <a:pt x="476" y="3259"/>
                </a:lnTo>
                <a:lnTo>
                  <a:pt x="544" y="2784"/>
                </a:lnTo>
                <a:lnTo>
                  <a:pt x="612" y="2444"/>
                </a:lnTo>
                <a:lnTo>
                  <a:pt x="747" y="2105"/>
                </a:lnTo>
                <a:lnTo>
                  <a:pt x="951" y="1834"/>
                </a:lnTo>
                <a:lnTo>
                  <a:pt x="1222" y="1630"/>
                </a:lnTo>
                <a:lnTo>
                  <a:pt x="1562" y="1426"/>
                </a:lnTo>
                <a:lnTo>
                  <a:pt x="1969" y="1290"/>
                </a:lnTo>
                <a:lnTo>
                  <a:pt x="2444" y="1155"/>
                </a:lnTo>
                <a:lnTo>
                  <a:pt x="3259" y="1087"/>
                </a:lnTo>
                <a:lnTo>
                  <a:pt x="4481" y="951"/>
                </a:lnTo>
                <a:lnTo>
                  <a:pt x="7807" y="747"/>
                </a:lnTo>
                <a:lnTo>
                  <a:pt x="11676" y="612"/>
                </a:lnTo>
                <a:lnTo>
                  <a:pt x="15410" y="544"/>
                </a:lnTo>
                <a:close/>
                <a:moveTo>
                  <a:pt x="27560" y="1087"/>
                </a:moveTo>
                <a:lnTo>
                  <a:pt x="28375" y="1155"/>
                </a:lnTo>
                <a:lnTo>
                  <a:pt x="28850" y="1290"/>
                </a:lnTo>
                <a:lnTo>
                  <a:pt x="29257" y="1426"/>
                </a:lnTo>
                <a:lnTo>
                  <a:pt x="29597" y="1630"/>
                </a:lnTo>
                <a:lnTo>
                  <a:pt x="29868" y="1834"/>
                </a:lnTo>
                <a:lnTo>
                  <a:pt x="30072" y="2105"/>
                </a:lnTo>
                <a:lnTo>
                  <a:pt x="30208" y="2444"/>
                </a:lnTo>
                <a:lnTo>
                  <a:pt x="30276" y="2784"/>
                </a:lnTo>
                <a:lnTo>
                  <a:pt x="30344" y="3259"/>
                </a:lnTo>
                <a:lnTo>
                  <a:pt x="30344" y="58311"/>
                </a:lnTo>
                <a:lnTo>
                  <a:pt x="30276" y="58718"/>
                </a:lnTo>
                <a:lnTo>
                  <a:pt x="30208" y="59125"/>
                </a:lnTo>
                <a:lnTo>
                  <a:pt x="30072" y="59465"/>
                </a:lnTo>
                <a:lnTo>
                  <a:pt x="29868" y="59736"/>
                </a:lnTo>
                <a:lnTo>
                  <a:pt x="29597" y="60008"/>
                </a:lnTo>
                <a:lnTo>
                  <a:pt x="29257" y="60144"/>
                </a:lnTo>
                <a:lnTo>
                  <a:pt x="28850" y="60347"/>
                </a:lnTo>
                <a:lnTo>
                  <a:pt x="28375" y="60415"/>
                </a:lnTo>
                <a:lnTo>
                  <a:pt x="26746" y="60687"/>
                </a:lnTo>
                <a:lnTo>
                  <a:pt x="23895" y="60958"/>
                </a:lnTo>
                <a:lnTo>
                  <a:pt x="22130" y="61094"/>
                </a:lnTo>
                <a:lnTo>
                  <a:pt x="20093" y="61230"/>
                </a:lnTo>
                <a:lnTo>
                  <a:pt x="17853" y="61298"/>
                </a:lnTo>
                <a:lnTo>
                  <a:pt x="12966" y="61298"/>
                </a:lnTo>
                <a:lnTo>
                  <a:pt x="10726" y="61230"/>
                </a:lnTo>
                <a:lnTo>
                  <a:pt x="8689" y="61094"/>
                </a:lnTo>
                <a:lnTo>
                  <a:pt x="6924" y="60958"/>
                </a:lnTo>
                <a:lnTo>
                  <a:pt x="4073" y="60687"/>
                </a:lnTo>
                <a:lnTo>
                  <a:pt x="2444" y="60415"/>
                </a:lnTo>
                <a:lnTo>
                  <a:pt x="1969" y="60347"/>
                </a:lnTo>
                <a:lnTo>
                  <a:pt x="1562" y="60144"/>
                </a:lnTo>
                <a:lnTo>
                  <a:pt x="1290" y="60008"/>
                </a:lnTo>
                <a:lnTo>
                  <a:pt x="951" y="59736"/>
                </a:lnTo>
                <a:lnTo>
                  <a:pt x="747" y="59465"/>
                </a:lnTo>
                <a:lnTo>
                  <a:pt x="612" y="59125"/>
                </a:lnTo>
                <a:lnTo>
                  <a:pt x="544" y="58718"/>
                </a:lnTo>
                <a:lnTo>
                  <a:pt x="544" y="58718"/>
                </a:lnTo>
                <a:lnTo>
                  <a:pt x="679" y="59125"/>
                </a:lnTo>
                <a:lnTo>
                  <a:pt x="815" y="59397"/>
                </a:lnTo>
                <a:lnTo>
                  <a:pt x="1019" y="59669"/>
                </a:lnTo>
                <a:lnTo>
                  <a:pt x="1290" y="59940"/>
                </a:lnTo>
                <a:lnTo>
                  <a:pt x="1630" y="60144"/>
                </a:lnTo>
                <a:lnTo>
                  <a:pt x="2037" y="60279"/>
                </a:lnTo>
                <a:lnTo>
                  <a:pt x="2444" y="60415"/>
                </a:lnTo>
                <a:lnTo>
                  <a:pt x="4073" y="60619"/>
                </a:lnTo>
                <a:lnTo>
                  <a:pt x="6924" y="60890"/>
                </a:lnTo>
                <a:lnTo>
                  <a:pt x="8689" y="61026"/>
                </a:lnTo>
                <a:lnTo>
                  <a:pt x="10726" y="61162"/>
                </a:lnTo>
                <a:lnTo>
                  <a:pt x="12966" y="61230"/>
                </a:lnTo>
                <a:lnTo>
                  <a:pt x="17853" y="61230"/>
                </a:lnTo>
                <a:lnTo>
                  <a:pt x="20093" y="61162"/>
                </a:lnTo>
                <a:lnTo>
                  <a:pt x="22130" y="61026"/>
                </a:lnTo>
                <a:lnTo>
                  <a:pt x="23895" y="60890"/>
                </a:lnTo>
                <a:lnTo>
                  <a:pt x="26746" y="60619"/>
                </a:lnTo>
                <a:lnTo>
                  <a:pt x="28375" y="60415"/>
                </a:lnTo>
                <a:lnTo>
                  <a:pt x="28850" y="60279"/>
                </a:lnTo>
                <a:lnTo>
                  <a:pt x="29190" y="60144"/>
                </a:lnTo>
                <a:lnTo>
                  <a:pt x="29529" y="59940"/>
                </a:lnTo>
                <a:lnTo>
                  <a:pt x="29800" y="59669"/>
                </a:lnTo>
                <a:lnTo>
                  <a:pt x="30004" y="59397"/>
                </a:lnTo>
                <a:lnTo>
                  <a:pt x="30140" y="59125"/>
                </a:lnTo>
                <a:lnTo>
                  <a:pt x="30276" y="58718"/>
                </a:lnTo>
                <a:lnTo>
                  <a:pt x="30276" y="58311"/>
                </a:lnTo>
                <a:lnTo>
                  <a:pt x="30276" y="3259"/>
                </a:lnTo>
                <a:lnTo>
                  <a:pt x="30276" y="2852"/>
                </a:lnTo>
                <a:lnTo>
                  <a:pt x="30140" y="2444"/>
                </a:lnTo>
                <a:lnTo>
                  <a:pt x="30004" y="2173"/>
                </a:lnTo>
                <a:lnTo>
                  <a:pt x="29800" y="1901"/>
                </a:lnTo>
                <a:lnTo>
                  <a:pt x="29529" y="1698"/>
                </a:lnTo>
                <a:lnTo>
                  <a:pt x="29190" y="1494"/>
                </a:lnTo>
                <a:lnTo>
                  <a:pt x="28850" y="1358"/>
                </a:lnTo>
                <a:lnTo>
                  <a:pt x="28375" y="1223"/>
                </a:lnTo>
                <a:lnTo>
                  <a:pt x="27560" y="1087"/>
                </a:lnTo>
                <a:close/>
                <a:moveTo>
                  <a:pt x="15410" y="1"/>
                </a:moveTo>
                <a:lnTo>
                  <a:pt x="11608" y="69"/>
                </a:lnTo>
                <a:lnTo>
                  <a:pt x="7739" y="204"/>
                </a:lnTo>
                <a:lnTo>
                  <a:pt x="4413" y="408"/>
                </a:lnTo>
                <a:lnTo>
                  <a:pt x="3191" y="544"/>
                </a:lnTo>
                <a:lnTo>
                  <a:pt x="2309" y="680"/>
                </a:lnTo>
                <a:lnTo>
                  <a:pt x="1765" y="815"/>
                </a:lnTo>
                <a:lnTo>
                  <a:pt x="1290" y="1019"/>
                </a:lnTo>
                <a:lnTo>
                  <a:pt x="883" y="1223"/>
                </a:lnTo>
                <a:lnTo>
                  <a:pt x="544" y="1494"/>
                </a:lnTo>
                <a:lnTo>
                  <a:pt x="340" y="1901"/>
                </a:lnTo>
                <a:lnTo>
                  <a:pt x="136" y="2241"/>
                </a:lnTo>
                <a:lnTo>
                  <a:pt x="1" y="2716"/>
                </a:lnTo>
                <a:lnTo>
                  <a:pt x="1" y="3259"/>
                </a:lnTo>
                <a:lnTo>
                  <a:pt x="1" y="58311"/>
                </a:lnTo>
                <a:lnTo>
                  <a:pt x="1" y="58854"/>
                </a:lnTo>
                <a:lnTo>
                  <a:pt x="136" y="59261"/>
                </a:lnTo>
                <a:lnTo>
                  <a:pt x="340" y="59736"/>
                </a:lnTo>
                <a:lnTo>
                  <a:pt x="612" y="60076"/>
                </a:lnTo>
                <a:lnTo>
                  <a:pt x="951" y="60347"/>
                </a:lnTo>
                <a:lnTo>
                  <a:pt x="1358" y="60619"/>
                </a:lnTo>
                <a:lnTo>
                  <a:pt x="1833" y="60823"/>
                </a:lnTo>
                <a:lnTo>
                  <a:pt x="2309" y="60958"/>
                </a:lnTo>
                <a:lnTo>
                  <a:pt x="4006" y="61162"/>
                </a:lnTo>
                <a:lnTo>
                  <a:pt x="6857" y="61501"/>
                </a:lnTo>
                <a:lnTo>
                  <a:pt x="8689" y="61637"/>
                </a:lnTo>
                <a:lnTo>
                  <a:pt x="10726" y="61705"/>
                </a:lnTo>
                <a:lnTo>
                  <a:pt x="12966" y="61773"/>
                </a:lnTo>
                <a:lnTo>
                  <a:pt x="15410" y="61841"/>
                </a:lnTo>
                <a:lnTo>
                  <a:pt x="17853" y="61773"/>
                </a:lnTo>
                <a:lnTo>
                  <a:pt x="20093" y="61705"/>
                </a:lnTo>
                <a:lnTo>
                  <a:pt x="22130" y="61637"/>
                </a:lnTo>
                <a:lnTo>
                  <a:pt x="23963" y="61501"/>
                </a:lnTo>
                <a:lnTo>
                  <a:pt x="26814" y="61162"/>
                </a:lnTo>
                <a:lnTo>
                  <a:pt x="28511" y="60958"/>
                </a:lnTo>
                <a:lnTo>
                  <a:pt x="28986" y="60823"/>
                </a:lnTo>
                <a:lnTo>
                  <a:pt x="29461" y="60619"/>
                </a:lnTo>
                <a:lnTo>
                  <a:pt x="29868" y="60347"/>
                </a:lnTo>
                <a:lnTo>
                  <a:pt x="30208" y="60076"/>
                </a:lnTo>
                <a:lnTo>
                  <a:pt x="30479" y="59736"/>
                </a:lnTo>
                <a:lnTo>
                  <a:pt x="30683" y="59261"/>
                </a:lnTo>
                <a:lnTo>
                  <a:pt x="30819" y="58854"/>
                </a:lnTo>
                <a:lnTo>
                  <a:pt x="30819" y="58311"/>
                </a:lnTo>
                <a:lnTo>
                  <a:pt x="30819" y="3259"/>
                </a:lnTo>
                <a:lnTo>
                  <a:pt x="30819" y="2716"/>
                </a:lnTo>
                <a:lnTo>
                  <a:pt x="30683" y="2241"/>
                </a:lnTo>
                <a:lnTo>
                  <a:pt x="30547" y="1901"/>
                </a:lnTo>
                <a:lnTo>
                  <a:pt x="30276" y="1494"/>
                </a:lnTo>
                <a:lnTo>
                  <a:pt x="29936" y="1223"/>
                </a:lnTo>
                <a:lnTo>
                  <a:pt x="29529" y="1019"/>
                </a:lnTo>
                <a:lnTo>
                  <a:pt x="29054" y="815"/>
                </a:lnTo>
                <a:lnTo>
                  <a:pt x="28511" y="680"/>
                </a:lnTo>
                <a:lnTo>
                  <a:pt x="27628" y="544"/>
                </a:lnTo>
                <a:lnTo>
                  <a:pt x="26406" y="408"/>
                </a:lnTo>
                <a:lnTo>
                  <a:pt x="23080" y="204"/>
                </a:lnTo>
                <a:lnTo>
                  <a:pt x="19211" y="69"/>
                </a:lnTo>
                <a:lnTo>
                  <a:pt x="15410" y="1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3314" name="Picture 2" descr="ãlibrary useãçåçæå°çµæ">
            <a:extLst>
              <a:ext uri="{FF2B5EF4-FFF2-40B4-BE49-F238E27FC236}">
                <a16:creationId xmlns:a16="http://schemas.microsoft.com/office/drawing/2014/main" id="{C41E3D94-336F-4886-BBD6-7A599DD94B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0020" y="3141800"/>
            <a:ext cx="2413030" cy="1809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9356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sp>
        <p:nvSpPr>
          <p:cNvPr id="3" name="矩形 2"/>
          <p:cNvSpPr/>
          <p:nvPr/>
        </p:nvSpPr>
        <p:spPr>
          <a:xfrm>
            <a:off x="1694329" y="1024586"/>
            <a:ext cx="563431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Google </a:t>
            </a:r>
            <a:r>
              <a:rPr lang="zh-TW" altLang="en-US" dirty="0"/>
              <a:t>除了發展搜尋引擎與網路服務，近年也致力於推動藝術與文化相關工作，</a:t>
            </a:r>
            <a:r>
              <a:rPr lang="en-US" altLang="zh-TW" dirty="0"/>
              <a:t>Google Art Project </a:t>
            </a:r>
            <a:r>
              <a:rPr lang="zh-TW" altLang="en-US" dirty="0"/>
              <a:t>計畫將全世界博物館與眾多藝術品帶入網路世界，讓我們透過瀏覽器即可線上欣賞數萬件作品。如果你喜愛這些偉大藝術家作品，還能安裝 </a:t>
            </a:r>
            <a:r>
              <a:rPr lang="en-US" altLang="zh-TW" dirty="0"/>
              <a:t>Google Chrome </a:t>
            </a:r>
            <a:r>
              <a:rPr lang="zh-TW" altLang="en-US" dirty="0"/>
              <a:t>擴充功能，直接把它們收錄到自己的瀏覽器。最近也有越來越多的博物館將資源典藏數位化，例如「美國大都會博物館開放近 </a:t>
            </a:r>
            <a:r>
              <a:rPr lang="en-US" altLang="zh-TW" dirty="0"/>
              <a:t>50 </a:t>
            </a:r>
            <a:r>
              <a:rPr lang="zh-TW" altLang="en-US" dirty="0"/>
              <a:t>年出版物供使用者免費下載」，現在要找資料變得簡單許多。</a:t>
            </a:r>
          </a:p>
        </p:txBody>
      </p:sp>
      <p:sp>
        <p:nvSpPr>
          <p:cNvPr id="4" name="矩形 3"/>
          <p:cNvSpPr/>
          <p:nvPr/>
        </p:nvSpPr>
        <p:spPr>
          <a:xfrm>
            <a:off x="1103539" y="532143"/>
            <a:ext cx="360066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600" dirty="0">
                <a:hlinkClick r:id="rId2"/>
              </a:rPr>
              <a:t>Google Art and Culture</a:t>
            </a:r>
            <a:endParaRPr lang="zh-TW" altLang="en-US" sz="26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593" y="2440642"/>
            <a:ext cx="5929477" cy="248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4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 txBox="1">
            <a:spLocks noGrp="1"/>
          </p:cNvSpPr>
          <p:nvPr>
            <p:ph type="ctrTitle" idx="4294967295"/>
          </p:nvPr>
        </p:nvSpPr>
        <p:spPr>
          <a:xfrm>
            <a:off x="879231" y="2197"/>
            <a:ext cx="6881446" cy="13298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dirty="0"/>
              <a:t>資料庫類型</a:t>
            </a:r>
            <a:br>
              <a:rPr lang="en-US" altLang="zh-TW" sz="4000" dirty="0"/>
            </a:br>
            <a:r>
              <a:rPr lang="en-US" altLang="zh-TW" sz="4000" dirty="0"/>
              <a:t> - </a:t>
            </a:r>
            <a:r>
              <a:rPr lang="zh-TW" altLang="en-US" sz="4000" dirty="0"/>
              <a:t>依文獻類型</a:t>
            </a:r>
            <a:endParaRPr sz="4000" dirty="0"/>
          </a:p>
        </p:txBody>
      </p:sp>
      <p:sp>
        <p:nvSpPr>
          <p:cNvPr id="191" name="Google Shape;191;p26"/>
          <p:cNvSpPr txBox="1">
            <a:spLocks noGrp="1"/>
          </p:cNvSpPr>
          <p:nvPr>
            <p:ph type="sldNum" idx="12"/>
          </p:nvPr>
        </p:nvSpPr>
        <p:spPr>
          <a:xfrm>
            <a:off x="853644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A006814-95CF-49A9-A562-3F12B300AD2E}"/>
              </a:ext>
            </a:extLst>
          </p:cNvPr>
          <p:cNvSpPr/>
          <p:nvPr/>
        </p:nvSpPr>
        <p:spPr>
          <a:xfrm>
            <a:off x="1055076" y="1332032"/>
            <a:ext cx="735036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spcBef>
                <a:spcPts val="600"/>
              </a:spcBef>
              <a:buClr>
                <a:srgbClr val="0070C0"/>
              </a:buClr>
              <a:buSzPct val="60000"/>
              <a:buFont typeface="Wingdings" panose="05000000000000000000" pitchFamily="2" charset="2"/>
              <a:buChar char="p"/>
            </a:pPr>
            <a:r>
              <a:rPr lang="zh-TW" altLang="en-US" sz="2400" dirty="0"/>
              <a:t>「電子書」：不受時空限制的電子書</a:t>
            </a:r>
            <a:endParaRPr lang="en-US" altLang="zh-TW" sz="2400" dirty="0"/>
          </a:p>
          <a:p>
            <a:pPr marL="342900" lvl="1" indent="-342900">
              <a:spcBef>
                <a:spcPts val="600"/>
              </a:spcBef>
              <a:buClr>
                <a:srgbClr val="0070C0"/>
              </a:buClr>
              <a:buSzPct val="60000"/>
              <a:buFont typeface="Wingdings" panose="05000000000000000000" pitchFamily="2" charset="2"/>
              <a:buChar char="p"/>
            </a:pPr>
            <a:r>
              <a:rPr lang="zh-TW" altLang="en-US" sz="2400" dirty="0"/>
              <a:t>「期刊文獻」：刊載最新研究成果，作報告常參考</a:t>
            </a:r>
            <a:endParaRPr lang="en-US" altLang="zh-TW" sz="2400" dirty="0"/>
          </a:p>
          <a:p>
            <a:pPr lvl="1">
              <a:spcBef>
                <a:spcPts val="600"/>
              </a:spcBef>
              <a:buClr>
                <a:srgbClr val="0070C0"/>
              </a:buClr>
              <a:buSzPct val="60000"/>
            </a:pPr>
            <a:r>
              <a:rPr lang="en-US" altLang="zh-TW" sz="2400" dirty="0"/>
              <a:t>                              </a:t>
            </a:r>
            <a:r>
              <a:rPr lang="zh-TW" altLang="en-US" sz="2400" dirty="0"/>
              <a:t>的文獻類型</a:t>
            </a:r>
          </a:p>
          <a:p>
            <a:pPr marL="342900" lvl="1" indent="-342900">
              <a:spcBef>
                <a:spcPts val="600"/>
              </a:spcBef>
              <a:buClr>
                <a:srgbClr val="0070C0"/>
              </a:buClr>
              <a:buSzPct val="60000"/>
              <a:buFont typeface="Wingdings" panose="05000000000000000000" pitchFamily="2" charset="2"/>
              <a:buChar char="p"/>
            </a:pPr>
            <a:r>
              <a:rPr lang="zh-TW" altLang="en-US" sz="2400" dirty="0"/>
              <a:t>「博碩士論文」：前人的研究及後續研究建議</a:t>
            </a:r>
            <a:endParaRPr lang="en-US" altLang="zh-TW" sz="2400" dirty="0"/>
          </a:p>
          <a:p>
            <a:pPr marL="342900" lvl="1" indent="-342900">
              <a:spcBef>
                <a:spcPts val="600"/>
              </a:spcBef>
              <a:buClr>
                <a:srgbClr val="0070C0"/>
              </a:buClr>
              <a:buSzPct val="60000"/>
              <a:buFont typeface="Wingdings" panose="05000000000000000000" pitchFamily="2" charset="2"/>
              <a:buChar char="p"/>
            </a:pPr>
            <a:r>
              <a:rPr lang="zh-TW" altLang="en-US" sz="2400" dirty="0"/>
              <a:t>「新聞報紙」：補充時事資訊，追蹤事件發展脈絡</a:t>
            </a:r>
          </a:p>
          <a:p>
            <a:pPr marL="342900" lvl="1" indent="-342900">
              <a:spcBef>
                <a:spcPts val="600"/>
              </a:spcBef>
              <a:buClr>
                <a:srgbClr val="0070C0"/>
              </a:buClr>
              <a:buSzPct val="60000"/>
              <a:buFont typeface="Wingdings" panose="05000000000000000000" pitchFamily="2" charset="2"/>
              <a:buChar char="p"/>
            </a:pPr>
            <a:r>
              <a:rPr lang="zh-TW" altLang="en-US" sz="2400" dirty="0"/>
              <a:t>「百科工具書」：由專家考證後撰寫，具體事實時</a:t>
            </a:r>
            <a:endParaRPr lang="en-US" altLang="zh-TW" sz="2400" dirty="0"/>
          </a:p>
          <a:p>
            <a:pPr lvl="1">
              <a:spcBef>
                <a:spcPts val="600"/>
              </a:spcBef>
              <a:buClr>
                <a:srgbClr val="0070C0"/>
              </a:buClr>
              <a:buSzPct val="60000"/>
            </a:pPr>
            <a:r>
              <a:rPr lang="en-US" altLang="zh-TW" sz="2400" dirty="0"/>
              <a:t>                                 </a:t>
            </a:r>
            <a:r>
              <a:rPr lang="zh-TW" altLang="en-US" sz="2400" dirty="0"/>
              <a:t>可善加利用</a:t>
            </a:r>
          </a:p>
        </p:txBody>
      </p:sp>
      <p:pic>
        <p:nvPicPr>
          <p:cNvPr id="20482" name="Picture 2" descr="ç¸éåç">
            <a:extLst>
              <a:ext uri="{FF2B5EF4-FFF2-40B4-BE49-F238E27FC236}">
                <a16:creationId xmlns:a16="http://schemas.microsoft.com/office/drawing/2014/main" id="{EABC659A-4C31-4A67-874D-6B375F2122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379" y="0"/>
            <a:ext cx="2549770" cy="14342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F7FA2EF-CCDF-4A41-9640-6282D292BED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sp>
        <p:nvSpPr>
          <p:cNvPr id="4" name="Google Shape;189;p26">
            <a:extLst>
              <a:ext uri="{FF2B5EF4-FFF2-40B4-BE49-F238E27FC236}">
                <a16:creationId xmlns:a16="http://schemas.microsoft.com/office/drawing/2014/main" id="{4972990D-F2BA-477A-B60D-15EEC7C6FA57}"/>
              </a:ext>
            </a:extLst>
          </p:cNvPr>
          <p:cNvSpPr txBox="1">
            <a:spLocks/>
          </p:cNvSpPr>
          <p:nvPr/>
        </p:nvSpPr>
        <p:spPr>
          <a:xfrm>
            <a:off x="890954" y="0"/>
            <a:ext cx="6881446" cy="132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 sz="2800" dirty="0"/>
              <a:t>資料庫類型</a:t>
            </a:r>
            <a:br>
              <a:rPr lang="zh-TW" altLang="en-US" sz="4000" dirty="0"/>
            </a:br>
            <a:r>
              <a:rPr lang="zh-TW" altLang="en-US" sz="4000" dirty="0"/>
              <a:t> </a:t>
            </a:r>
            <a:r>
              <a:rPr lang="en-US" altLang="zh-TW" sz="4000" dirty="0"/>
              <a:t>- </a:t>
            </a:r>
            <a:r>
              <a:rPr lang="zh-TW" altLang="en-US" sz="4000" dirty="0"/>
              <a:t>依文獻類型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24D9F28-160B-4E33-8E80-47EB78B70E40}"/>
              </a:ext>
            </a:extLst>
          </p:cNvPr>
          <p:cNvSpPr/>
          <p:nvPr/>
        </p:nvSpPr>
        <p:spPr>
          <a:xfrm>
            <a:off x="1137138" y="1174306"/>
            <a:ext cx="686972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Clr>
                <a:srgbClr val="0070C0"/>
              </a:buClr>
              <a:buSzPct val="60000"/>
              <a:buFont typeface="Wingdings" panose="05000000000000000000" pitchFamily="2" charset="2"/>
              <a:buChar char="p"/>
            </a:pPr>
            <a:r>
              <a:rPr lang="zh-TW" altLang="en-US" sz="2400" dirty="0"/>
              <a:t>「專利」：技術關鍵不在其他公開</a:t>
            </a:r>
            <a:endParaRPr lang="en-US" altLang="zh-TW" sz="2400" dirty="0"/>
          </a:p>
          <a:p>
            <a:pPr lvl="1">
              <a:buClr>
                <a:srgbClr val="0070C0"/>
              </a:buClr>
              <a:buSzPct val="60000"/>
            </a:pPr>
            <a:r>
              <a:rPr lang="en-US" altLang="zh-TW" sz="2400" dirty="0"/>
              <a:t>                      </a:t>
            </a:r>
            <a:r>
              <a:rPr lang="zh-TW" altLang="en-US" sz="2400" dirty="0"/>
              <a:t>，研究技術實務面重要資訊</a:t>
            </a:r>
            <a:endParaRPr lang="en-US" altLang="zh-TW" sz="2400" dirty="0"/>
          </a:p>
          <a:p>
            <a:pPr marL="342900" lvl="1" indent="-342900">
              <a:buClr>
                <a:srgbClr val="0070C0"/>
              </a:buClr>
              <a:buSzPct val="60000"/>
              <a:buFont typeface="Wingdings" panose="05000000000000000000" pitchFamily="2" charset="2"/>
              <a:buChar char="p"/>
            </a:pPr>
            <a:r>
              <a:rPr lang="zh-TW" altLang="en-US" sz="2400" dirty="0"/>
              <a:t>「標準」：公認機構制定的規範性文件，對工</a:t>
            </a:r>
            <a:endParaRPr lang="en-US" altLang="zh-TW" sz="2400" dirty="0"/>
          </a:p>
          <a:p>
            <a:pPr lvl="1">
              <a:buClr>
                <a:srgbClr val="0070C0"/>
              </a:buClr>
              <a:buSzPct val="60000"/>
            </a:pPr>
            <a:r>
              <a:rPr lang="en-US" altLang="zh-TW" sz="2400" dirty="0"/>
              <a:t>                      </a:t>
            </a:r>
            <a:r>
              <a:rPr lang="zh-TW" altLang="en-US" sz="2400" dirty="0"/>
              <a:t>程領域參考價值</a:t>
            </a:r>
          </a:p>
          <a:p>
            <a:pPr marL="342900" lvl="1" indent="-342900">
              <a:buClr>
                <a:srgbClr val="0070C0"/>
              </a:buClr>
              <a:buSzPct val="60000"/>
              <a:buFont typeface="Wingdings" panose="05000000000000000000" pitchFamily="2" charset="2"/>
              <a:buChar char="p"/>
            </a:pPr>
            <a:r>
              <a:rPr lang="zh-TW" altLang="en-US" sz="2400" dirty="0"/>
              <a:t>「實驗室指南」：經驗證的實驗細節，幫助研</a:t>
            </a:r>
            <a:endParaRPr lang="en-US" altLang="zh-TW" sz="2400" dirty="0"/>
          </a:p>
          <a:p>
            <a:pPr marL="342900" lvl="1" indent="-342900">
              <a:buClr>
                <a:srgbClr val="0070C0"/>
              </a:buClr>
              <a:buSzPct val="60000"/>
              <a:buFont typeface="Wingdings" panose="05000000000000000000" pitchFamily="2" charset="2"/>
              <a:buChar char="p"/>
            </a:pPr>
            <a:r>
              <a:rPr lang="en-US" altLang="zh-TW" sz="2400" dirty="0"/>
              <a:t>                             </a:t>
            </a:r>
            <a:r>
              <a:rPr lang="zh-TW" altLang="en-US" sz="2400" dirty="0"/>
              <a:t>究員設計和實施</a:t>
            </a:r>
          </a:p>
          <a:p>
            <a:pPr marL="342900" lvl="1" indent="-342900">
              <a:buClr>
                <a:srgbClr val="0070C0"/>
              </a:buClr>
              <a:buSzPct val="60000"/>
              <a:buFont typeface="Wingdings" panose="05000000000000000000" pitchFamily="2" charset="2"/>
              <a:buChar char="p"/>
            </a:pPr>
            <a:r>
              <a:rPr lang="zh-TW" altLang="en-US" sz="2400" dirty="0"/>
              <a:t>「產業報告」：提供特定國家產業別整體發展</a:t>
            </a:r>
            <a:endParaRPr lang="en-US" altLang="zh-TW" sz="2400" dirty="0"/>
          </a:p>
          <a:p>
            <a:pPr lvl="1">
              <a:buClr>
                <a:srgbClr val="0070C0"/>
              </a:buClr>
              <a:buSzPct val="60000"/>
            </a:pPr>
            <a:r>
              <a:rPr lang="en-US" altLang="zh-TW" sz="2400" dirty="0"/>
              <a:t>                              </a:t>
            </a:r>
            <a:r>
              <a:rPr lang="zh-TW" altLang="en-US" sz="2400" dirty="0"/>
              <a:t>趨勢與產業分析</a:t>
            </a:r>
          </a:p>
          <a:p>
            <a:pPr marL="342900" lvl="1" indent="-342900">
              <a:buClr>
                <a:srgbClr val="0070C0"/>
              </a:buClr>
              <a:buSzPct val="60000"/>
              <a:buFont typeface="Wingdings" panose="05000000000000000000" pitchFamily="2" charset="2"/>
              <a:buChar char="p"/>
            </a:pPr>
            <a:r>
              <a:rPr lang="zh-TW" altLang="en-US" sz="2400" dirty="0"/>
              <a:t>「其他圖書館目錄」</a:t>
            </a:r>
            <a:endParaRPr lang="zh-TW" altLang="en-US" dirty="0"/>
          </a:p>
        </p:txBody>
      </p:sp>
      <p:pic>
        <p:nvPicPr>
          <p:cNvPr id="6" name="Picture 2" descr="ãlibrary useãçåçæå°çµæ">
            <a:extLst>
              <a:ext uri="{FF2B5EF4-FFF2-40B4-BE49-F238E27FC236}">
                <a16:creationId xmlns:a16="http://schemas.microsoft.com/office/drawing/2014/main" id="{A99F9AD2-4659-49AB-B00C-75E8E030A0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22" y="-66126"/>
            <a:ext cx="2243846" cy="224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8796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D5655B4-7537-416D-B417-7CCC6DD0D4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pic>
        <p:nvPicPr>
          <p:cNvPr id="20482" name="Picture 2" descr="ç¸éåç">
            <a:extLst>
              <a:ext uri="{FF2B5EF4-FFF2-40B4-BE49-F238E27FC236}">
                <a16:creationId xmlns:a16="http://schemas.microsoft.com/office/drawing/2014/main" id="{157419A5-92C3-4C9A-ABA0-75D358A657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05E"/>
              </a:clrFrom>
              <a:clrTo>
                <a:srgbClr val="FFF05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423" y="-1085453"/>
            <a:ext cx="4378884" cy="328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FC46464-8AF7-4B33-A5CD-1DE88C1B1962}"/>
              </a:ext>
            </a:extLst>
          </p:cNvPr>
          <p:cNvSpPr/>
          <p:nvPr/>
        </p:nvSpPr>
        <p:spPr>
          <a:xfrm>
            <a:off x="4050323" y="1934308"/>
            <a:ext cx="398585" cy="480980"/>
          </a:xfrm>
          <a:prstGeom prst="rect">
            <a:avLst/>
          </a:prstGeom>
          <a:solidFill>
            <a:srgbClr val="D1F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52E6F38-20C3-4F2F-9B2A-DD00AEF1C271}"/>
              </a:ext>
            </a:extLst>
          </p:cNvPr>
          <p:cNvSpPr/>
          <p:nvPr/>
        </p:nvSpPr>
        <p:spPr>
          <a:xfrm>
            <a:off x="1049215" y="1181021"/>
            <a:ext cx="720383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indent="-457200">
              <a:buClr>
                <a:srgbClr val="0070C0"/>
              </a:buClr>
              <a:buSzPct val="60000"/>
              <a:buFont typeface="Wingdings" panose="05000000000000000000" pitchFamily="2" charset="2"/>
              <a:buChar char="p"/>
            </a:pPr>
            <a:r>
              <a:rPr lang="zh-TW" altLang="en-US" sz="2400" dirty="0"/>
              <a:t>「學術評比指標」：引用次數、期刊排名等</a:t>
            </a:r>
          </a:p>
          <a:p>
            <a:pPr marL="457200" lvl="1" indent="-457200">
              <a:buClr>
                <a:srgbClr val="0070C0"/>
              </a:buClr>
              <a:buSzPct val="60000"/>
              <a:buFont typeface="Wingdings" panose="05000000000000000000" pitchFamily="2" charset="2"/>
              <a:buChar char="p"/>
            </a:pPr>
            <a:r>
              <a:rPr lang="zh-TW" altLang="en-US" sz="2400" dirty="0"/>
              <a:t>「英語學習」、「第二外語資源」</a:t>
            </a:r>
          </a:p>
          <a:p>
            <a:pPr marL="457200" lvl="1" indent="-457200">
              <a:buClr>
                <a:srgbClr val="0070C0"/>
              </a:buClr>
              <a:buSzPct val="60000"/>
              <a:buFont typeface="Wingdings" panose="05000000000000000000" pitchFamily="2" charset="2"/>
              <a:buChar char="p"/>
            </a:pPr>
            <a:r>
              <a:rPr lang="zh-TW" altLang="en-US" sz="2400" dirty="0"/>
              <a:t>「國家競爭力」：具有公信力單位所發表的競爭</a:t>
            </a:r>
            <a:endParaRPr lang="en-US" altLang="zh-TW" sz="2400" dirty="0"/>
          </a:p>
          <a:p>
            <a:pPr lvl="1">
              <a:buClr>
                <a:srgbClr val="0070C0"/>
              </a:buClr>
              <a:buSzPct val="60000"/>
            </a:pPr>
            <a:r>
              <a:rPr lang="en-US" altLang="zh-TW" sz="2400" dirty="0"/>
              <a:t>                                  </a:t>
            </a:r>
            <a:r>
              <a:rPr lang="zh-TW" altLang="en-US" sz="2400" dirty="0"/>
              <a:t>力數據</a:t>
            </a:r>
          </a:p>
          <a:p>
            <a:pPr marL="457200" lvl="1" indent="-457200">
              <a:buClr>
                <a:srgbClr val="0070C0"/>
              </a:buClr>
              <a:buSzPct val="60000"/>
              <a:buFont typeface="Wingdings" panose="05000000000000000000" pitchFamily="2" charset="2"/>
              <a:buChar char="p"/>
            </a:pPr>
            <a:r>
              <a:rPr lang="zh-TW" altLang="en-US" sz="2400" dirty="0"/>
              <a:t>「國家基本資訊」：全球化研究與區域研究中不</a:t>
            </a:r>
            <a:endParaRPr lang="en-US" altLang="zh-TW" sz="2400" dirty="0"/>
          </a:p>
          <a:p>
            <a:pPr lvl="1">
              <a:buClr>
                <a:srgbClr val="0070C0"/>
              </a:buClr>
              <a:buSzPct val="60000"/>
            </a:pPr>
            <a:r>
              <a:rPr lang="en-US" altLang="zh-TW" sz="2400" dirty="0"/>
              <a:t>                                      </a:t>
            </a:r>
            <a:r>
              <a:rPr lang="zh-TW" altLang="en-US" sz="2400" dirty="0"/>
              <a:t>可或缺的資訊</a:t>
            </a:r>
          </a:p>
          <a:p>
            <a:pPr marL="457200" lvl="1" indent="-457200">
              <a:buClr>
                <a:srgbClr val="0070C0"/>
              </a:buClr>
              <a:buSzPct val="60000"/>
              <a:buFont typeface="Wingdings" panose="05000000000000000000" pitchFamily="2" charset="2"/>
              <a:buChar char="p"/>
            </a:pPr>
            <a:r>
              <a:rPr lang="zh-TW" altLang="en-US" sz="2400" dirty="0"/>
              <a:t>「休閒類雜誌」：含商周、天下、遠見、科學人</a:t>
            </a:r>
            <a:endParaRPr lang="en-US" altLang="zh-TW" sz="2400" dirty="0"/>
          </a:p>
          <a:p>
            <a:pPr lvl="1">
              <a:buClr>
                <a:srgbClr val="0070C0"/>
              </a:buClr>
              <a:buSzPct val="60000"/>
            </a:pPr>
            <a:r>
              <a:rPr lang="en-US" altLang="zh-TW" sz="2400" dirty="0"/>
              <a:t>                                   </a:t>
            </a:r>
            <a:r>
              <a:rPr lang="zh-TW" altLang="en-US" sz="2400" dirty="0"/>
              <a:t>等線上雜誌</a:t>
            </a:r>
          </a:p>
          <a:p>
            <a:pPr marL="457200" lvl="1" indent="-457200">
              <a:buClr>
                <a:srgbClr val="0070C0"/>
              </a:buClr>
              <a:buSzPct val="60000"/>
              <a:buFont typeface="Wingdings" panose="05000000000000000000" pitchFamily="2" charset="2"/>
              <a:buChar char="p"/>
            </a:pPr>
            <a:r>
              <a:rPr lang="zh-TW" altLang="en-US" sz="2400" dirty="0"/>
              <a:t>「圖表匯出」：提供圖表匯出功能，方便再利用</a:t>
            </a:r>
            <a:endParaRPr lang="en-US" altLang="zh-TW" sz="2400" dirty="0"/>
          </a:p>
        </p:txBody>
      </p:sp>
      <p:sp>
        <p:nvSpPr>
          <p:cNvPr id="4" name="Google Shape;189;p26">
            <a:extLst>
              <a:ext uri="{FF2B5EF4-FFF2-40B4-BE49-F238E27FC236}">
                <a16:creationId xmlns:a16="http://schemas.microsoft.com/office/drawing/2014/main" id="{D17A2CD4-183D-4E36-AB1D-931A11F7C2BB}"/>
              </a:ext>
            </a:extLst>
          </p:cNvPr>
          <p:cNvSpPr txBox="1">
            <a:spLocks/>
          </p:cNvSpPr>
          <p:nvPr/>
        </p:nvSpPr>
        <p:spPr>
          <a:xfrm>
            <a:off x="890954" y="0"/>
            <a:ext cx="6881446" cy="132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zh-TW" altLang="en-US" sz="2800" dirty="0"/>
              <a:t>資料庫類型</a:t>
            </a:r>
            <a:br>
              <a:rPr lang="zh-TW" altLang="en-US" sz="4000" dirty="0"/>
            </a:br>
            <a:r>
              <a:rPr lang="zh-TW" altLang="en-US" sz="4000" dirty="0"/>
              <a:t> </a:t>
            </a:r>
            <a:r>
              <a:rPr lang="en-US" altLang="zh-TW" sz="4000" dirty="0"/>
              <a:t>- </a:t>
            </a:r>
            <a:r>
              <a:rPr lang="zh-TW" altLang="en-US" sz="4000" dirty="0"/>
              <a:t>依文獻類型</a:t>
            </a:r>
          </a:p>
        </p:txBody>
      </p:sp>
    </p:spTree>
    <p:extLst>
      <p:ext uri="{BB962C8B-B14F-4D97-AF65-F5344CB8AC3E}">
        <p14:creationId xmlns:p14="http://schemas.microsoft.com/office/powerpoint/2010/main" val="12313920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136054-1AD9-47D2-B3FA-AA9F33F75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/>
              <a:t>資料庫類型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DB9201A-2988-44A3-9536-D930377117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pic>
        <p:nvPicPr>
          <p:cNvPr id="4" name="Picture 2" descr="ãlibrary useãçåçæå°çµæ">
            <a:extLst>
              <a:ext uri="{FF2B5EF4-FFF2-40B4-BE49-F238E27FC236}">
                <a16:creationId xmlns:a16="http://schemas.microsoft.com/office/drawing/2014/main" id="{18F17649-5EF5-46DB-8312-0044DE4E59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052" y="1773763"/>
            <a:ext cx="5533525" cy="4150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89;p26">
            <a:extLst>
              <a:ext uri="{FF2B5EF4-FFF2-40B4-BE49-F238E27FC236}">
                <a16:creationId xmlns:a16="http://schemas.microsoft.com/office/drawing/2014/main" id="{D3BCCC2D-58E4-43DE-A70C-D1AA9F54280B}"/>
              </a:ext>
            </a:extLst>
          </p:cNvPr>
          <p:cNvSpPr txBox="1">
            <a:spLocks/>
          </p:cNvSpPr>
          <p:nvPr/>
        </p:nvSpPr>
        <p:spPr>
          <a:xfrm>
            <a:off x="3282462" y="0"/>
            <a:ext cx="6881446" cy="132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br>
              <a:rPr lang="zh-TW" altLang="en-US" sz="4000" dirty="0"/>
            </a:br>
            <a:r>
              <a:rPr lang="zh-TW" altLang="en-US" sz="4000" dirty="0"/>
              <a:t> </a:t>
            </a:r>
            <a:r>
              <a:rPr lang="en-US" altLang="zh-TW" sz="4000" dirty="0"/>
              <a:t>- </a:t>
            </a:r>
            <a:r>
              <a:rPr lang="zh-TW" altLang="en-US" sz="4000" dirty="0"/>
              <a:t>依學科主題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810A7A1-E87B-4E70-8748-4CDCDAAD6AA0}"/>
              </a:ext>
            </a:extLst>
          </p:cNvPr>
          <p:cNvSpPr/>
          <p:nvPr/>
        </p:nvSpPr>
        <p:spPr>
          <a:xfrm>
            <a:off x="3927280" y="1407221"/>
            <a:ext cx="499398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-457200">
              <a:buClr>
                <a:srgbClr val="0070C0"/>
              </a:buClr>
              <a:buSzPct val="60000"/>
              <a:buFont typeface="Wingdings" panose="05000000000000000000" pitchFamily="2" charset="2"/>
              <a:buChar char="p"/>
            </a:pPr>
            <a:r>
              <a:rPr lang="zh-TW" altLang="en-US" sz="3200" dirty="0"/>
              <a:t>綜合主題、生醫農學、科技理工、人文社會</a:t>
            </a:r>
            <a:endParaRPr lang="en-US" altLang="zh-TW" sz="3200" dirty="0"/>
          </a:p>
          <a:p>
            <a:pPr marL="457200" lvl="1" indent="-457200">
              <a:buClr>
                <a:srgbClr val="0070C0"/>
              </a:buClr>
              <a:buSzPct val="60000"/>
              <a:buFont typeface="Wingdings" panose="05000000000000000000" pitchFamily="2" charset="2"/>
              <a:buChar char="p"/>
            </a:pPr>
            <a:endParaRPr lang="en-US" altLang="zh-TW" sz="3200" dirty="0"/>
          </a:p>
          <a:p>
            <a:pPr marL="457200" lvl="1" indent="-457200">
              <a:buClr>
                <a:srgbClr val="0070C0"/>
              </a:buClr>
              <a:buSzPct val="60000"/>
              <a:buFont typeface="Wingdings" panose="05000000000000000000" pitchFamily="2" charset="2"/>
              <a:buChar char="p"/>
            </a:pPr>
            <a:endParaRPr lang="en-US" altLang="zh-TW" sz="3200" dirty="0"/>
          </a:p>
          <a:p>
            <a:pPr marL="457200" lvl="1" indent="-457200">
              <a:buClr>
                <a:srgbClr val="0070C0"/>
              </a:buClr>
              <a:buSzPct val="60000"/>
              <a:buFont typeface="Wingdings" panose="05000000000000000000" pitchFamily="2" charset="2"/>
              <a:buChar char="p"/>
            </a:pPr>
            <a:endParaRPr lang="en-US" altLang="zh-TW" sz="3200" dirty="0"/>
          </a:p>
          <a:p>
            <a:pPr marL="457200" lvl="1" indent="-457200">
              <a:buClr>
                <a:srgbClr val="0070C0"/>
              </a:buClr>
              <a:buSzPct val="60000"/>
              <a:buFont typeface="Wingdings" panose="05000000000000000000" pitchFamily="2" charset="2"/>
              <a:buChar char="p"/>
            </a:pPr>
            <a:endParaRPr lang="en-US" altLang="zh-TW" sz="3200" dirty="0"/>
          </a:p>
        </p:txBody>
      </p:sp>
    </p:spTree>
    <p:extLst>
      <p:ext uri="{BB962C8B-B14F-4D97-AF65-F5344CB8AC3E}">
        <p14:creationId xmlns:p14="http://schemas.microsoft.com/office/powerpoint/2010/main" val="902605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62;p23">
            <a:extLst>
              <a:ext uri="{FF2B5EF4-FFF2-40B4-BE49-F238E27FC236}">
                <a16:creationId xmlns:a16="http://schemas.microsoft.com/office/drawing/2014/main" id="{C1159C8F-319D-4B7C-B786-A9F310513336}"/>
              </a:ext>
            </a:extLst>
          </p:cNvPr>
          <p:cNvSpPr/>
          <p:nvPr/>
        </p:nvSpPr>
        <p:spPr>
          <a:xfrm>
            <a:off x="6929154" y="1888750"/>
            <a:ext cx="2133000" cy="2133000"/>
          </a:xfrm>
          <a:prstGeom prst="ellipse">
            <a:avLst/>
          </a:prstGeom>
          <a:noFill/>
          <a:ln w="76200" cap="flat" cmpd="sng">
            <a:solidFill>
              <a:srgbClr val="99FF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dirty="0">
                <a:latin typeface="Raleway"/>
                <a:ea typeface="Raleway"/>
                <a:cs typeface="Raleway"/>
                <a:sym typeface="Raleway"/>
              </a:rPr>
              <a:t>全文資料庫</a:t>
            </a:r>
            <a:endParaRPr sz="3200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9" name="Google Shape;159;p23"/>
          <p:cNvSpPr txBox="1">
            <a:spLocks noGrp="1"/>
          </p:cNvSpPr>
          <p:nvPr>
            <p:ph type="title"/>
          </p:nvPr>
        </p:nvSpPr>
        <p:spPr>
          <a:xfrm>
            <a:off x="1101500" y="1048150"/>
            <a:ext cx="1836300" cy="19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000" dirty="0"/>
              <a:t>文字資料庫</a:t>
            </a:r>
            <a:endParaRPr sz="4000" dirty="0"/>
          </a:p>
        </p:txBody>
      </p:sp>
      <p:sp>
        <p:nvSpPr>
          <p:cNvPr id="160" name="Google Shape;160;p23"/>
          <p:cNvSpPr/>
          <p:nvPr/>
        </p:nvSpPr>
        <p:spPr>
          <a:xfrm>
            <a:off x="4718224" y="1796239"/>
            <a:ext cx="2538962" cy="2526600"/>
          </a:xfrm>
          <a:prstGeom prst="ellipse">
            <a:avLst/>
          </a:prstGeom>
          <a:noFill/>
          <a:ln w="76200" cap="flat" cmpd="sng">
            <a:solidFill>
              <a:srgbClr val="AFCF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04800">
              <a:lnSpc>
                <a:spcPct val="125000"/>
              </a:lnSpc>
            </a:pPr>
            <a:r>
              <a:rPr lang="zh-HK" altLang="zh-TW" sz="3200" kern="100" dirty="0"/>
              <a:t>名錄</a:t>
            </a:r>
            <a:r>
              <a:rPr lang="en-US" altLang="zh-TW" sz="3200" kern="100" dirty="0"/>
              <a:t>/</a:t>
            </a:r>
            <a:r>
              <a:rPr lang="zh-TW" altLang="zh-TW" sz="3200" kern="100" dirty="0"/>
              <a:t>目錄</a:t>
            </a:r>
            <a:endParaRPr lang="en-US" altLang="zh-TW" sz="3200" kern="100" dirty="0"/>
          </a:p>
          <a:p>
            <a:pPr marL="304800">
              <a:lnSpc>
                <a:spcPct val="125000"/>
              </a:lnSpc>
            </a:pPr>
            <a:r>
              <a:rPr lang="zh-HK" altLang="zh-TW" sz="3200" kern="100" dirty="0"/>
              <a:t>資料庫</a:t>
            </a:r>
            <a:endParaRPr lang="zh-TW" altLang="zh-TW" sz="3200" kern="100" dirty="0">
              <a:latin typeface="Times New Roman"/>
              <a:ea typeface="新細明體"/>
              <a:cs typeface="Microsoft Himalaya"/>
            </a:endParaRPr>
          </a:p>
        </p:txBody>
      </p:sp>
      <p:sp>
        <p:nvSpPr>
          <p:cNvPr id="161" name="Google Shape;161;p23"/>
          <p:cNvSpPr/>
          <p:nvPr/>
        </p:nvSpPr>
        <p:spPr>
          <a:xfrm>
            <a:off x="3972379" y="177996"/>
            <a:ext cx="2133000" cy="2133000"/>
          </a:xfrm>
          <a:prstGeom prst="ellipse">
            <a:avLst/>
          </a:prstGeom>
          <a:noFill/>
          <a:ln w="76200" cap="flat" cmpd="sng">
            <a:solidFill>
              <a:srgbClr val="BDECE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dirty="0">
                <a:latin typeface="Raleway"/>
                <a:ea typeface="Raleway"/>
                <a:cs typeface="Raleway"/>
                <a:sym typeface="Raleway"/>
              </a:rPr>
              <a:t>書目資料庫</a:t>
            </a:r>
            <a:endParaRPr sz="3200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2" name="Google Shape;162;p23"/>
          <p:cNvSpPr/>
          <p:nvPr/>
        </p:nvSpPr>
        <p:spPr>
          <a:xfrm>
            <a:off x="5862654" y="177996"/>
            <a:ext cx="2133000" cy="2133000"/>
          </a:xfrm>
          <a:prstGeom prst="ellipse">
            <a:avLst/>
          </a:prstGeom>
          <a:noFill/>
          <a:ln w="76200" cap="flat" cmpd="sng">
            <a:solidFill>
              <a:srgbClr val="C0CAF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dirty="0">
                <a:latin typeface="Raleway"/>
                <a:ea typeface="Raleway"/>
                <a:cs typeface="Raleway"/>
                <a:sym typeface="Raleway"/>
              </a:rPr>
              <a:t>專利商標資料庫</a:t>
            </a:r>
            <a:endParaRPr sz="3200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3" name="Google Shape;163;p23"/>
          <p:cNvSpPr txBox="1">
            <a:spLocks noGrp="1"/>
          </p:cNvSpPr>
          <p:nvPr>
            <p:ph type="sldNum" idx="12"/>
          </p:nvPr>
        </p:nvSpPr>
        <p:spPr>
          <a:xfrm>
            <a:off x="853644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sp>
        <p:nvSpPr>
          <p:cNvPr id="2" name="圖說文字: 向上箭號 1">
            <a:extLst>
              <a:ext uri="{FF2B5EF4-FFF2-40B4-BE49-F238E27FC236}">
                <a16:creationId xmlns:a16="http://schemas.microsoft.com/office/drawing/2014/main" id="{A666D384-656C-4CD3-B79C-CCA2664E082F}"/>
              </a:ext>
            </a:extLst>
          </p:cNvPr>
          <p:cNvSpPr/>
          <p:nvPr/>
        </p:nvSpPr>
        <p:spPr>
          <a:xfrm>
            <a:off x="1517617" y="1499117"/>
            <a:ext cx="7293182" cy="3477623"/>
          </a:xfrm>
          <a:prstGeom prst="upArrowCallout">
            <a:avLst>
              <a:gd name="adj1" fmla="val 51218"/>
              <a:gd name="adj2" fmla="val 46244"/>
              <a:gd name="adj3" fmla="val 19567"/>
              <a:gd name="adj4" fmla="val 75219"/>
            </a:avLst>
          </a:prstGeom>
          <a:solidFill>
            <a:srgbClr val="BDECE5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Above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0">
              <a:lnSpc>
                <a:spcPct val="125000"/>
              </a:lnSpc>
            </a:pPr>
            <a:r>
              <a:rPr lang="zh-HK" altLang="zh-TW" sz="2400" kern="100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亦可稱為索引摘要資料庫（簡稱：索摘資料庫）</a:t>
            </a:r>
            <a:endParaRPr lang="zh-TW" altLang="zh-TW" sz="2400" kern="100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342900" lvl="0" indent="-342900">
              <a:lnSpc>
                <a:spcPct val="125000"/>
              </a:lnSpc>
              <a:buFont typeface="Wingdings"/>
              <a:buChar char=""/>
            </a:pPr>
            <a:r>
              <a:rPr lang="zh-TW" altLang="zh-TW" sz="2400" kern="100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臺灣期刊論文索引（免費）　</a:t>
            </a:r>
            <a:r>
              <a:rPr lang="en-US" altLang="zh-TW" sz="2400" u="sng" kern="100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http://readopac.ncl.edu.tw/nclJournal/</a:t>
            </a:r>
            <a:endParaRPr lang="zh-TW" altLang="zh-TW" sz="2400" kern="100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342900" lvl="0" indent="-342900">
              <a:lnSpc>
                <a:spcPct val="125000"/>
              </a:lnSpc>
              <a:buFont typeface="Wingdings"/>
              <a:buChar char=""/>
            </a:pPr>
            <a:r>
              <a:rPr lang="zh-TW" altLang="zh-TW" sz="2400" kern="100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臺灣博碩士論文知識加值系統（免費）</a:t>
            </a:r>
            <a:br>
              <a:rPr lang="en-US" altLang="zh-TW" sz="2400" kern="100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</a:br>
            <a:r>
              <a:rPr lang="en-US" altLang="zh-TW" sz="2400" u="sng" kern="100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https://etds.ncl.edu.tw</a:t>
            </a:r>
            <a:endParaRPr lang="zh-TW" altLang="zh-TW" sz="2400" kern="100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  <a:cs typeface="Microsoft Himalaya"/>
            </a:endParaRPr>
          </a:p>
          <a:p>
            <a:pPr algn="ctr"/>
            <a:endParaRPr lang="zh-TW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3" name="圖說文字: 向右箭號 2">
            <a:extLst>
              <a:ext uri="{FF2B5EF4-FFF2-40B4-BE49-F238E27FC236}">
                <a16:creationId xmlns:a16="http://schemas.microsoft.com/office/drawing/2014/main" id="{AF39E4AB-6EC6-4216-A7C1-57A12C71CF71}"/>
              </a:ext>
            </a:extLst>
          </p:cNvPr>
          <p:cNvSpPr/>
          <p:nvPr/>
        </p:nvSpPr>
        <p:spPr>
          <a:xfrm>
            <a:off x="380870" y="171400"/>
            <a:ext cx="6371622" cy="2287787"/>
          </a:xfrm>
          <a:prstGeom prst="rightArrowCallout">
            <a:avLst>
              <a:gd name="adj1" fmla="val 39075"/>
              <a:gd name="adj2" fmla="val 41346"/>
              <a:gd name="adj3" fmla="val 24275"/>
              <a:gd name="adj4" fmla="val 87592"/>
            </a:avLst>
          </a:prstGeom>
          <a:solidFill>
            <a:srgbClr val="C0CAFC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Righ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lnSpc>
                <a:spcPct val="125000"/>
              </a:lnSpc>
              <a:buFont typeface="Wingdings"/>
              <a:buChar char=""/>
            </a:pPr>
            <a:r>
              <a:rPr lang="zh-HK" altLang="zh-TW" sz="2400" kern="100" dirty="0">
                <a:solidFill>
                  <a:schemeClr val="tx1"/>
                </a:solidFill>
              </a:rPr>
              <a:t>中華民國專利資訊檢索系統</a:t>
            </a:r>
            <a:r>
              <a:rPr lang="zh-TW" altLang="zh-TW" sz="2400" kern="100" dirty="0">
                <a:solidFill>
                  <a:schemeClr val="tx1"/>
                </a:solidFill>
              </a:rPr>
              <a:t>（免費）</a:t>
            </a:r>
            <a:r>
              <a:rPr lang="en-US" altLang="zh-TW" sz="2400" u="sng" kern="100" dirty="0">
                <a:solidFill>
                  <a:schemeClr val="tx1"/>
                </a:solidFill>
                <a:hlinkClick r:id="rId5"/>
              </a:rPr>
              <a:t>https://twpat.tipo.gov.tw/</a:t>
            </a:r>
            <a:endParaRPr lang="en-US" altLang="zh-TW" sz="2400" u="sng" kern="100" dirty="0">
              <a:solidFill>
                <a:schemeClr val="tx1"/>
              </a:solidFill>
            </a:endParaRPr>
          </a:p>
          <a:p>
            <a:pPr marL="342900" lvl="0" indent="-342900">
              <a:lnSpc>
                <a:spcPct val="125000"/>
              </a:lnSpc>
              <a:buFont typeface="Wingdings"/>
              <a:buChar char=""/>
            </a:pPr>
            <a:r>
              <a:rPr lang="zh-HK" altLang="zh-TW" sz="2400" kern="100" dirty="0">
                <a:solidFill>
                  <a:schemeClr val="tx1"/>
                </a:solidFill>
              </a:rPr>
              <a:t>全球專利檢索系統 </a:t>
            </a:r>
            <a:r>
              <a:rPr lang="zh-TW" altLang="zh-TW" sz="2400" kern="100" dirty="0">
                <a:solidFill>
                  <a:schemeClr val="tx1"/>
                </a:solidFill>
              </a:rPr>
              <a:t>（免費）</a:t>
            </a:r>
            <a:br>
              <a:rPr lang="en-US" altLang="zh-TW" sz="2400" kern="100" dirty="0">
                <a:solidFill>
                  <a:schemeClr val="tx1"/>
                </a:solidFill>
              </a:rPr>
            </a:br>
            <a:r>
              <a:rPr lang="en-US" altLang="zh-TW" sz="2400" u="sng" kern="100" dirty="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https://gpss.tipo.gov.tw</a:t>
            </a:r>
            <a:endParaRPr lang="zh-TW" altLang="zh-TW" sz="2400" kern="100" dirty="0">
              <a:solidFill>
                <a:schemeClr val="tx1"/>
              </a:solidFill>
              <a:latin typeface="Times New Roman"/>
              <a:ea typeface="新細明體"/>
              <a:cs typeface="Microsoft Himalaya"/>
            </a:endParaRPr>
          </a:p>
          <a:p>
            <a:pPr algn="ctr"/>
            <a:endParaRPr lang="zh-TW" altLang="en-US" sz="1200" dirty="0"/>
          </a:p>
        </p:txBody>
      </p:sp>
      <p:sp>
        <p:nvSpPr>
          <p:cNvPr id="4" name="圖說文字: 向右箭號 3">
            <a:extLst>
              <a:ext uri="{FF2B5EF4-FFF2-40B4-BE49-F238E27FC236}">
                <a16:creationId xmlns:a16="http://schemas.microsoft.com/office/drawing/2014/main" id="{98B189A5-1D0F-4452-AFF3-4D8FA724E786}"/>
              </a:ext>
            </a:extLst>
          </p:cNvPr>
          <p:cNvSpPr/>
          <p:nvPr/>
        </p:nvSpPr>
        <p:spPr>
          <a:xfrm>
            <a:off x="333200" y="1148861"/>
            <a:ext cx="5529453" cy="3615963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8854"/>
            </a:avLst>
          </a:prstGeom>
          <a:solidFill>
            <a:srgbClr val="AFCFEC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Righ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lnSpc>
                <a:spcPct val="125000"/>
              </a:lnSpc>
              <a:buFont typeface="Wingdings"/>
              <a:buChar char=""/>
            </a:pPr>
            <a:r>
              <a:rPr lang="zh-HK" altLang="zh-TW" sz="2400" kern="100" dirty="0">
                <a:solidFill>
                  <a:schemeClr val="tx1"/>
                </a:solidFill>
              </a:rPr>
              <a:t>臺灣現當代作家研究資料庫</a:t>
            </a:r>
            <a:r>
              <a:rPr lang="zh-TW" altLang="zh-TW" sz="2400" kern="100" dirty="0">
                <a:solidFill>
                  <a:schemeClr val="tx1"/>
                </a:solidFill>
              </a:rPr>
              <a:t>（免費）</a:t>
            </a:r>
            <a:br>
              <a:rPr lang="en-US" altLang="zh-TW" sz="2400" kern="100" dirty="0">
                <a:solidFill>
                  <a:schemeClr val="tx1"/>
                </a:solidFill>
              </a:rPr>
            </a:br>
            <a:r>
              <a:rPr lang="en-US" altLang="zh-TW" sz="2400" u="sng" kern="100" dirty="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http://cw.nmtl.gov.tw/</a:t>
            </a:r>
            <a:endParaRPr lang="zh-TW" altLang="zh-TW" sz="2400" kern="100" dirty="0">
              <a:solidFill>
                <a:schemeClr val="tx1"/>
              </a:solidFill>
            </a:endParaRPr>
          </a:p>
          <a:p>
            <a:pPr marL="342900" lvl="0" indent="-342900">
              <a:lnSpc>
                <a:spcPct val="125000"/>
              </a:lnSpc>
              <a:buFont typeface="Wingdings"/>
              <a:buChar char=""/>
            </a:pPr>
            <a:r>
              <a:rPr lang="zh-TW" altLang="zh-TW" sz="2400" kern="100" dirty="0">
                <a:solidFill>
                  <a:schemeClr val="tx1"/>
                </a:solidFill>
              </a:rPr>
              <a:t>全國圖書書目資訊網</a:t>
            </a:r>
            <a:r>
              <a:rPr lang="en-US" altLang="zh-TW" sz="2400" kern="100" dirty="0">
                <a:solidFill>
                  <a:schemeClr val="tx1"/>
                </a:solidFill>
              </a:rPr>
              <a:t>-</a:t>
            </a:r>
            <a:r>
              <a:rPr lang="zh-TW" altLang="zh-TW" sz="2400" kern="100" dirty="0">
                <a:solidFill>
                  <a:schemeClr val="tx1"/>
                </a:solidFill>
              </a:rPr>
              <a:t>聯合目錄（免費）</a:t>
            </a:r>
            <a:br>
              <a:rPr lang="en-US" altLang="zh-TW" sz="2400" kern="100" dirty="0">
                <a:solidFill>
                  <a:schemeClr val="tx1"/>
                </a:solidFill>
              </a:rPr>
            </a:br>
            <a:r>
              <a:rPr lang="en-US" altLang="zh-TW" sz="2400" u="sng" kern="100" dirty="0">
                <a:solidFill>
                  <a:schemeClr val="tx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http://nbinet3.ncl.edu.tw/screens/opacmenu_cht.html</a:t>
            </a:r>
            <a:endParaRPr lang="zh-TW" altLang="zh-TW" sz="2400" kern="100" dirty="0">
              <a:solidFill>
                <a:schemeClr val="tx1"/>
              </a:solidFill>
              <a:latin typeface="Times New Roman"/>
              <a:ea typeface="新細明體"/>
              <a:cs typeface="Microsoft Himalaya"/>
            </a:endParaRPr>
          </a:p>
          <a:p>
            <a:pPr algn="ctr"/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12" name="圖說文字: 向右箭號 11">
            <a:extLst>
              <a:ext uri="{FF2B5EF4-FFF2-40B4-BE49-F238E27FC236}">
                <a16:creationId xmlns:a16="http://schemas.microsoft.com/office/drawing/2014/main" id="{98C640F8-DBFC-4A18-BF10-D9C9555054E3}"/>
              </a:ext>
            </a:extLst>
          </p:cNvPr>
          <p:cNvSpPr/>
          <p:nvPr/>
        </p:nvSpPr>
        <p:spPr>
          <a:xfrm>
            <a:off x="515815" y="1182704"/>
            <a:ext cx="7421094" cy="3615963"/>
          </a:xfrm>
          <a:prstGeom prst="rightArrowCallout">
            <a:avLst>
              <a:gd name="adj1" fmla="val 28965"/>
              <a:gd name="adj2" fmla="val 36347"/>
              <a:gd name="adj3" fmla="val 19547"/>
              <a:gd name="adj4" fmla="val 82761"/>
            </a:avLst>
          </a:prstGeom>
          <a:solidFill>
            <a:srgbClr val="99FFCC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Righ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0">
              <a:lnSpc>
                <a:spcPct val="125000"/>
              </a:lnSpc>
            </a:pPr>
            <a:r>
              <a:rPr lang="zh-HK" altLang="zh-TW" sz="2400" kern="100" dirty="0">
                <a:solidFill>
                  <a:schemeClr val="tx1"/>
                </a:solidFill>
              </a:rPr>
              <a:t>如：字典百科、新聞報紙</a:t>
            </a:r>
            <a:endParaRPr lang="zh-TW" altLang="zh-TW" sz="2400" kern="100" dirty="0">
              <a:solidFill>
                <a:schemeClr val="tx1"/>
              </a:solidFill>
            </a:endParaRPr>
          </a:p>
          <a:p>
            <a:pPr marL="342900" lvl="0" indent="-342900">
              <a:lnSpc>
                <a:spcPct val="125000"/>
              </a:lnSpc>
              <a:buFont typeface="Wingdings"/>
              <a:buChar char=""/>
            </a:pPr>
            <a:r>
              <a:rPr lang="zh-HK" altLang="zh-TW" sz="2400" kern="100" dirty="0">
                <a:solidFill>
                  <a:schemeClr val="tx1"/>
                </a:solidFill>
              </a:rPr>
              <a:t>國家文化資料庫</a:t>
            </a:r>
            <a:r>
              <a:rPr lang="zh-TW" altLang="zh-TW" sz="2400" kern="100" dirty="0">
                <a:solidFill>
                  <a:schemeClr val="tx1"/>
                </a:solidFill>
              </a:rPr>
              <a:t>（免費）</a:t>
            </a:r>
            <a:br>
              <a:rPr lang="en-US" altLang="zh-TW" sz="2400" kern="100" dirty="0">
                <a:solidFill>
                  <a:schemeClr val="tx1"/>
                </a:solidFill>
              </a:rPr>
            </a:br>
            <a:r>
              <a:rPr lang="en-US" altLang="zh-TW" sz="2400" u="sng" kern="100" dirty="0">
                <a:solidFill>
                  <a:schemeClr val="tx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http://newnrch.digital.ntu.edu.tw/nrch/</a:t>
            </a:r>
            <a:endParaRPr lang="zh-TW" altLang="zh-TW" sz="2400" kern="100" dirty="0">
              <a:solidFill>
                <a:schemeClr val="tx1"/>
              </a:solidFill>
            </a:endParaRPr>
          </a:p>
          <a:p>
            <a:pPr marL="342900" lvl="0" indent="-342900">
              <a:lnSpc>
                <a:spcPct val="125000"/>
              </a:lnSpc>
              <a:buFont typeface="Wingdings"/>
              <a:buChar char=""/>
            </a:pPr>
            <a:r>
              <a:rPr lang="zh-HK" altLang="zh-TW" sz="2400" kern="100" dirty="0">
                <a:solidFill>
                  <a:schemeClr val="tx1"/>
                </a:solidFill>
              </a:rPr>
              <a:t>全文報紙資料庫</a:t>
            </a:r>
            <a:r>
              <a:rPr lang="en-US" altLang="zh-TW" sz="2400" kern="100" dirty="0">
                <a:solidFill>
                  <a:schemeClr val="tx1"/>
                </a:solidFill>
              </a:rPr>
              <a:t>-</a:t>
            </a:r>
            <a:r>
              <a:rPr lang="zh-HK" altLang="zh-TW" sz="2400" kern="100" dirty="0">
                <a:solidFill>
                  <a:schemeClr val="tx1"/>
                </a:solidFill>
              </a:rPr>
              <a:t>聯合知識庫</a:t>
            </a:r>
            <a:br>
              <a:rPr lang="en-US" altLang="zh-TW" sz="2400" kern="100" dirty="0">
                <a:solidFill>
                  <a:schemeClr val="tx1"/>
                </a:solidFill>
              </a:rPr>
            </a:br>
            <a:r>
              <a:rPr lang="en-US" altLang="zh-TW" sz="2400" u="sng" kern="100" dirty="0">
                <a:solidFill>
                  <a:schemeClr val="tx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https://udndata.com/udn/</a:t>
            </a:r>
            <a:endParaRPr lang="zh-TW" altLang="zh-TW" sz="2400" kern="100" dirty="0">
              <a:solidFill>
                <a:schemeClr val="tx1"/>
              </a:solidFill>
            </a:endParaRPr>
          </a:p>
          <a:p>
            <a:pPr marL="342900" lvl="0" indent="-342900">
              <a:lnSpc>
                <a:spcPct val="125000"/>
              </a:lnSpc>
              <a:buFont typeface="Wingdings"/>
              <a:buChar char=""/>
            </a:pPr>
            <a:r>
              <a:rPr lang="zh-HK" altLang="zh-TW" sz="2400" kern="100" dirty="0">
                <a:solidFill>
                  <a:schemeClr val="tx1"/>
                </a:solidFill>
              </a:rPr>
              <a:t>教科書圖書館全文期刊</a:t>
            </a:r>
            <a:r>
              <a:rPr lang="zh-TW" altLang="zh-TW" sz="2400" kern="100" dirty="0">
                <a:solidFill>
                  <a:schemeClr val="tx1"/>
                </a:solidFill>
              </a:rPr>
              <a:t>（免費）</a:t>
            </a:r>
            <a:br>
              <a:rPr lang="en-US" altLang="zh-TW" sz="2400" kern="100" dirty="0">
                <a:solidFill>
                  <a:schemeClr val="tx1"/>
                </a:solidFill>
              </a:rPr>
            </a:br>
            <a:r>
              <a:rPr lang="en-US" altLang="zh-TW" sz="2400" u="sng" kern="100" dirty="0">
                <a:solidFill>
                  <a:schemeClr val="tx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http://ejstor.naer.edu.tw</a:t>
            </a:r>
            <a:endParaRPr lang="zh-TW" altLang="zh-TW" sz="2400" kern="100" dirty="0">
              <a:solidFill>
                <a:schemeClr val="tx1"/>
              </a:solidFill>
              <a:latin typeface="Times New Roman"/>
              <a:ea typeface="新細明體"/>
              <a:cs typeface="Microsoft Himalaya"/>
            </a:endParaRPr>
          </a:p>
          <a:p>
            <a:pPr algn="ctr"/>
            <a:endParaRPr lang="zh-TW" alt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ç¸éåç">
            <a:extLst>
              <a:ext uri="{FF2B5EF4-FFF2-40B4-BE49-F238E27FC236}">
                <a16:creationId xmlns:a16="http://schemas.microsoft.com/office/drawing/2014/main" id="{46CD1F54-DB48-4B70-93F1-6B59B1B95F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400" y="364121"/>
            <a:ext cx="4762500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Google Shape;89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1.</a:t>
            </a:r>
            <a:r>
              <a:rPr lang="zh-TW" altLang="en-US" dirty="0"/>
              <a:t>國家圖書館</a:t>
            </a:r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60300" y="1539300"/>
            <a:ext cx="5832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altLang="zh-TW" sz="2800" dirty="0">
                <a:hlinkClick r:id="rId4"/>
              </a:rPr>
              <a:t>http://www.ncl.edu.tw/</a:t>
            </a:r>
            <a:endParaRPr sz="2800" dirty="0"/>
          </a:p>
        </p:txBody>
      </p:sp>
      <p:sp>
        <p:nvSpPr>
          <p:cNvPr id="91" name="Google Shape;91;p1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5A6AD9F-D8C0-4552-8C14-2B6C1A6D42BD}"/>
              </a:ext>
            </a:extLst>
          </p:cNvPr>
          <p:cNvSpPr/>
          <p:nvPr/>
        </p:nvSpPr>
        <p:spPr>
          <a:xfrm>
            <a:off x="1960300" y="2350494"/>
            <a:ext cx="43578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Abril Fatface"/>
                <a:sym typeface="Abril Fatface"/>
              </a:rPr>
              <a:t>服務對象涵蓋一般民眾、政府機關、法人、團體、研究人士及外籍學人</a:t>
            </a:r>
            <a:br>
              <a:rPr lang="zh-TW" altLang="en-US" sz="2800" dirty="0">
                <a:latin typeface="Abril Fatface"/>
                <a:sym typeface="Abril Fatface"/>
              </a:rPr>
            </a:br>
            <a:r>
              <a:rPr lang="zh-TW" altLang="en-US" sz="2800" dirty="0">
                <a:latin typeface="Abril Fatface"/>
                <a:sym typeface="Abril Fatface"/>
              </a:rPr>
              <a:t>徵集、典藏全國圖書資訊，保存文化、宏揚學術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3BC61D-5D66-4F84-B478-A571C0A46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909" y="1244057"/>
            <a:ext cx="2098900" cy="1907100"/>
          </a:xfrm>
        </p:spPr>
        <p:txBody>
          <a:bodyPr/>
          <a:lstStyle/>
          <a:p>
            <a:pPr lvl="1"/>
            <a:r>
              <a:rPr lang="zh-TW" altLang="en-US" sz="4400" dirty="0">
                <a:cs typeface="Arial"/>
              </a:rPr>
              <a:t>聯合知識庫</a:t>
            </a:r>
            <a:endParaRPr lang="en-US" altLang="zh-TW" sz="4400" dirty="0">
              <a:cs typeface="Arial"/>
            </a:endParaRPr>
          </a:p>
        </p:txBody>
      </p:sp>
      <p:sp>
        <p:nvSpPr>
          <p:cNvPr id="12" name="Google Shape;263;p34">
            <a:extLst>
              <a:ext uri="{FF2B5EF4-FFF2-40B4-BE49-F238E27FC236}">
                <a16:creationId xmlns:a16="http://schemas.microsoft.com/office/drawing/2014/main" id="{58AD1661-7F2A-4D5A-BC05-E4037B274DB4}"/>
              </a:ext>
            </a:extLst>
          </p:cNvPr>
          <p:cNvSpPr/>
          <p:nvPr/>
        </p:nvSpPr>
        <p:spPr>
          <a:xfrm>
            <a:off x="3200400" y="110359"/>
            <a:ext cx="5817476" cy="4855779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85F1104-463B-4C0C-AAD5-07904E5F03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4"/>
          <a:stretch/>
        </p:blipFill>
        <p:spPr>
          <a:xfrm>
            <a:off x="3458969" y="426370"/>
            <a:ext cx="5313922" cy="354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2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4"/>
          <p:cNvSpPr txBox="1">
            <a:spLocks noGrp="1"/>
          </p:cNvSpPr>
          <p:nvPr>
            <p:ph type="title"/>
          </p:nvPr>
        </p:nvSpPr>
        <p:spPr>
          <a:xfrm>
            <a:off x="890481" y="1080195"/>
            <a:ext cx="2251301" cy="19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3200" dirty="0"/>
              <a:t>臺灣博碩士論文知識加值系統</a:t>
            </a:r>
            <a:endParaRPr sz="3200" dirty="0"/>
          </a:p>
        </p:txBody>
      </p:sp>
      <p:sp>
        <p:nvSpPr>
          <p:cNvPr id="170" name="Google Shape;170;p24"/>
          <p:cNvSpPr txBox="1">
            <a:spLocks noGrp="1"/>
          </p:cNvSpPr>
          <p:nvPr>
            <p:ph type="sldNum" idx="12"/>
          </p:nvPr>
        </p:nvSpPr>
        <p:spPr>
          <a:xfrm>
            <a:off x="853644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pic>
        <p:nvPicPr>
          <p:cNvPr id="19458" name="Picture 2" descr="ç¸éåç">
            <a:extLst>
              <a:ext uri="{FF2B5EF4-FFF2-40B4-BE49-F238E27FC236}">
                <a16:creationId xmlns:a16="http://schemas.microsoft.com/office/drawing/2014/main" id="{751E36A2-FACC-43D4-8D32-8F764AA6D8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7DCAC2"/>
              </a:clrFrom>
              <a:clrTo>
                <a:srgbClr val="7DCAC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65" y="1875692"/>
            <a:ext cx="5357445" cy="401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519BBA8-FE36-4BE4-B104-C8C495380DF3}"/>
              </a:ext>
            </a:extLst>
          </p:cNvPr>
          <p:cNvSpPr/>
          <p:nvPr/>
        </p:nvSpPr>
        <p:spPr>
          <a:xfrm>
            <a:off x="3305907" y="589404"/>
            <a:ext cx="5838093" cy="324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國家圖書館免費供眾使用之學位論文線上服務</a:t>
            </a:r>
            <a:endParaRPr lang="en-US" altLang="zh-TW" sz="28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FF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博碩士論文的引用</a:t>
            </a:r>
            <a:r>
              <a:rPr lang="en-US" altLang="zh-TW" sz="2800" dirty="0">
                <a:solidFill>
                  <a:srgbClr val="FF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APA</a:t>
            </a:r>
            <a:r>
              <a:rPr lang="zh-TW" altLang="en-US" sz="2800" dirty="0">
                <a:solidFill>
                  <a:srgbClr val="FF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格式：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請使用</a:t>
            </a:r>
            <a:r>
              <a:rPr lang="zh-TW" altLang="en-US" sz="2800" b="1" dirty="0">
                <a:solidFill>
                  <a:srgbClr val="281BC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論文永久網址</a:t>
            </a:r>
            <a:r>
              <a:rPr lang="zh-TW" altLang="en-US" sz="28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，以免連結失效</a:t>
            </a:r>
            <a:endParaRPr lang="en-US" altLang="zh-TW" sz="28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3" name="語音泡泡: 矩形 2">
            <a:extLst>
              <a:ext uri="{FF2B5EF4-FFF2-40B4-BE49-F238E27FC236}">
                <a16:creationId xmlns:a16="http://schemas.microsoft.com/office/drawing/2014/main" id="{C0D1A1E0-4965-419A-AE0C-2BB5C2960CD8}"/>
              </a:ext>
            </a:extLst>
          </p:cNvPr>
          <p:cNvSpPr/>
          <p:nvPr/>
        </p:nvSpPr>
        <p:spPr>
          <a:xfrm>
            <a:off x="70103" y="1026108"/>
            <a:ext cx="3294183" cy="3920543"/>
          </a:xfrm>
          <a:prstGeom prst="wedgeRectCallout">
            <a:avLst>
              <a:gd name="adj1" fmla="val 67276"/>
              <a:gd name="adj2" fmla="val -1013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OffAxis1Righ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作者（西元年）。論文名稱。學校系所名稱碩</a:t>
            </a:r>
            <a:r>
              <a:rPr lang="en-US" altLang="zh-TW" sz="28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/</a:t>
            </a:r>
            <a:r>
              <a:rPr lang="zh-TW" altLang="en-US" sz="28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博士論文，學校所在地。取自</a:t>
            </a:r>
            <a:r>
              <a:rPr lang="en-US" altLang="zh-TW" sz="28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http://hdl.handle.net/xxxxx/xxxxxx</a:t>
            </a:r>
          </a:p>
          <a:p>
            <a:endParaRPr lang="zh-TW" altLang="en-US" sz="2800" dirty="0"/>
          </a:p>
        </p:txBody>
      </p:sp>
      <p:sp>
        <p:nvSpPr>
          <p:cNvPr id="4" name="語音泡泡: 矩形 3">
            <a:extLst>
              <a:ext uri="{FF2B5EF4-FFF2-40B4-BE49-F238E27FC236}">
                <a16:creationId xmlns:a16="http://schemas.microsoft.com/office/drawing/2014/main" id="{5BFDCC38-EA66-4134-9099-E40ECD35E03C}"/>
              </a:ext>
            </a:extLst>
          </p:cNvPr>
          <p:cNvSpPr/>
          <p:nvPr/>
        </p:nvSpPr>
        <p:spPr>
          <a:xfrm>
            <a:off x="2262789" y="2670240"/>
            <a:ext cx="6811108" cy="2428988"/>
          </a:xfrm>
          <a:prstGeom prst="wedgeRectCallout">
            <a:avLst>
              <a:gd name="adj1" fmla="val 1006"/>
              <a:gd name="adj2" fmla="val -60650"/>
            </a:avLst>
          </a:prstGeom>
          <a:solidFill>
            <a:srgbClr val="281BCF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Above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>
                <a:solidFill>
                  <a:schemeClr val="bg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吳秋燕（</a:t>
            </a:r>
            <a:r>
              <a:rPr lang="en-US" altLang="zh-TW" sz="2800" dirty="0">
                <a:solidFill>
                  <a:schemeClr val="bg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2016</a:t>
            </a:r>
            <a:r>
              <a:rPr lang="zh-TW" altLang="en-US" sz="2800" dirty="0">
                <a:solidFill>
                  <a:schemeClr val="bg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）。推理小說愛好者的閱讀選擇與資訊交換行為。國立臺灣大學圖書資訊學研究所碩士論文，台北市。 取自 </a:t>
            </a:r>
            <a:r>
              <a:rPr lang="en-US" altLang="zh-TW" sz="2800" b="1" dirty="0">
                <a:solidFill>
                  <a:schemeClr val="bg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https://hdl.handle.net/11296/53ajpb</a:t>
            </a:r>
            <a:endParaRPr lang="zh-TW" altLang="en-US" sz="2800" b="1" dirty="0">
              <a:solidFill>
                <a:schemeClr val="bg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ç¸éåç">
            <a:extLst>
              <a:ext uri="{FF2B5EF4-FFF2-40B4-BE49-F238E27FC236}">
                <a16:creationId xmlns:a16="http://schemas.microsoft.com/office/drawing/2014/main" id="{FC049656-782C-42FC-B9B6-E06BA279EC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9" y="2703600"/>
            <a:ext cx="3147691" cy="2360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" name="Google Shape;159;p23"/>
          <p:cNvSpPr txBox="1">
            <a:spLocks noGrp="1"/>
          </p:cNvSpPr>
          <p:nvPr>
            <p:ph type="title"/>
          </p:nvPr>
        </p:nvSpPr>
        <p:spPr>
          <a:xfrm>
            <a:off x="1101500" y="1048150"/>
            <a:ext cx="1836300" cy="19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000" dirty="0"/>
              <a:t>數字資料庫</a:t>
            </a:r>
            <a:endParaRPr sz="4000" dirty="0"/>
          </a:p>
        </p:txBody>
      </p:sp>
      <p:sp>
        <p:nvSpPr>
          <p:cNvPr id="163" name="Google Shape;163;p23"/>
          <p:cNvSpPr txBox="1">
            <a:spLocks noGrp="1"/>
          </p:cNvSpPr>
          <p:nvPr>
            <p:ph type="sldNum" idx="12"/>
          </p:nvPr>
        </p:nvSpPr>
        <p:spPr>
          <a:xfrm>
            <a:off x="853644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F6E09228-1E28-46F9-A753-906B40620EBA}"/>
              </a:ext>
            </a:extLst>
          </p:cNvPr>
          <p:cNvGraphicFramePr/>
          <p:nvPr>
            <p:extLst/>
          </p:nvPr>
        </p:nvGraphicFramePr>
        <p:xfrm>
          <a:off x="3292641" y="800312"/>
          <a:ext cx="5502443" cy="3949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385857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"/>
          <p:cNvSpPr txBox="1">
            <a:spLocks noGrp="1"/>
          </p:cNvSpPr>
          <p:nvPr>
            <p:ph type="title"/>
          </p:nvPr>
        </p:nvSpPr>
        <p:spPr>
          <a:xfrm>
            <a:off x="890483" y="965471"/>
            <a:ext cx="2286469" cy="19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000" dirty="0"/>
              <a:t>影音</a:t>
            </a:r>
            <a:br>
              <a:rPr lang="en-US" altLang="zh-TW" sz="4000" dirty="0"/>
            </a:br>
            <a:r>
              <a:rPr lang="zh-TW" altLang="en-US" sz="4000" dirty="0"/>
              <a:t>圖像</a:t>
            </a:r>
            <a:br>
              <a:rPr lang="en-US" altLang="zh-TW" sz="4000" dirty="0"/>
            </a:br>
            <a:r>
              <a:rPr lang="zh-TW" altLang="en-US" sz="4000" dirty="0"/>
              <a:t>資料庫</a:t>
            </a:r>
            <a:endParaRPr sz="4000" dirty="0"/>
          </a:p>
        </p:txBody>
      </p:sp>
      <p:sp>
        <p:nvSpPr>
          <p:cNvPr id="160" name="Google Shape;160;p23"/>
          <p:cNvSpPr/>
          <p:nvPr/>
        </p:nvSpPr>
        <p:spPr>
          <a:xfrm>
            <a:off x="3279647" y="3286328"/>
            <a:ext cx="5648381" cy="1751467"/>
          </a:xfrm>
          <a:prstGeom prst="ellipse">
            <a:avLst/>
          </a:prstGeom>
          <a:noFill/>
          <a:ln w="76200" cap="flat" cmpd="sng">
            <a:solidFill>
              <a:srgbClr val="AFCF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342900">
              <a:lnSpc>
                <a:spcPct val="125000"/>
              </a:lnSpc>
              <a:buFont typeface="Wingdings"/>
              <a:buChar char=""/>
            </a:pPr>
            <a:r>
              <a:rPr lang="zh-TW" altLang="zh-TW" sz="2400" kern="100" dirty="0"/>
              <a:t>台灣現代戲劇暨表演影音資料庫（免費）</a:t>
            </a:r>
            <a:br>
              <a:rPr lang="en-US" altLang="zh-TW" sz="2400" kern="100" dirty="0"/>
            </a:br>
            <a:r>
              <a:rPr lang="en-US" altLang="zh-TW" sz="2000" u="sng" kern="100" dirty="0">
                <a:hlinkClick r:id="rId3"/>
              </a:rPr>
              <a:t>http://www.eti-tw.com/</a:t>
            </a:r>
            <a:endParaRPr lang="zh-TW" altLang="zh-TW" sz="2400" kern="100" dirty="0"/>
          </a:p>
        </p:txBody>
      </p:sp>
      <p:sp>
        <p:nvSpPr>
          <p:cNvPr id="161" name="Google Shape;161;p23"/>
          <p:cNvSpPr/>
          <p:nvPr/>
        </p:nvSpPr>
        <p:spPr>
          <a:xfrm>
            <a:off x="3279648" y="183099"/>
            <a:ext cx="5648380" cy="1735922"/>
          </a:xfrm>
          <a:prstGeom prst="ellipse">
            <a:avLst/>
          </a:prstGeom>
          <a:noFill/>
          <a:ln w="76200" cap="flat" cmpd="sng">
            <a:solidFill>
              <a:srgbClr val="BDECE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342900">
              <a:lnSpc>
                <a:spcPct val="125000"/>
              </a:lnSpc>
              <a:buFont typeface="Wingdings"/>
              <a:buChar char=""/>
            </a:pPr>
            <a:r>
              <a:rPr lang="zh-TW" altLang="zh-TW" sz="2400" kern="100" dirty="0"/>
              <a:t>臺灣本土植物資料庫</a:t>
            </a:r>
            <a:r>
              <a:rPr lang="en-US" altLang="zh-TW" sz="2000" kern="100" dirty="0"/>
              <a:t>(</a:t>
            </a:r>
            <a:r>
              <a:rPr lang="zh-TW" altLang="zh-TW" sz="2000" kern="100" dirty="0"/>
              <a:t>免費</a:t>
            </a:r>
            <a:r>
              <a:rPr lang="en-US" altLang="zh-TW" sz="2000" kern="100" dirty="0"/>
              <a:t>)</a:t>
            </a:r>
            <a:br>
              <a:rPr lang="en-US" altLang="zh-TW" sz="2800" kern="100" dirty="0"/>
            </a:br>
            <a:r>
              <a:rPr lang="en-US" altLang="zh-TW" sz="1900" u="sng" kern="100" dirty="0">
                <a:hlinkClick r:id="rId4"/>
              </a:rPr>
              <a:t>http://www.hast.biodiv.tw/Announce/newsC.aspx</a:t>
            </a:r>
            <a:endParaRPr lang="zh-TW" altLang="zh-TW" sz="1900" kern="100" dirty="0"/>
          </a:p>
        </p:txBody>
      </p:sp>
      <p:sp>
        <p:nvSpPr>
          <p:cNvPr id="162" name="Google Shape;162;p23"/>
          <p:cNvSpPr/>
          <p:nvPr/>
        </p:nvSpPr>
        <p:spPr>
          <a:xfrm>
            <a:off x="3279647" y="1922842"/>
            <a:ext cx="5751077" cy="1375210"/>
          </a:xfrm>
          <a:prstGeom prst="ellipse">
            <a:avLst/>
          </a:prstGeom>
          <a:noFill/>
          <a:ln w="76200" cap="flat" cmpd="sng">
            <a:solidFill>
              <a:srgbClr val="C0CAF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342900">
              <a:lnSpc>
                <a:spcPct val="125000"/>
              </a:lnSpc>
              <a:buFont typeface="Wingdings"/>
              <a:buChar char=""/>
            </a:pPr>
            <a:r>
              <a:rPr lang="zh-TW" altLang="zh-TW" sz="2400" kern="100" dirty="0"/>
              <a:t>臺灣記憶（免費）</a:t>
            </a:r>
            <a:br>
              <a:rPr lang="en-US" altLang="zh-TW" sz="2400" kern="100" dirty="0"/>
            </a:br>
            <a:r>
              <a:rPr lang="en-US" altLang="zh-TW" sz="2400" u="sng" kern="100" dirty="0">
                <a:hlinkClick r:id="rId5"/>
              </a:rPr>
              <a:t>https://tm.ncl.edu.tw/index</a:t>
            </a:r>
            <a:endParaRPr lang="zh-TW" altLang="zh-TW" sz="2400" kern="100" dirty="0">
              <a:latin typeface="Times New Roman"/>
              <a:ea typeface="新細明體"/>
              <a:cs typeface="Microsoft Himalaya"/>
            </a:endParaRPr>
          </a:p>
        </p:txBody>
      </p:sp>
      <p:sp>
        <p:nvSpPr>
          <p:cNvPr id="163" name="Google Shape;163;p23"/>
          <p:cNvSpPr txBox="1">
            <a:spLocks noGrp="1"/>
          </p:cNvSpPr>
          <p:nvPr>
            <p:ph type="sldNum" idx="12"/>
          </p:nvPr>
        </p:nvSpPr>
        <p:spPr>
          <a:xfrm>
            <a:off x="853644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pic>
        <p:nvPicPr>
          <p:cNvPr id="21508" name="Picture 4" descr="ç¸éåç">
            <a:extLst>
              <a:ext uri="{FF2B5EF4-FFF2-40B4-BE49-F238E27FC236}">
                <a16:creationId xmlns:a16="http://schemas.microsoft.com/office/drawing/2014/main" id="{AF3681FB-74D0-4B27-BF56-99E0BA91C7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3" y="3172721"/>
            <a:ext cx="3814200" cy="1907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389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9"/>
          <p:cNvSpPr txBox="1">
            <a:spLocks noGrp="1"/>
          </p:cNvSpPr>
          <p:nvPr>
            <p:ph type="title"/>
          </p:nvPr>
        </p:nvSpPr>
        <p:spPr>
          <a:xfrm>
            <a:off x="831869" y="961913"/>
            <a:ext cx="2321638" cy="19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zh-TW" altLang="en-US" sz="3200" dirty="0"/>
              <a:t>線上學習</a:t>
            </a:r>
            <a:br>
              <a:rPr lang="en-US" altLang="zh-TW" sz="3200" dirty="0"/>
            </a:br>
            <a:r>
              <a:rPr lang="zh-TW" altLang="en-US" sz="3200" dirty="0"/>
              <a:t>資源</a:t>
            </a:r>
            <a:br>
              <a:rPr lang="en-US" altLang="zh-TW" sz="3200" dirty="0"/>
            </a:br>
            <a:r>
              <a:rPr lang="en-US" altLang="zh-TW" sz="2000" dirty="0"/>
              <a:t> </a:t>
            </a:r>
            <a:br>
              <a:rPr lang="en-US" altLang="zh-TW" sz="3200" dirty="0"/>
            </a:br>
            <a:r>
              <a:rPr lang="zh-TW" altLang="en-US" sz="3200" dirty="0"/>
              <a:t>開放式課程</a:t>
            </a:r>
          </a:p>
        </p:txBody>
      </p:sp>
      <p:sp>
        <p:nvSpPr>
          <p:cNvPr id="227" name="Google Shape;227;p2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48D586A6-97DE-49B1-BDD9-D653B45D021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284602" y="790221"/>
          <a:ext cx="5732585" cy="3790698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3037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48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5536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chemeClr val="tx1"/>
                          </a:solidFill>
                          <a:effectLst/>
                        </a:rPr>
                        <a:t>網站名稱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chemeClr val="tx1"/>
                          </a:solidFill>
                          <a:effectLst/>
                        </a:rPr>
                        <a:t>網址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943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chemeClr val="tx1"/>
                          </a:solidFill>
                          <a:effectLst/>
                        </a:rPr>
                        <a:t>磨課師線上入口平台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000" u="sng" kern="100" dirty="0">
                          <a:solidFill>
                            <a:schemeClr val="tx1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http://taiwanmooc.org/</a:t>
                      </a:r>
                      <a:r>
                        <a:rPr lang="en-US" sz="2000" u="sng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7955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chemeClr val="tx1"/>
                          </a:solidFill>
                          <a:effectLst/>
                        </a:rPr>
                        <a:t>育網開放教育平台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http://www.ewant.org/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7955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chemeClr val="tx1"/>
                          </a:solidFill>
                          <a:effectLst/>
                        </a:rPr>
                        <a:t>台灣全民學習平台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http://taiwanlife.org/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5925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solidFill>
                            <a:schemeClr val="tx1"/>
                          </a:solidFill>
                          <a:effectLst/>
                        </a:rPr>
                        <a:t>DeltaMOOCx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400" kern="10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zh-TW" sz="2400" kern="100" dirty="0">
                          <a:solidFill>
                            <a:srgbClr val="281BCF"/>
                          </a:solidFill>
                          <a:effectLst/>
                        </a:rPr>
                        <a:t>台達電子文教基金會</a:t>
                      </a:r>
                      <a:r>
                        <a:rPr lang="en-US" altLang="zh-TW" sz="2400" kern="1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http://deltamoocx.net/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2" descr="ãlibrary useãçåçæå°çµæ">
            <a:extLst>
              <a:ext uri="{FF2B5EF4-FFF2-40B4-BE49-F238E27FC236}">
                <a16:creationId xmlns:a16="http://schemas.microsoft.com/office/drawing/2014/main" id="{4B64B2EB-6D88-4FE4-8DDE-98CC04220F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51" y="3202201"/>
            <a:ext cx="2286469" cy="17148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5729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9"/>
          <p:cNvSpPr txBox="1">
            <a:spLocks noGrp="1"/>
          </p:cNvSpPr>
          <p:nvPr>
            <p:ph type="title"/>
          </p:nvPr>
        </p:nvSpPr>
        <p:spPr>
          <a:xfrm>
            <a:off x="831869" y="961913"/>
            <a:ext cx="2321638" cy="19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zh-TW" altLang="en-US" sz="3200" dirty="0"/>
              <a:t>線上學習</a:t>
            </a:r>
            <a:br>
              <a:rPr lang="en-US" altLang="zh-TW" sz="3200" dirty="0"/>
            </a:br>
            <a:r>
              <a:rPr lang="zh-TW" altLang="en-US" sz="3200" dirty="0"/>
              <a:t>資源</a:t>
            </a:r>
            <a:br>
              <a:rPr lang="en-US" altLang="zh-TW" sz="3200" dirty="0"/>
            </a:br>
            <a:r>
              <a:rPr lang="en-US" altLang="zh-TW" sz="2000" dirty="0"/>
              <a:t> </a:t>
            </a:r>
            <a:br>
              <a:rPr lang="en-US" altLang="zh-TW" sz="3200" dirty="0"/>
            </a:br>
            <a:r>
              <a:rPr lang="zh-TW" altLang="en-US" sz="3200" dirty="0"/>
              <a:t>開放式課程</a:t>
            </a:r>
          </a:p>
        </p:txBody>
      </p:sp>
      <p:sp>
        <p:nvSpPr>
          <p:cNvPr id="227" name="Google Shape;227;p2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48D586A6-97DE-49B1-BDD9-D653B45D021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53507" y="247113"/>
          <a:ext cx="5761893" cy="4841286"/>
        </p:xfrm>
        <a:graphic>
          <a:graphicData uri="http://schemas.openxmlformats.org/drawingml/2006/table">
            <a:tbl>
              <a:tblPr>
                <a:tableStyleId>{E269D01E-BC32-4049-B463-5C60D7B0CCD2}</a:tableStyleId>
              </a:tblPr>
              <a:tblGrid>
                <a:gridCol w="2594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77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2867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chemeClr val="tx1"/>
                          </a:solidFill>
                          <a:effectLst/>
                        </a:rPr>
                        <a:t>網站名稱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chemeClr val="tx1"/>
                          </a:solidFill>
                          <a:effectLst/>
                        </a:rPr>
                        <a:t>網址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622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chemeClr val="tx1"/>
                          </a:solidFill>
                          <a:effectLst/>
                        </a:rPr>
                        <a:t>均一教育平台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https://www.junyiacademy.org/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92502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chemeClr val="tx1"/>
                          </a:solidFill>
                          <a:effectLst/>
                        </a:rPr>
                        <a:t>慕課網</a:t>
                      </a: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400" kern="10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zh-TW" sz="2400" kern="100" dirty="0">
                          <a:solidFill>
                            <a:schemeClr val="tx1"/>
                          </a:solidFill>
                          <a:effectLst/>
                        </a:rPr>
                        <a:t>簡體字內容</a:t>
                      </a:r>
                      <a:r>
                        <a:rPr lang="en-US" altLang="zh-TW" sz="2400" kern="1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http://www.moocs.org.cn/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92502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chemeClr val="tx1"/>
                          </a:solidFill>
                          <a:effectLst/>
                        </a:rPr>
                        <a:t>MOOC</a:t>
                      </a:r>
                      <a:r>
                        <a:rPr lang="zh-TW" sz="2400" kern="100" dirty="0">
                          <a:solidFill>
                            <a:schemeClr val="tx1"/>
                          </a:solidFill>
                          <a:effectLst/>
                        </a:rPr>
                        <a:t>學院</a:t>
                      </a: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400" kern="10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zh-TW" sz="2400" kern="100" dirty="0">
                          <a:solidFill>
                            <a:schemeClr val="tx1"/>
                          </a:solidFill>
                          <a:effectLst/>
                        </a:rPr>
                        <a:t>簡體字內容</a:t>
                      </a:r>
                      <a:r>
                        <a:rPr lang="en-US" altLang="zh-TW" sz="2400" kern="1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hlinkClick r:id="rId5"/>
                        </a:rPr>
                        <a:t>https://www.mooc.cn/ttps://mooc.guokr.com/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48735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準大學生先修課程認證平台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6"/>
                        </a:rPr>
                        <a:t>https://</a:t>
                      </a:r>
                      <a:r>
                        <a:rPr lang="en-US" altLang="zh-TW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6"/>
                        </a:rPr>
                        <a:t>cis.ncu.edu.tw</a:t>
                      </a:r>
                      <a:r>
                        <a:rPr lang="en-US" altLang="zh-TW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6"/>
                        </a:rPr>
                        <a:t>/</a:t>
                      </a:r>
                      <a:r>
                        <a:rPr lang="en-US" altLang="zh-TW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6"/>
                        </a:rPr>
                        <a:t>ApcourseSys</a:t>
                      </a:r>
                      <a:r>
                        <a:rPr lang="en-US" altLang="zh-TW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6"/>
                        </a:rPr>
                        <a:t>/home/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2530" name="Picture 2" descr="ç¸éåç">
            <a:extLst>
              <a:ext uri="{FF2B5EF4-FFF2-40B4-BE49-F238E27FC236}">
                <a16:creationId xmlns:a16="http://schemas.microsoft.com/office/drawing/2014/main" id="{88A9DF24-2791-4FEA-A359-C5A66C04C8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93" y="3214140"/>
            <a:ext cx="2262962" cy="16972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66E620-1CF3-4089-B29F-56E220AEC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543" y="1017161"/>
            <a:ext cx="2321638" cy="1907100"/>
          </a:xfrm>
        </p:spPr>
        <p:txBody>
          <a:bodyPr/>
          <a:lstStyle/>
          <a:p>
            <a:r>
              <a:rPr lang="zh-TW" altLang="en-US" sz="4000" dirty="0"/>
              <a:t>均一教育平台</a:t>
            </a:r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92429F67-C6CD-4935-A4C1-9D2EDF963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05851" y="95857"/>
            <a:ext cx="6013939" cy="4965533"/>
          </a:xfrm>
        </p:spPr>
        <p:txBody>
          <a:bodyPr/>
          <a:lstStyle/>
          <a:p>
            <a:pPr indent="304800">
              <a:lnSpc>
                <a:spcPct val="125000"/>
              </a:lnSpc>
            </a:pPr>
            <a:r>
              <a:rPr lang="zh-TW" altLang="zh-TW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均一教育平台是由財團法人誠致教育基金會創辦。目標是透過雲端平台，結合『翻轉教室』，提供『均等、一流』的啟發式教育給每一個人。透過這個工具，讓老師因材施教、學生自主學習。</a:t>
            </a:r>
            <a:endParaRPr lang="zh-TW" altLang="zh-TW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304800">
              <a:lnSpc>
                <a:spcPct val="150000"/>
              </a:lnSpc>
            </a:pPr>
            <a:r>
              <a:rPr lang="zh-TW" altLang="zh-TW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學生只要使用能夠上網的電腦或平板，就可以使用龐大的影片圖書館、互動式挑戰以及數學技能分析，包含完整的個人化自學工具、成果展示頁面顯示分數及徽章來表現成果等；老師利用平台能夠深入了解學生的學</a:t>
            </a:r>
            <a:endParaRPr lang="zh-TW" alt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E42D51F-D635-4677-8520-9BA44FAF140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  <p:pic>
        <p:nvPicPr>
          <p:cNvPr id="9" name="Picture 2" descr="ãè²è¿éãçåçæå°çµæ">
            <a:extLst>
              <a:ext uri="{FF2B5EF4-FFF2-40B4-BE49-F238E27FC236}">
                <a16:creationId xmlns:a16="http://schemas.microsoft.com/office/drawing/2014/main" id="{34CBDB54-F985-4F3C-A3C1-72ED3A1DB2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6" y="3172788"/>
            <a:ext cx="2500779" cy="19287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E26EB09-8826-4B60-BC39-556EEFEDD170}"/>
              </a:ext>
            </a:extLst>
          </p:cNvPr>
          <p:cNvSpPr/>
          <p:nvPr/>
        </p:nvSpPr>
        <p:spPr>
          <a:xfrm>
            <a:off x="480647" y="2696027"/>
            <a:ext cx="25007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2400" dirty="0">
                <a:solidFill>
                  <a:schemeClr val="bg1"/>
                </a:solidFill>
                <a:highlight>
                  <a:srgbClr val="000000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https://www.junyiacademy.org/</a:t>
            </a:r>
            <a:r>
              <a:rPr lang="en-US" altLang="zh-TW" sz="2400" dirty="0">
                <a:solidFill>
                  <a:schemeClr val="bg1"/>
                </a:solidFill>
                <a:highlight>
                  <a:srgbClr val="000000"/>
                </a:highlight>
              </a:rPr>
              <a:t>  </a:t>
            </a:r>
            <a:endParaRPr lang="zh-TW" altLang="en-US" sz="24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943749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66E620-1CF3-4089-B29F-56E220AEC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543" y="1017161"/>
            <a:ext cx="2321638" cy="1907100"/>
          </a:xfrm>
        </p:spPr>
        <p:txBody>
          <a:bodyPr/>
          <a:lstStyle/>
          <a:p>
            <a:r>
              <a:rPr lang="zh-TW" altLang="en-US" sz="4000" dirty="0"/>
              <a:t>均一教育平台</a:t>
            </a:r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92429F67-C6CD-4935-A4C1-9D2EDF963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05851" y="177918"/>
            <a:ext cx="6013939" cy="4965533"/>
          </a:xfrm>
        </p:spPr>
        <p:txBody>
          <a:bodyPr/>
          <a:lstStyle/>
          <a:p>
            <a:pPr indent="0">
              <a:lnSpc>
                <a:spcPct val="125000"/>
              </a:lnSpc>
              <a:buNone/>
            </a:pPr>
            <a:r>
              <a:rPr lang="zh-TW" altLang="zh-TW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學習情況，包含詳細的學生學習歷程、即時的班級報告、清楚的分析報告協助了解個別差異並進行協助。</a:t>
            </a:r>
            <a:endParaRPr lang="zh-TW" altLang="zh-TW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304800">
              <a:lnSpc>
                <a:spcPct val="125000"/>
              </a:lnSpc>
            </a:pPr>
            <a:r>
              <a:rPr lang="zh-TW" altLang="zh-TW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教學影片涵蓋數學、自然、電腦科學、語文、社會等科目，每一部影片長度大約十分鐘。所有的課程內容與資源完全免費提供使用，任何人都可以使用網站所有的資源。</a:t>
            </a:r>
            <a:endParaRPr lang="zh-TW" altLang="zh-TW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zh-TW" alt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E42D51F-D635-4677-8520-9BA44FAF140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E26EB09-8826-4B60-BC39-556EEFEDD170}"/>
              </a:ext>
            </a:extLst>
          </p:cNvPr>
          <p:cNvSpPr/>
          <p:nvPr/>
        </p:nvSpPr>
        <p:spPr>
          <a:xfrm>
            <a:off x="3322889" y="3431102"/>
            <a:ext cx="4530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  <a:highlight>
                  <a:srgbClr val="000000"/>
                </a:highlight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https://www.junyiacademy.org/</a:t>
            </a:r>
            <a:r>
              <a:rPr lang="en-US" altLang="zh-TW" sz="2400" dirty="0">
                <a:solidFill>
                  <a:schemeClr val="bg1"/>
                </a:solidFill>
                <a:highlight>
                  <a:srgbClr val="000000"/>
                </a:highlight>
              </a:rPr>
              <a:t>  </a:t>
            </a:r>
            <a:endParaRPr lang="zh-TW" altLang="en-US" sz="24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18434" name="Picture 2" descr="ç¸éåç">
            <a:extLst>
              <a:ext uri="{FF2B5EF4-FFF2-40B4-BE49-F238E27FC236}">
                <a16:creationId xmlns:a16="http://schemas.microsoft.com/office/drawing/2014/main" id="{AEBC3264-69B9-4ECB-8948-38AE3CAC1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717" y="3235038"/>
            <a:ext cx="3264038" cy="18360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8947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8"/>
          <p:cNvSpPr txBox="1">
            <a:spLocks noGrp="1"/>
          </p:cNvSpPr>
          <p:nvPr>
            <p:ph type="title"/>
          </p:nvPr>
        </p:nvSpPr>
        <p:spPr>
          <a:xfrm>
            <a:off x="1013362" y="845285"/>
            <a:ext cx="2096319" cy="19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 sz="3600" dirty="0"/>
              <a:t>使用方法</a:t>
            </a:r>
            <a:endParaRPr lang="en-US" altLang="zh-TW" sz="3600" dirty="0"/>
          </a:p>
        </p:txBody>
      </p:sp>
      <p:cxnSp>
        <p:nvCxnSpPr>
          <p:cNvPr id="208" name="Google Shape;208;p28"/>
          <p:cNvCxnSpPr>
            <a:cxnSpLocks/>
          </p:cNvCxnSpPr>
          <p:nvPr/>
        </p:nvCxnSpPr>
        <p:spPr>
          <a:xfrm flipH="1">
            <a:off x="5780775" y="12000"/>
            <a:ext cx="7200" cy="1054800"/>
          </a:xfrm>
          <a:prstGeom prst="straightConnector1">
            <a:avLst/>
          </a:prstGeom>
          <a:noFill/>
          <a:ln w="38100" cap="flat" cmpd="sng">
            <a:solidFill>
              <a:srgbClr val="BDECE5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210" name="Google Shape;210;p28"/>
          <p:cNvCxnSpPr>
            <a:cxnSpLocks/>
          </p:cNvCxnSpPr>
          <p:nvPr/>
        </p:nvCxnSpPr>
        <p:spPr>
          <a:xfrm>
            <a:off x="5780775" y="1545300"/>
            <a:ext cx="7200" cy="787200"/>
          </a:xfrm>
          <a:prstGeom prst="straightConnector1">
            <a:avLst/>
          </a:prstGeom>
          <a:noFill/>
          <a:ln w="38100" cap="flat" cmpd="sng">
            <a:solidFill>
              <a:srgbClr val="BDECE5"/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212" name="Google Shape;212;p28"/>
          <p:cNvCxnSpPr>
            <a:cxnSpLocks/>
          </p:cNvCxnSpPr>
          <p:nvPr/>
        </p:nvCxnSpPr>
        <p:spPr>
          <a:xfrm>
            <a:off x="5787925" y="4078213"/>
            <a:ext cx="0" cy="1065300"/>
          </a:xfrm>
          <a:prstGeom prst="straightConnector1">
            <a:avLst/>
          </a:prstGeom>
          <a:noFill/>
          <a:ln w="38100" cap="flat" cmpd="sng">
            <a:solidFill>
              <a:srgbClr val="BDECE5"/>
            </a:solidFill>
            <a:prstDash val="solid"/>
            <a:round/>
            <a:headEnd type="diamond" w="med" len="med"/>
            <a:tailEnd type="none" w="med" len="med"/>
          </a:ln>
        </p:spPr>
      </p:cxnSp>
      <p:cxnSp>
        <p:nvCxnSpPr>
          <p:cNvPr id="214" name="Google Shape;214;p28"/>
          <p:cNvCxnSpPr>
            <a:cxnSpLocks/>
          </p:cNvCxnSpPr>
          <p:nvPr/>
        </p:nvCxnSpPr>
        <p:spPr>
          <a:xfrm>
            <a:off x="5787925" y="2811013"/>
            <a:ext cx="0" cy="788700"/>
          </a:xfrm>
          <a:prstGeom prst="straightConnector1">
            <a:avLst/>
          </a:prstGeom>
          <a:noFill/>
          <a:ln w="38100" cap="flat" cmpd="sng">
            <a:solidFill>
              <a:srgbClr val="BDECE5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215" name="Google Shape;215;p28"/>
          <p:cNvSpPr txBox="1">
            <a:spLocks noGrp="1"/>
          </p:cNvSpPr>
          <p:nvPr>
            <p:ph type="sldNum" idx="12"/>
          </p:nvPr>
        </p:nvSpPr>
        <p:spPr>
          <a:xfrm>
            <a:off x="853644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4BDA640-E556-4763-87A8-3E5635CA39CC}"/>
              </a:ext>
            </a:extLst>
          </p:cNvPr>
          <p:cNvSpPr/>
          <p:nvPr/>
        </p:nvSpPr>
        <p:spPr>
          <a:xfrm>
            <a:off x="870575" y="1593836"/>
            <a:ext cx="23563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均一官網提供詳細的操作手冊，包含教師 學生、家長、影片錄製等。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B69833F-1CB8-42FB-976E-2DA808548F71}"/>
              </a:ext>
            </a:extLst>
          </p:cNvPr>
          <p:cNvSpPr/>
          <p:nvPr/>
        </p:nvSpPr>
        <p:spPr>
          <a:xfrm>
            <a:off x="3369699" y="237853"/>
            <a:ext cx="561775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7030A0"/>
                </a:solidFill>
              </a:rPr>
              <a:t>開啟均一教育平台網頁 </a:t>
            </a:r>
            <a:r>
              <a:rPr lang="en-US" altLang="zh-TW" sz="2400" dirty="0">
                <a:solidFill>
                  <a:srgbClr val="7030A0"/>
                </a:solidFill>
                <a:hlinkClick r:id="rId3"/>
              </a:rPr>
              <a:t>https://www.junyiacademy.org/</a:t>
            </a:r>
            <a:r>
              <a:rPr lang="en-US" altLang="zh-TW" sz="2400" dirty="0">
                <a:solidFill>
                  <a:srgbClr val="7030A0"/>
                </a:solidFill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sz="2400" dirty="0">
                <a:solidFill>
                  <a:srgbClr val="7030A0"/>
                </a:solidFill>
              </a:rPr>
              <a:t>登入</a:t>
            </a:r>
            <a:r>
              <a:rPr lang="en-US" altLang="zh-TW" sz="2400" dirty="0">
                <a:solidFill>
                  <a:srgbClr val="7030A0"/>
                </a:solidFill>
              </a:rPr>
              <a:t>(</a:t>
            </a:r>
            <a:r>
              <a:rPr lang="zh-TW" altLang="en-US" sz="2400" dirty="0">
                <a:solidFill>
                  <a:srgbClr val="7030A0"/>
                </a:solidFill>
              </a:rPr>
              <a:t>註冊</a:t>
            </a:r>
            <a:r>
              <a:rPr lang="en-US" altLang="zh-TW" sz="2400" dirty="0">
                <a:solidFill>
                  <a:srgbClr val="7030A0"/>
                </a:solidFill>
              </a:rPr>
              <a:t>/</a:t>
            </a:r>
            <a:r>
              <a:rPr lang="zh-TW" altLang="en-US" sz="2400" dirty="0">
                <a:solidFill>
                  <a:srgbClr val="7030A0"/>
                </a:solidFill>
              </a:rPr>
              <a:t>使用</a:t>
            </a:r>
            <a:r>
              <a:rPr lang="en-US" altLang="zh-TW" sz="2400" dirty="0">
                <a:solidFill>
                  <a:srgbClr val="7030A0"/>
                </a:solidFill>
              </a:rPr>
              <a:t>Open ID, </a:t>
            </a:r>
            <a:r>
              <a:rPr lang="en-US" altLang="zh-TW" sz="2400" dirty="0" err="1">
                <a:solidFill>
                  <a:srgbClr val="7030A0"/>
                </a:solidFill>
              </a:rPr>
              <a:t>Gmail,Facebook</a:t>
            </a:r>
            <a:r>
              <a:rPr lang="zh-TW" altLang="en-US" sz="2400" dirty="0">
                <a:solidFill>
                  <a:srgbClr val="7030A0"/>
                </a:solidFill>
              </a:rPr>
              <a:t>均可</a:t>
            </a:r>
            <a:r>
              <a:rPr lang="en-US" altLang="zh-TW" sz="2400" dirty="0">
                <a:solidFill>
                  <a:srgbClr val="7030A0"/>
                </a:solidFill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endParaRPr lang="en-US" altLang="zh-TW" sz="2400" dirty="0"/>
          </a:p>
          <a:p>
            <a:pPr marL="457200" indent="-457200">
              <a:buFont typeface="+mj-lt"/>
              <a:buAutoNum type="arabicPeriod"/>
            </a:pPr>
            <a:r>
              <a:rPr lang="zh-TW" altLang="en-US" sz="2400" dirty="0">
                <a:solidFill>
                  <a:srgbClr val="281BCF"/>
                </a:solidFill>
              </a:rPr>
              <a:t>建立班級</a:t>
            </a:r>
            <a:r>
              <a:rPr lang="en-US" altLang="zh-TW" sz="2400" dirty="0">
                <a:solidFill>
                  <a:srgbClr val="281BCF"/>
                </a:solidFill>
              </a:rPr>
              <a:t>/</a:t>
            </a:r>
            <a:r>
              <a:rPr lang="zh-TW" altLang="en-US" sz="2400" dirty="0">
                <a:solidFill>
                  <a:srgbClr val="281BCF"/>
                </a:solidFill>
              </a:rPr>
              <a:t>學生使用已有帳號或由教師大量建帳號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sz="2400" dirty="0">
                <a:solidFill>
                  <a:srgbClr val="281BCF"/>
                </a:solidFill>
              </a:rPr>
              <a:t>指派任務</a:t>
            </a:r>
            <a:r>
              <a:rPr lang="en-US" altLang="zh-TW" sz="2400" dirty="0">
                <a:solidFill>
                  <a:srgbClr val="281BCF"/>
                </a:solidFill>
              </a:rPr>
              <a:t>/</a:t>
            </a:r>
            <a:r>
              <a:rPr lang="zh-TW" altLang="en-US" sz="2400" dirty="0">
                <a:solidFill>
                  <a:srgbClr val="281BCF"/>
                </a:solidFill>
              </a:rPr>
              <a:t>班級數據分析</a:t>
            </a:r>
            <a:r>
              <a:rPr lang="en-US" altLang="zh-TW" sz="2400" dirty="0">
                <a:solidFill>
                  <a:srgbClr val="281BCF"/>
                </a:solidFill>
              </a:rPr>
              <a:t>/</a:t>
            </a:r>
            <a:r>
              <a:rPr lang="zh-TW" altLang="en-US" sz="2400" dirty="0">
                <a:solidFill>
                  <a:srgbClr val="281BCF"/>
                </a:solidFill>
              </a:rPr>
              <a:t>班級討論區</a:t>
            </a:r>
            <a:endParaRPr lang="en-US" altLang="zh-TW" sz="2400" dirty="0">
              <a:solidFill>
                <a:srgbClr val="281BCF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zh-TW" altLang="en-US" sz="2400" dirty="0"/>
          </a:p>
          <a:p>
            <a:pPr marL="457200" indent="-457200">
              <a:buFont typeface="+mj-lt"/>
              <a:buAutoNum type="arabicPeriod"/>
            </a:pPr>
            <a:r>
              <a:rPr lang="zh-TW" altLang="en-US" sz="2400" dirty="0">
                <a:solidFill>
                  <a:schemeClr val="accent4">
                    <a:lumMod val="50000"/>
                  </a:schemeClr>
                </a:solidFill>
              </a:rPr>
              <a:t>詳細分析報告：察看學生完成情形、錯題集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sz="2400" dirty="0">
                <a:solidFill>
                  <a:schemeClr val="accent4">
                    <a:lumMod val="50000"/>
                  </a:schemeClr>
                </a:solidFill>
              </a:rPr>
              <a:t>查看數據：</a:t>
            </a:r>
            <a:r>
              <a:rPr lang="en-US" altLang="zh-TW" sz="2400" dirty="0">
                <a:solidFill>
                  <a:schemeClr val="accent4">
                    <a:lumMod val="50000"/>
                  </a:schemeClr>
                </a:solidFill>
              </a:rPr>
              <a:t>90</a:t>
            </a:r>
            <a:r>
              <a:rPr lang="zh-TW" altLang="en-US" sz="2400" dirty="0">
                <a:solidFill>
                  <a:schemeClr val="accent4">
                    <a:lumMod val="50000"/>
                  </a:schemeClr>
                </a:solidFill>
              </a:rPr>
              <a:t>天內學生課中、課後的學習時數與內容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4E3715A4-5EFB-4169-81E6-5E7DC5D8A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468" y="1019907"/>
            <a:ext cx="5834015" cy="400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0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2"/>
          <p:cNvSpPr txBox="1">
            <a:spLocks noGrp="1"/>
          </p:cNvSpPr>
          <p:nvPr>
            <p:ph type="title" idx="4294967295"/>
          </p:nvPr>
        </p:nvSpPr>
        <p:spPr>
          <a:xfrm>
            <a:off x="1101970" y="586153"/>
            <a:ext cx="7340914" cy="3985847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solidFill>
                  <a:sysClr val="windowText" lastClr="000000"/>
                </a:solidFill>
              </a:rPr>
              <a:t>學校自製網站</a:t>
            </a:r>
            <a:endParaRPr dirty="0">
              <a:solidFill>
                <a:sysClr val="windowText" lastClr="000000"/>
              </a:solidFill>
            </a:endParaRPr>
          </a:p>
        </p:txBody>
      </p:sp>
      <p:sp>
        <p:nvSpPr>
          <p:cNvPr id="154" name="Google Shape;154;p22"/>
          <p:cNvSpPr txBox="1">
            <a:spLocks noGrp="1"/>
          </p:cNvSpPr>
          <p:nvPr>
            <p:ph type="sldNum" idx="12"/>
          </p:nvPr>
        </p:nvSpPr>
        <p:spPr>
          <a:xfrm>
            <a:off x="853644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8785CCA-91A5-4213-A09C-A414369ED34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46589" y="1103329"/>
          <a:ext cx="7225957" cy="34657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29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6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9331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rgbClr val="281BCF"/>
                          </a:solidFill>
                          <a:effectLst/>
                        </a:rPr>
                        <a:t>北一女中開放式課程</a:t>
                      </a: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（以高中課程為主）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hlinkClick r:id="rId3"/>
                        </a:rPr>
                        <a:t>http://moodle.fg.tp.edu.tw/~tfgcoocs/blog/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282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國立臺灣大學開放式課程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hlinkClick r:id="rId4"/>
                        </a:rPr>
                        <a:t>http://ocw.aca.ntu.edu.tw</a:t>
                      </a:r>
                      <a:endParaRPr lang="en-US" sz="1800" kern="100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9282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國立清華大學開放式課程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hlinkClick r:id="rId5"/>
                        </a:rPr>
                        <a:t>http://ocw.nthu.edu.tw/ocw/index.php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9282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國立政治大學磨課師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hlinkClick r:id="rId6"/>
                        </a:rPr>
                        <a:t>http://moocs.nccu.edu.tw/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9282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國立成功大學磨課師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hlinkClick r:id="rId7"/>
                        </a:rPr>
                        <a:t>http://hs-moocs.yct.ncku.edu.tw/signup/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9282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國立台灣師範大學磨課師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hlinkClick r:id="rId8"/>
                        </a:rPr>
                        <a:t>http://moocs.ntnu.edu.tw/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AD553232-43DB-4127-BB85-8BA00500D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3325" y="385200"/>
            <a:ext cx="5321400" cy="819900"/>
          </a:xfrm>
        </p:spPr>
        <p:txBody>
          <a:bodyPr/>
          <a:lstStyle/>
          <a:p>
            <a:r>
              <a:rPr lang="en-US" altLang="zh-TW" sz="5200" dirty="0"/>
              <a:t>2.</a:t>
            </a:r>
            <a:r>
              <a:rPr lang="zh-TW" altLang="en-US" sz="5200" dirty="0"/>
              <a:t>公共圖書館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9CE347C-4838-46C0-B643-1DEF7DA95C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9460993-E95C-4907-8710-D500F42829BE}"/>
              </a:ext>
            </a:extLst>
          </p:cNvPr>
          <p:cNvSpPr/>
          <p:nvPr/>
        </p:nvSpPr>
        <p:spPr>
          <a:xfrm>
            <a:off x="1910425" y="1524000"/>
            <a:ext cx="4947575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/>
              <a:t>由各級主管機關、鄉</a:t>
            </a:r>
            <a:r>
              <a:rPr lang="en-US" altLang="zh-TW" sz="2400" dirty="0"/>
              <a:t>(</a:t>
            </a:r>
            <a:r>
              <a:rPr lang="zh-TW" altLang="en-US" sz="2400" dirty="0"/>
              <a:t>鎮、市</a:t>
            </a:r>
            <a:r>
              <a:rPr lang="en-US" altLang="zh-TW" sz="2400" dirty="0"/>
              <a:t>)</a:t>
            </a:r>
            <a:r>
              <a:rPr lang="zh-TW" altLang="en-US" sz="2400" dirty="0"/>
              <a:t> 公所、個人、法人或團體設立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/>
              <a:t>提供各種形式的資源與服務</a:t>
            </a:r>
            <a:endParaRPr lang="en-US" altLang="zh-TW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TW" altLang="en-US" sz="2200" dirty="0"/>
              <a:t>提供圖書資訊服務</a:t>
            </a:r>
            <a:endParaRPr lang="en-US" altLang="zh-TW" sz="2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TW" altLang="en-US" sz="2200" dirty="0"/>
              <a:t>推廣社會教育</a:t>
            </a:r>
            <a:endParaRPr lang="en-US" altLang="zh-TW" sz="2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TW" altLang="en-US" sz="2200" dirty="0"/>
              <a:t>辦理文化活動</a:t>
            </a:r>
            <a:endParaRPr lang="en-US" altLang="zh-TW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/>
              <a:t>服務對象：社會大眾</a:t>
            </a:r>
            <a:r>
              <a:rPr lang="en-US" altLang="zh-TW" sz="2400" dirty="0"/>
              <a:t>0</a:t>
            </a:r>
            <a:r>
              <a:rPr lang="zh-TW" altLang="en-US" sz="2400" dirty="0"/>
              <a:t>～</a:t>
            </a:r>
            <a:r>
              <a:rPr lang="en-US" altLang="zh-TW" sz="2400" dirty="0"/>
              <a:t>99</a:t>
            </a:r>
            <a:r>
              <a:rPr lang="zh-TW" altLang="en-US" sz="2400" dirty="0"/>
              <a:t>歲</a:t>
            </a:r>
            <a:endParaRPr lang="en-US" altLang="zh-TW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/>
              <a:t>例：國立公共資訊圖書館</a:t>
            </a:r>
            <a:endParaRPr lang="en-US" altLang="zh-TW" sz="2400" dirty="0"/>
          </a:p>
        </p:txBody>
      </p:sp>
    </p:spTree>
    <p:extLst>
      <p:ext uri="{BB962C8B-B14F-4D97-AF65-F5344CB8AC3E}">
        <p14:creationId xmlns:p14="http://schemas.microsoft.com/office/powerpoint/2010/main" val="17982811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6"/>
          <p:cNvSpPr txBox="1">
            <a:spLocks noGrp="1"/>
          </p:cNvSpPr>
          <p:nvPr>
            <p:ph type="title"/>
          </p:nvPr>
        </p:nvSpPr>
        <p:spPr>
          <a:xfrm>
            <a:off x="1007715" y="848857"/>
            <a:ext cx="2063732" cy="24687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zh-TW" altLang="en-US" sz="2800" dirty="0"/>
              <a:t>北一女中開放式課程</a:t>
            </a:r>
            <a:br>
              <a:rPr lang="en-US" altLang="zh-TW" sz="2800" dirty="0"/>
            </a:br>
            <a:r>
              <a:rPr lang="zh-TW" altLang="en-US" sz="2800" dirty="0"/>
              <a:t> </a:t>
            </a:r>
            <a:r>
              <a:rPr lang="en-US" altLang="zh-TW" sz="2800" dirty="0"/>
              <a:t>x </a:t>
            </a:r>
            <a:br>
              <a:rPr lang="en-US" altLang="zh-TW" sz="2800" dirty="0"/>
            </a:br>
            <a:r>
              <a:rPr lang="zh-TW" altLang="en-US" sz="2800" dirty="0"/>
              <a:t>典藏北一酷課師</a:t>
            </a:r>
          </a:p>
        </p:txBody>
      </p:sp>
      <p:sp>
        <p:nvSpPr>
          <p:cNvPr id="285" name="Google Shape;285;p36"/>
          <p:cNvSpPr txBox="1">
            <a:spLocks noGrp="1"/>
          </p:cNvSpPr>
          <p:nvPr>
            <p:ph type="sldNum" idx="12"/>
          </p:nvPr>
        </p:nvSpPr>
        <p:spPr>
          <a:xfrm>
            <a:off x="853644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40</a:t>
            </a:fld>
            <a:endParaRPr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0E78F07-A139-4420-AF6E-8C2C67ABD8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232441B-122B-4939-B191-52663D9386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5"/>
          <a:stretch/>
        </p:blipFill>
        <p:spPr>
          <a:xfrm>
            <a:off x="3873682" y="174959"/>
            <a:ext cx="5912008" cy="49685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578" name="Picture 2" descr="ãlibrary useãçåçæå°çµæ">
            <a:extLst>
              <a:ext uri="{FF2B5EF4-FFF2-40B4-BE49-F238E27FC236}">
                <a16:creationId xmlns:a16="http://schemas.microsoft.com/office/drawing/2014/main" id="{46E4F57C-2541-4F34-B5F8-48E820553F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458" y="3193178"/>
            <a:ext cx="3227844" cy="24208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0886132-12FB-45C5-B149-46CAC4C6107C}"/>
              </a:ext>
            </a:extLst>
          </p:cNvPr>
          <p:cNvSpPr/>
          <p:nvPr/>
        </p:nvSpPr>
        <p:spPr>
          <a:xfrm>
            <a:off x="191672" y="174959"/>
            <a:ext cx="35012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hlinkClick r:id="rId5"/>
              </a:rPr>
              <a:t>http://moodle.fg.tp.edu.tw/~tfgcoocs/blog/ </a:t>
            </a:r>
            <a:endParaRPr lang="en-US" altLang="zh-TW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 txBox="1">
            <a:spLocks noGrp="1"/>
          </p:cNvSpPr>
          <p:nvPr>
            <p:ph type="title"/>
          </p:nvPr>
        </p:nvSpPr>
        <p:spPr>
          <a:xfrm>
            <a:off x="1101500" y="907473"/>
            <a:ext cx="1836300" cy="19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sz="3200" dirty="0"/>
              <a:t>YouTube </a:t>
            </a:r>
            <a:r>
              <a:rPr lang="zh-TW" altLang="en-US" sz="3200" dirty="0"/>
              <a:t>教學頻道</a:t>
            </a:r>
          </a:p>
        </p:txBody>
      </p:sp>
      <p:sp>
        <p:nvSpPr>
          <p:cNvPr id="147" name="Google Shape;147;p21"/>
          <p:cNvSpPr txBox="1">
            <a:spLocks noGrp="1"/>
          </p:cNvSpPr>
          <p:nvPr>
            <p:ph type="body" idx="1"/>
          </p:nvPr>
        </p:nvSpPr>
        <p:spPr>
          <a:xfrm>
            <a:off x="3216841" y="826864"/>
            <a:ext cx="5775561" cy="27931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sz="2400" dirty="0"/>
              <a:t>YouTube </a:t>
            </a:r>
            <a:r>
              <a:rPr lang="zh-TW" altLang="en-US" sz="2400" dirty="0"/>
              <a:t>以使用者上傳自己的影片發跡，開創了網際網路隨選視訊的成功模式，使用者可以自己方便的時間、地點作自主學習，成為不可或缺的學習媒介 </a:t>
            </a:r>
            <a:r>
              <a:rPr lang="en-US" altLang="zh-TW" sz="2400" dirty="0"/>
              <a:t>(YouTube, n.d.)</a:t>
            </a:r>
            <a:r>
              <a:rPr lang="zh-TW" altLang="en-US" sz="2400" dirty="0"/>
              <a:t>。</a:t>
            </a:r>
          </a:p>
          <a:p>
            <a:pPr marL="88900" indent="0">
              <a:buNone/>
            </a:pPr>
            <a:r>
              <a:rPr lang="en-US" altLang="zh-TW" sz="1600" dirty="0"/>
              <a:t> </a:t>
            </a:r>
          </a:p>
        </p:txBody>
      </p:sp>
      <p:sp>
        <p:nvSpPr>
          <p:cNvPr id="148" name="Google Shape;148;p21"/>
          <p:cNvSpPr txBox="1">
            <a:spLocks noGrp="1"/>
          </p:cNvSpPr>
          <p:nvPr>
            <p:ph type="sldNum" idx="12"/>
          </p:nvPr>
        </p:nvSpPr>
        <p:spPr>
          <a:xfrm>
            <a:off x="853644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41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1C7913D-F4C2-4412-9F08-624B67600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831" y="437948"/>
            <a:ext cx="5529906" cy="394483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9C3F1A4-A8EF-4F2A-BC77-C93499039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500" y="1019907"/>
            <a:ext cx="1836300" cy="2076019"/>
          </a:xfrm>
        </p:spPr>
        <p:txBody>
          <a:bodyPr/>
          <a:lstStyle/>
          <a:p>
            <a:r>
              <a:rPr lang="en-US" altLang="zh-TW" sz="2800" dirty="0"/>
              <a:t>1.</a:t>
            </a:r>
            <a:r>
              <a:rPr lang="zh-TW" altLang="en-US" sz="2800" dirty="0"/>
              <a:t>呂聰賢老師教學頻道</a:t>
            </a:r>
            <a:br>
              <a:rPr lang="zh-TW" altLang="en-US" sz="2800" dirty="0"/>
            </a:br>
            <a:endParaRPr lang="zh-TW" altLang="en-US" sz="28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4C1BA3F-7883-4948-9805-30ADABF6F6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42</a:t>
            </a:fld>
            <a:endParaRPr lang="en"/>
          </a:p>
        </p:txBody>
      </p:sp>
      <p:sp>
        <p:nvSpPr>
          <p:cNvPr id="6" name="Google Shape;239;p31">
            <a:extLst>
              <a:ext uri="{FF2B5EF4-FFF2-40B4-BE49-F238E27FC236}">
                <a16:creationId xmlns:a16="http://schemas.microsoft.com/office/drawing/2014/main" id="{AB4BD88E-F24D-4953-9EFF-A51A33E2DE31}"/>
              </a:ext>
            </a:extLst>
          </p:cNvPr>
          <p:cNvSpPr/>
          <p:nvPr/>
        </p:nvSpPr>
        <p:spPr>
          <a:xfrm>
            <a:off x="3344421" y="70881"/>
            <a:ext cx="5740727" cy="5011609"/>
          </a:xfrm>
          <a:custGeom>
            <a:avLst/>
            <a:gdLst/>
            <a:ahLst/>
            <a:cxnLst/>
            <a:rect l="l" t="t" r="r" b="b"/>
            <a:pathLst>
              <a:path w="30819" h="61841" extrusionOk="0">
                <a:moveTo>
                  <a:pt x="5160" y="2580"/>
                </a:moveTo>
                <a:lnTo>
                  <a:pt x="5295" y="2648"/>
                </a:lnTo>
                <a:lnTo>
                  <a:pt x="5363" y="2784"/>
                </a:lnTo>
                <a:lnTo>
                  <a:pt x="5363" y="2920"/>
                </a:lnTo>
                <a:lnTo>
                  <a:pt x="5363" y="3055"/>
                </a:lnTo>
                <a:lnTo>
                  <a:pt x="5295" y="3191"/>
                </a:lnTo>
                <a:lnTo>
                  <a:pt x="5160" y="3259"/>
                </a:lnTo>
                <a:lnTo>
                  <a:pt x="4888" y="3259"/>
                </a:lnTo>
                <a:lnTo>
                  <a:pt x="4752" y="3191"/>
                </a:lnTo>
                <a:lnTo>
                  <a:pt x="4684" y="3055"/>
                </a:lnTo>
                <a:lnTo>
                  <a:pt x="4684" y="2920"/>
                </a:lnTo>
                <a:lnTo>
                  <a:pt x="4684" y="2784"/>
                </a:lnTo>
                <a:lnTo>
                  <a:pt x="4752" y="2648"/>
                </a:lnTo>
                <a:lnTo>
                  <a:pt x="4888" y="2580"/>
                </a:lnTo>
                <a:close/>
                <a:moveTo>
                  <a:pt x="15410" y="2241"/>
                </a:moveTo>
                <a:lnTo>
                  <a:pt x="15681" y="2309"/>
                </a:lnTo>
                <a:lnTo>
                  <a:pt x="15885" y="2444"/>
                </a:lnTo>
                <a:lnTo>
                  <a:pt x="16021" y="2648"/>
                </a:lnTo>
                <a:lnTo>
                  <a:pt x="16088" y="2920"/>
                </a:lnTo>
                <a:lnTo>
                  <a:pt x="16021" y="3191"/>
                </a:lnTo>
                <a:lnTo>
                  <a:pt x="15885" y="3395"/>
                </a:lnTo>
                <a:lnTo>
                  <a:pt x="15681" y="3531"/>
                </a:lnTo>
                <a:lnTo>
                  <a:pt x="15410" y="3598"/>
                </a:lnTo>
                <a:lnTo>
                  <a:pt x="15138" y="3531"/>
                </a:lnTo>
                <a:lnTo>
                  <a:pt x="14934" y="3395"/>
                </a:lnTo>
                <a:lnTo>
                  <a:pt x="14799" y="3191"/>
                </a:lnTo>
                <a:lnTo>
                  <a:pt x="14731" y="2920"/>
                </a:lnTo>
                <a:lnTo>
                  <a:pt x="14799" y="2648"/>
                </a:lnTo>
                <a:lnTo>
                  <a:pt x="14934" y="2444"/>
                </a:lnTo>
                <a:lnTo>
                  <a:pt x="15138" y="2309"/>
                </a:lnTo>
                <a:lnTo>
                  <a:pt x="15410" y="2241"/>
                </a:lnTo>
                <a:close/>
                <a:moveTo>
                  <a:pt x="29393" y="5228"/>
                </a:moveTo>
                <a:lnTo>
                  <a:pt x="29461" y="5296"/>
                </a:lnTo>
                <a:lnTo>
                  <a:pt x="29461" y="54849"/>
                </a:lnTo>
                <a:lnTo>
                  <a:pt x="1426" y="54849"/>
                </a:lnTo>
                <a:lnTo>
                  <a:pt x="1426" y="5296"/>
                </a:lnTo>
                <a:lnTo>
                  <a:pt x="1494" y="5228"/>
                </a:lnTo>
                <a:close/>
                <a:moveTo>
                  <a:pt x="15410" y="544"/>
                </a:moveTo>
                <a:lnTo>
                  <a:pt x="19143" y="612"/>
                </a:lnTo>
                <a:lnTo>
                  <a:pt x="23012" y="747"/>
                </a:lnTo>
                <a:lnTo>
                  <a:pt x="26339" y="951"/>
                </a:lnTo>
                <a:lnTo>
                  <a:pt x="27560" y="1087"/>
                </a:lnTo>
                <a:lnTo>
                  <a:pt x="27560" y="1087"/>
                </a:lnTo>
                <a:lnTo>
                  <a:pt x="26339" y="1019"/>
                </a:lnTo>
                <a:lnTo>
                  <a:pt x="23012" y="815"/>
                </a:lnTo>
                <a:lnTo>
                  <a:pt x="19143" y="680"/>
                </a:lnTo>
                <a:lnTo>
                  <a:pt x="15410" y="612"/>
                </a:lnTo>
                <a:lnTo>
                  <a:pt x="11676" y="680"/>
                </a:lnTo>
                <a:lnTo>
                  <a:pt x="7807" y="815"/>
                </a:lnTo>
                <a:lnTo>
                  <a:pt x="4481" y="1019"/>
                </a:lnTo>
                <a:lnTo>
                  <a:pt x="3259" y="1087"/>
                </a:lnTo>
                <a:lnTo>
                  <a:pt x="2444" y="1223"/>
                </a:lnTo>
                <a:lnTo>
                  <a:pt x="1969" y="1358"/>
                </a:lnTo>
                <a:lnTo>
                  <a:pt x="1630" y="1494"/>
                </a:lnTo>
                <a:lnTo>
                  <a:pt x="1290" y="1698"/>
                </a:lnTo>
                <a:lnTo>
                  <a:pt x="1019" y="1901"/>
                </a:lnTo>
                <a:lnTo>
                  <a:pt x="815" y="2173"/>
                </a:lnTo>
                <a:lnTo>
                  <a:pt x="679" y="2444"/>
                </a:lnTo>
                <a:lnTo>
                  <a:pt x="544" y="2852"/>
                </a:lnTo>
                <a:lnTo>
                  <a:pt x="544" y="3259"/>
                </a:lnTo>
                <a:lnTo>
                  <a:pt x="544" y="58311"/>
                </a:lnTo>
                <a:lnTo>
                  <a:pt x="544" y="58718"/>
                </a:lnTo>
                <a:lnTo>
                  <a:pt x="476" y="58311"/>
                </a:lnTo>
                <a:lnTo>
                  <a:pt x="476" y="3259"/>
                </a:lnTo>
                <a:lnTo>
                  <a:pt x="544" y="2784"/>
                </a:lnTo>
                <a:lnTo>
                  <a:pt x="612" y="2444"/>
                </a:lnTo>
                <a:lnTo>
                  <a:pt x="747" y="2105"/>
                </a:lnTo>
                <a:lnTo>
                  <a:pt x="951" y="1834"/>
                </a:lnTo>
                <a:lnTo>
                  <a:pt x="1222" y="1630"/>
                </a:lnTo>
                <a:lnTo>
                  <a:pt x="1562" y="1426"/>
                </a:lnTo>
                <a:lnTo>
                  <a:pt x="1969" y="1290"/>
                </a:lnTo>
                <a:lnTo>
                  <a:pt x="2444" y="1155"/>
                </a:lnTo>
                <a:lnTo>
                  <a:pt x="3259" y="1087"/>
                </a:lnTo>
                <a:lnTo>
                  <a:pt x="4481" y="951"/>
                </a:lnTo>
                <a:lnTo>
                  <a:pt x="7807" y="747"/>
                </a:lnTo>
                <a:lnTo>
                  <a:pt x="11676" y="612"/>
                </a:lnTo>
                <a:lnTo>
                  <a:pt x="15410" y="544"/>
                </a:lnTo>
                <a:close/>
                <a:moveTo>
                  <a:pt x="27560" y="1087"/>
                </a:moveTo>
                <a:lnTo>
                  <a:pt x="28375" y="1155"/>
                </a:lnTo>
                <a:lnTo>
                  <a:pt x="28850" y="1290"/>
                </a:lnTo>
                <a:lnTo>
                  <a:pt x="29257" y="1426"/>
                </a:lnTo>
                <a:lnTo>
                  <a:pt x="29597" y="1630"/>
                </a:lnTo>
                <a:lnTo>
                  <a:pt x="29868" y="1834"/>
                </a:lnTo>
                <a:lnTo>
                  <a:pt x="30072" y="2105"/>
                </a:lnTo>
                <a:lnTo>
                  <a:pt x="30208" y="2444"/>
                </a:lnTo>
                <a:lnTo>
                  <a:pt x="30276" y="2784"/>
                </a:lnTo>
                <a:lnTo>
                  <a:pt x="30344" y="3259"/>
                </a:lnTo>
                <a:lnTo>
                  <a:pt x="30344" y="58311"/>
                </a:lnTo>
                <a:lnTo>
                  <a:pt x="30276" y="58718"/>
                </a:lnTo>
                <a:lnTo>
                  <a:pt x="30208" y="59125"/>
                </a:lnTo>
                <a:lnTo>
                  <a:pt x="30072" y="59465"/>
                </a:lnTo>
                <a:lnTo>
                  <a:pt x="29868" y="59736"/>
                </a:lnTo>
                <a:lnTo>
                  <a:pt x="29597" y="60008"/>
                </a:lnTo>
                <a:lnTo>
                  <a:pt x="29257" y="60144"/>
                </a:lnTo>
                <a:lnTo>
                  <a:pt x="28850" y="60347"/>
                </a:lnTo>
                <a:lnTo>
                  <a:pt x="28375" y="60415"/>
                </a:lnTo>
                <a:lnTo>
                  <a:pt x="26746" y="60687"/>
                </a:lnTo>
                <a:lnTo>
                  <a:pt x="23895" y="60958"/>
                </a:lnTo>
                <a:lnTo>
                  <a:pt x="22130" y="61094"/>
                </a:lnTo>
                <a:lnTo>
                  <a:pt x="20093" y="61230"/>
                </a:lnTo>
                <a:lnTo>
                  <a:pt x="17853" y="61298"/>
                </a:lnTo>
                <a:lnTo>
                  <a:pt x="12966" y="61298"/>
                </a:lnTo>
                <a:lnTo>
                  <a:pt x="10726" y="61230"/>
                </a:lnTo>
                <a:lnTo>
                  <a:pt x="8689" y="61094"/>
                </a:lnTo>
                <a:lnTo>
                  <a:pt x="6924" y="60958"/>
                </a:lnTo>
                <a:lnTo>
                  <a:pt x="4073" y="60687"/>
                </a:lnTo>
                <a:lnTo>
                  <a:pt x="2444" y="60415"/>
                </a:lnTo>
                <a:lnTo>
                  <a:pt x="1969" y="60347"/>
                </a:lnTo>
                <a:lnTo>
                  <a:pt x="1562" y="60144"/>
                </a:lnTo>
                <a:lnTo>
                  <a:pt x="1290" y="60008"/>
                </a:lnTo>
                <a:lnTo>
                  <a:pt x="951" y="59736"/>
                </a:lnTo>
                <a:lnTo>
                  <a:pt x="747" y="59465"/>
                </a:lnTo>
                <a:lnTo>
                  <a:pt x="612" y="59125"/>
                </a:lnTo>
                <a:lnTo>
                  <a:pt x="544" y="58718"/>
                </a:lnTo>
                <a:lnTo>
                  <a:pt x="544" y="58718"/>
                </a:lnTo>
                <a:lnTo>
                  <a:pt x="679" y="59125"/>
                </a:lnTo>
                <a:lnTo>
                  <a:pt x="815" y="59397"/>
                </a:lnTo>
                <a:lnTo>
                  <a:pt x="1019" y="59669"/>
                </a:lnTo>
                <a:lnTo>
                  <a:pt x="1290" y="59940"/>
                </a:lnTo>
                <a:lnTo>
                  <a:pt x="1630" y="60144"/>
                </a:lnTo>
                <a:lnTo>
                  <a:pt x="2037" y="60279"/>
                </a:lnTo>
                <a:lnTo>
                  <a:pt x="2444" y="60415"/>
                </a:lnTo>
                <a:lnTo>
                  <a:pt x="4073" y="60619"/>
                </a:lnTo>
                <a:lnTo>
                  <a:pt x="6924" y="60890"/>
                </a:lnTo>
                <a:lnTo>
                  <a:pt x="8689" y="61026"/>
                </a:lnTo>
                <a:lnTo>
                  <a:pt x="10726" y="61162"/>
                </a:lnTo>
                <a:lnTo>
                  <a:pt x="12966" y="61230"/>
                </a:lnTo>
                <a:lnTo>
                  <a:pt x="17853" y="61230"/>
                </a:lnTo>
                <a:lnTo>
                  <a:pt x="20093" y="61162"/>
                </a:lnTo>
                <a:lnTo>
                  <a:pt x="22130" y="61026"/>
                </a:lnTo>
                <a:lnTo>
                  <a:pt x="23895" y="60890"/>
                </a:lnTo>
                <a:lnTo>
                  <a:pt x="26746" y="60619"/>
                </a:lnTo>
                <a:lnTo>
                  <a:pt x="28375" y="60415"/>
                </a:lnTo>
                <a:lnTo>
                  <a:pt x="28850" y="60279"/>
                </a:lnTo>
                <a:lnTo>
                  <a:pt x="29190" y="60144"/>
                </a:lnTo>
                <a:lnTo>
                  <a:pt x="29529" y="59940"/>
                </a:lnTo>
                <a:lnTo>
                  <a:pt x="29800" y="59669"/>
                </a:lnTo>
                <a:lnTo>
                  <a:pt x="30004" y="59397"/>
                </a:lnTo>
                <a:lnTo>
                  <a:pt x="30140" y="59125"/>
                </a:lnTo>
                <a:lnTo>
                  <a:pt x="30276" y="58718"/>
                </a:lnTo>
                <a:lnTo>
                  <a:pt x="30276" y="58311"/>
                </a:lnTo>
                <a:lnTo>
                  <a:pt x="30276" y="3259"/>
                </a:lnTo>
                <a:lnTo>
                  <a:pt x="30276" y="2852"/>
                </a:lnTo>
                <a:lnTo>
                  <a:pt x="30140" y="2444"/>
                </a:lnTo>
                <a:lnTo>
                  <a:pt x="30004" y="2173"/>
                </a:lnTo>
                <a:lnTo>
                  <a:pt x="29800" y="1901"/>
                </a:lnTo>
                <a:lnTo>
                  <a:pt x="29529" y="1698"/>
                </a:lnTo>
                <a:lnTo>
                  <a:pt x="29190" y="1494"/>
                </a:lnTo>
                <a:lnTo>
                  <a:pt x="28850" y="1358"/>
                </a:lnTo>
                <a:lnTo>
                  <a:pt x="28375" y="1223"/>
                </a:lnTo>
                <a:lnTo>
                  <a:pt x="27560" y="1087"/>
                </a:lnTo>
                <a:close/>
                <a:moveTo>
                  <a:pt x="15410" y="1"/>
                </a:moveTo>
                <a:lnTo>
                  <a:pt x="11608" y="69"/>
                </a:lnTo>
                <a:lnTo>
                  <a:pt x="7739" y="204"/>
                </a:lnTo>
                <a:lnTo>
                  <a:pt x="4413" y="408"/>
                </a:lnTo>
                <a:lnTo>
                  <a:pt x="3191" y="544"/>
                </a:lnTo>
                <a:lnTo>
                  <a:pt x="2309" y="680"/>
                </a:lnTo>
                <a:lnTo>
                  <a:pt x="1765" y="815"/>
                </a:lnTo>
                <a:lnTo>
                  <a:pt x="1290" y="1019"/>
                </a:lnTo>
                <a:lnTo>
                  <a:pt x="883" y="1223"/>
                </a:lnTo>
                <a:lnTo>
                  <a:pt x="544" y="1494"/>
                </a:lnTo>
                <a:lnTo>
                  <a:pt x="340" y="1901"/>
                </a:lnTo>
                <a:lnTo>
                  <a:pt x="136" y="2241"/>
                </a:lnTo>
                <a:lnTo>
                  <a:pt x="1" y="2716"/>
                </a:lnTo>
                <a:lnTo>
                  <a:pt x="1" y="3259"/>
                </a:lnTo>
                <a:lnTo>
                  <a:pt x="1" y="58311"/>
                </a:lnTo>
                <a:lnTo>
                  <a:pt x="1" y="58854"/>
                </a:lnTo>
                <a:lnTo>
                  <a:pt x="136" y="59261"/>
                </a:lnTo>
                <a:lnTo>
                  <a:pt x="340" y="59736"/>
                </a:lnTo>
                <a:lnTo>
                  <a:pt x="612" y="60076"/>
                </a:lnTo>
                <a:lnTo>
                  <a:pt x="951" y="60347"/>
                </a:lnTo>
                <a:lnTo>
                  <a:pt x="1358" y="60619"/>
                </a:lnTo>
                <a:lnTo>
                  <a:pt x="1833" y="60823"/>
                </a:lnTo>
                <a:lnTo>
                  <a:pt x="2309" y="60958"/>
                </a:lnTo>
                <a:lnTo>
                  <a:pt x="4006" y="61162"/>
                </a:lnTo>
                <a:lnTo>
                  <a:pt x="6857" y="61501"/>
                </a:lnTo>
                <a:lnTo>
                  <a:pt x="8689" y="61637"/>
                </a:lnTo>
                <a:lnTo>
                  <a:pt x="10726" y="61705"/>
                </a:lnTo>
                <a:lnTo>
                  <a:pt x="12966" y="61773"/>
                </a:lnTo>
                <a:lnTo>
                  <a:pt x="15410" y="61841"/>
                </a:lnTo>
                <a:lnTo>
                  <a:pt x="17853" y="61773"/>
                </a:lnTo>
                <a:lnTo>
                  <a:pt x="20093" y="61705"/>
                </a:lnTo>
                <a:lnTo>
                  <a:pt x="22130" y="61637"/>
                </a:lnTo>
                <a:lnTo>
                  <a:pt x="23963" y="61501"/>
                </a:lnTo>
                <a:lnTo>
                  <a:pt x="26814" y="61162"/>
                </a:lnTo>
                <a:lnTo>
                  <a:pt x="28511" y="60958"/>
                </a:lnTo>
                <a:lnTo>
                  <a:pt x="28986" y="60823"/>
                </a:lnTo>
                <a:lnTo>
                  <a:pt x="29461" y="60619"/>
                </a:lnTo>
                <a:lnTo>
                  <a:pt x="29868" y="60347"/>
                </a:lnTo>
                <a:lnTo>
                  <a:pt x="30208" y="60076"/>
                </a:lnTo>
                <a:lnTo>
                  <a:pt x="30479" y="59736"/>
                </a:lnTo>
                <a:lnTo>
                  <a:pt x="30683" y="59261"/>
                </a:lnTo>
                <a:lnTo>
                  <a:pt x="30819" y="58854"/>
                </a:lnTo>
                <a:lnTo>
                  <a:pt x="30819" y="58311"/>
                </a:lnTo>
                <a:lnTo>
                  <a:pt x="30819" y="3259"/>
                </a:lnTo>
                <a:lnTo>
                  <a:pt x="30819" y="2716"/>
                </a:lnTo>
                <a:lnTo>
                  <a:pt x="30683" y="2241"/>
                </a:lnTo>
                <a:lnTo>
                  <a:pt x="30547" y="1901"/>
                </a:lnTo>
                <a:lnTo>
                  <a:pt x="30276" y="1494"/>
                </a:lnTo>
                <a:lnTo>
                  <a:pt x="29936" y="1223"/>
                </a:lnTo>
                <a:lnTo>
                  <a:pt x="29529" y="1019"/>
                </a:lnTo>
                <a:lnTo>
                  <a:pt x="29054" y="815"/>
                </a:lnTo>
                <a:lnTo>
                  <a:pt x="28511" y="680"/>
                </a:lnTo>
                <a:lnTo>
                  <a:pt x="27628" y="544"/>
                </a:lnTo>
                <a:lnTo>
                  <a:pt x="26406" y="408"/>
                </a:lnTo>
                <a:lnTo>
                  <a:pt x="23080" y="204"/>
                </a:lnTo>
                <a:lnTo>
                  <a:pt x="19211" y="69"/>
                </a:lnTo>
                <a:lnTo>
                  <a:pt x="15410" y="1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C6910767-03BC-4F40-BCE1-DD0F8E0303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9" name="語音泡泡: 矩形 8">
            <a:extLst>
              <a:ext uri="{FF2B5EF4-FFF2-40B4-BE49-F238E27FC236}">
                <a16:creationId xmlns:a16="http://schemas.microsoft.com/office/drawing/2014/main" id="{9F247236-3D3A-43E4-B79C-C9AA6F224C4B}"/>
              </a:ext>
            </a:extLst>
          </p:cNvPr>
          <p:cNvSpPr/>
          <p:nvPr/>
        </p:nvSpPr>
        <p:spPr>
          <a:xfrm>
            <a:off x="773722" y="3175390"/>
            <a:ext cx="7762726" cy="1907100"/>
          </a:xfrm>
          <a:prstGeom prst="wedgeRectCallout">
            <a:avLst>
              <a:gd name="adj1" fmla="val 38691"/>
              <a:gd name="adj2" fmla="val -74350"/>
            </a:avLst>
          </a:prstGeom>
          <a:solidFill>
            <a:schemeClr val="bg1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RelaxedModerately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ysClr val="windowText" lastClr="000000"/>
                </a:solidFill>
              </a:rPr>
              <a:t>這個頻道有許多 </a:t>
            </a:r>
            <a:r>
              <a:rPr lang="en-US" altLang="zh-TW" sz="2400" dirty="0">
                <a:solidFill>
                  <a:sysClr val="windowText" lastClr="000000"/>
                </a:solidFill>
              </a:rPr>
              <a:t>IT (Information Technology, </a:t>
            </a:r>
            <a:r>
              <a:rPr lang="zh-TW" altLang="en-US" sz="2400" dirty="0">
                <a:solidFill>
                  <a:sysClr val="windowText" lastClr="000000"/>
                </a:solidFill>
              </a:rPr>
              <a:t>資訊科技</a:t>
            </a:r>
            <a:r>
              <a:rPr lang="en-US" altLang="zh-TW" sz="2400" dirty="0">
                <a:solidFill>
                  <a:sysClr val="windowText" lastClr="000000"/>
                </a:solidFill>
              </a:rPr>
              <a:t>) </a:t>
            </a:r>
            <a:r>
              <a:rPr lang="zh-TW" altLang="en-US" sz="2400" dirty="0">
                <a:solidFill>
                  <a:sysClr val="windowText" lastClr="000000"/>
                </a:solidFill>
              </a:rPr>
              <a:t>相關的</a:t>
            </a:r>
            <a:r>
              <a:rPr lang="en-US" altLang="zh-TW" sz="2400" dirty="0">
                <a:solidFill>
                  <a:sysClr val="windowText" lastClr="000000"/>
                </a:solidFill>
              </a:rPr>
              <a:t>PLAYLISTS </a:t>
            </a:r>
            <a:r>
              <a:rPr lang="zh-TW" altLang="en-US" sz="2400" dirty="0">
                <a:solidFill>
                  <a:sysClr val="windowText" lastClr="000000"/>
                </a:solidFill>
              </a:rPr>
              <a:t>可供自學，呂聰賢老師 </a:t>
            </a:r>
            <a:r>
              <a:rPr lang="en-US" altLang="zh-TW" sz="2400" dirty="0">
                <a:solidFill>
                  <a:sysClr val="windowText" lastClr="000000"/>
                </a:solidFill>
              </a:rPr>
              <a:t>2016</a:t>
            </a:r>
            <a:r>
              <a:rPr lang="zh-TW" altLang="en-US" sz="2400" dirty="0">
                <a:solidFill>
                  <a:sysClr val="windowText" lastClr="000000"/>
                </a:solidFill>
              </a:rPr>
              <a:t>年通過 </a:t>
            </a:r>
            <a:r>
              <a:rPr lang="en-US" altLang="zh-TW" sz="2400" dirty="0">
                <a:solidFill>
                  <a:sysClr val="windowText" lastClr="000000"/>
                </a:solidFill>
              </a:rPr>
              <a:t>Google </a:t>
            </a:r>
            <a:r>
              <a:rPr lang="zh-TW" altLang="en-US" sz="2400" dirty="0">
                <a:solidFill>
                  <a:sysClr val="windowText" lastClr="000000"/>
                </a:solidFill>
              </a:rPr>
              <a:t>華人講師認證，相信會讓大家眼睛一亮</a:t>
            </a:r>
            <a:r>
              <a:rPr lang="en-US" altLang="zh-TW" sz="2400" dirty="0">
                <a:solidFill>
                  <a:sysClr val="windowText" lastClr="000000"/>
                </a:solidFill>
              </a:rPr>
              <a:t>(</a:t>
            </a:r>
            <a:r>
              <a:rPr lang="zh-TW" altLang="en-US" sz="2400" dirty="0">
                <a:solidFill>
                  <a:sysClr val="windowText" lastClr="000000"/>
                </a:solidFill>
              </a:rPr>
              <a:t>呂聰賢 </a:t>
            </a:r>
            <a:r>
              <a:rPr lang="en-US" altLang="zh-TW" sz="2400" dirty="0">
                <a:solidFill>
                  <a:sysClr val="windowText" lastClr="000000"/>
                </a:solidFill>
              </a:rPr>
              <a:t>- YouTube, n.d.)</a:t>
            </a:r>
            <a:r>
              <a:rPr lang="zh-TW" altLang="en-US" sz="2400" dirty="0">
                <a:solidFill>
                  <a:sysClr val="windowText" lastClr="000000"/>
                </a:solidFill>
              </a:rPr>
              <a:t>。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CC4D49E-C75C-4683-ABC6-EB37385177B0}"/>
              </a:ext>
            </a:extLst>
          </p:cNvPr>
          <p:cNvSpPr/>
          <p:nvPr/>
        </p:nvSpPr>
        <p:spPr>
          <a:xfrm>
            <a:off x="125889" y="9920"/>
            <a:ext cx="31130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2000" dirty="0">
                <a:solidFill>
                  <a:schemeClr val="bg1"/>
                </a:solidFill>
                <a:highlight>
                  <a:srgbClr val="000000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https://www.youtube.com/user/sbbloger/playlists</a:t>
            </a:r>
            <a:endParaRPr lang="en-US" altLang="zh-TW" sz="2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algn="r"/>
            <a:endParaRPr lang="en-US" altLang="zh-TW" sz="20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6355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A63D78-B147-49CC-B578-FBC19F72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050" y="966089"/>
            <a:ext cx="1986058" cy="1907100"/>
          </a:xfrm>
        </p:spPr>
        <p:txBody>
          <a:bodyPr/>
          <a:lstStyle/>
          <a:p>
            <a:r>
              <a:rPr lang="en-US" altLang="zh-TW" sz="2800" dirty="0"/>
              <a:t>2.</a:t>
            </a:r>
            <a:r>
              <a:rPr lang="zh-TW" altLang="en-US" sz="2800" dirty="0"/>
              <a:t>「訂閱阿滴英文，愛上學英文」</a:t>
            </a:r>
            <a:r>
              <a:rPr lang="en-US" altLang="zh-TW" sz="2800" dirty="0"/>
              <a:t>- </a:t>
            </a:r>
            <a:r>
              <a:rPr lang="zh-TW" altLang="en-US" sz="2800" dirty="0"/>
              <a:t>阿滴英文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9B0B170-77F0-42F0-8B82-07C66B051B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2AAFB3C-E0F4-4017-A9EB-84265CE6DA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43</a:t>
            </a:fld>
            <a:endParaRPr lang="en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A7E4F3B-8E0D-4E24-87A6-34F2C0D9A6EC}"/>
              </a:ext>
            </a:extLst>
          </p:cNvPr>
          <p:cNvSpPr/>
          <p:nvPr/>
        </p:nvSpPr>
        <p:spPr>
          <a:xfrm>
            <a:off x="386862" y="3159833"/>
            <a:ext cx="2872154" cy="120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US" altLang="zh-TW" sz="2000" kern="1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新細明體" panose="02020500000000000000" pitchFamily="18" charset="-12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en-US" altLang="zh-TW" sz="2000" kern="1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新細明體" panose="02020500000000000000" pitchFamily="18" charset="-12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</a:t>
            </a:r>
            <a:r>
              <a:rPr lang="en-US" altLang="zh-TW" sz="2000" kern="1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新細明體" panose="02020500000000000000" pitchFamily="18" charset="-12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www.youtube.com/channel/UCeo3JwE3HezUWFdVcehQk9Q</a:t>
            </a:r>
            <a:endParaRPr lang="zh-TW" altLang="zh-TW" sz="2000" kern="100" dirty="0">
              <a:solidFill>
                <a:schemeClr val="bg1"/>
              </a:solidFill>
              <a:highlight>
                <a:srgbClr val="000000"/>
              </a:highlight>
              <a:latin typeface="+mn-lt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6" name="Google Shape;239;p31">
            <a:extLst>
              <a:ext uri="{FF2B5EF4-FFF2-40B4-BE49-F238E27FC236}">
                <a16:creationId xmlns:a16="http://schemas.microsoft.com/office/drawing/2014/main" id="{E6F7CFED-38BE-461D-896D-F9B238BC622D}"/>
              </a:ext>
            </a:extLst>
          </p:cNvPr>
          <p:cNvSpPr/>
          <p:nvPr/>
        </p:nvSpPr>
        <p:spPr>
          <a:xfrm>
            <a:off x="3344421" y="70881"/>
            <a:ext cx="5740727" cy="5011609"/>
          </a:xfrm>
          <a:custGeom>
            <a:avLst/>
            <a:gdLst/>
            <a:ahLst/>
            <a:cxnLst/>
            <a:rect l="l" t="t" r="r" b="b"/>
            <a:pathLst>
              <a:path w="30819" h="61841" extrusionOk="0">
                <a:moveTo>
                  <a:pt x="5160" y="2580"/>
                </a:moveTo>
                <a:lnTo>
                  <a:pt x="5295" y="2648"/>
                </a:lnTo>
                <a:lnTo>
                  <a:pt x="5363" y="2784"/>
                </a:lnTo>
                <a:lnTo>
                  <a:pt x="5363" y="2920"/>
                </a:lnTo>
                <a:lnTo>
                  <a:pt x="5363" y="3055"/>
                </a:lnTo>
                <a:lnTo>
                  <a:pt x="5295" y="3191"/>
                </a:lnTo>
                <a:lnTo>
                  <a:pt x="5160" y="3259"/>
                </a:lnTo>
                <a:lnTo>
                  <a:pt x="4888" y="3259"/>
                </a:lnTo>
                <a:lnTo>
                  <a:pt x="4752" y="3191"/>
                </a:lnTo>
                <a:lnTo>
                  <a:pt x="4684" y="3055"/>
                </a:lnTo>
                <a:lnTo>
                  <a:pt x="4684" y="2920"/>
                </a:lnTo>
                <a:lnTo>
                  <a:pt x="4684" y="2784"/>
                </a:lnTo>
                <a:lnTo>
                  <a:pt x="4752" y="2648"/>
                </a:lnTo>
                <a:lnTo>
                  <a:pt x="4888" y="2580"/>
                </a:lnTo>
                <a:close/>
                <a:moveTo>
                  <a:pt x="15410" y="2241"/>
                </a:moveTo>
                <a:lnTo>
                  <a:pt x="15681" y="2309"/>
                </a:lnTo>
                <a:lnTo>
                  <a:pt x="15885" y="2444"/>
                </a:lnTo>
                <a:lnTo>
                  <a:pt x="16021" y="2648"/>
                </a:lnTo>
                <a:lnTo>
                  <a:pt x="16088" y="2920"/>
                </a:lnTo>
                <a:lnTo>
                  <a:pt x="16021" y="3191"/>
                </a:lnTo>
                <a:lnTo>
                  <a:pt x="15885" y="3395"/>
                </a:lnTo>
                <a:lnTo>
                  <a:pt x="15681" y="3531"/>
                </a:lnTo>
                <a:lnTo>
                  <a:pt x="15410" y="3598"/>
                </a:lnTo>
                <a:lnTo>
                  <a:pt x="15138" y="3531"/>
                </a:lnTo>
                <a:lnTo>
                  <a:pt x="14934" y="3395"/>
                </a:lnTo>
                <a:lnTo>
                  <a:pt x="14799" y="3191"/>
                </a:lnTo>
                <a:lnTo>
                  <a:pt x="14731" y="2920"/>
                </a:lnTo>
                <a:lnTo>
                  <a:pt x="14799" y="2648"/>
                </a:lnTo>
                <a:lnTo>
                  <a:pt x="14934" y="2444"/>
                </a:lnTo>
                <a:lnTo>
                  <a:pt x="15138" y="2309"/>
                </a:lnTo>
                <a:lnTo>
                  <a:pt x="15410" y="2241"/>
                </a:lnTo>
                <a:close/>
                <a:moveTo>
                  <a:pt x="29393" y="5228"/>
                </a:moveTo>
                <a:lnTo>
                  <a:pt x="29461" y="5296"/>
                </a:lnTo>
                <a:lnTo>
                  <a:pt x="29461" y="54849"/>
                </a:lnTo>
                <a:lnTo>
                  <a:pt x="1426" y="54849"/>
                </a:lnTo>
                <a:lnTo>
                  <a:pt x="1426" y="5296"/>
                </a:lnTo>
                <a:lnTo>
                  <a:pt x="1494" y="5228"/>
                </a:lnTo>
                <a:close/>
                <a:moveTo>
                  <a:pt x="15410" y="544"/>
                </a:moveTo>
                <a:lnTo>
                  <a:pt x="19143" y="612"/>
                </a:lnTo>
                <a:lnTo>
                  <a:pt x="23012" y="747"/>
                </a:lnTo>
                <a:lnTo>
                  <a:pt x="26339" y="951"/>
                </a:lnTo>
                <a:lnTo>
                  <a:pt x="27560" y="1087"/>
                </a:lnTo>
                <a:lnTo>
                  <a:pt x="27560" y="1087"/>
                </a:lnTo>
                <a:lnTo>
                  <a:pt x="26339" y="1019"/>
                </a:lnTo>
                <a:lnTo>
                  <a:pt x="23012" y="815"/>
                </a:lnTo>
                <a:lnTo>
                  <a:pt x="19143" y="680"/>
                </a:lnTo>
                <a:lnTo>
                  <a:pt x="15410" y="612"/>
                </a:lnTo>
                <a:lnTo>
                  <a:pt x="11676" y="680"/>
                </a:lnTo>
                <a:lnTo>
                  <a:pt x="7807" y="815"/>
                </a:lnTo>
                <a:lnTo>
                  <a:pt x="4481" y="1019"/>
                </a:lnTo>
                <a:lnTo>
                  <a:pt x="3259" y="1087"/>
                </a:lnTo>
                <a:lnTo>
                  <a:pt x="2444" y="1223"/>
                </a:lnTo>
                <a:lnTo>
                  <a:pt x="1969" y="1358"/>
                </a:lnTo>
                <a:lnTo>
                  <a:pt x="1630" y="1494"/>
                </a:lnTo>
                <a:lnTo>
                  <a:pt x="1290" y="1698"/>
                </a:lnTo>
                <a:lnTo>
                  <a:pt x="1019" y="1901"/>
                </a:lnTo>
                <a:lnTo>
                  <a:pt x="815" y="2173"/>
                </a:lnTo>
                <a:lnTo>
                  <a:pt x="679" y="2444"/>
                </a:lnTo>
                <a:lnTo>
                  <a:pt x="544" y="2852"/>
                </a:lnTo>
                <a:lnTo>
                  <a:pt x="544" y="3259"/>
                </a:lnTo>
                <a:lnTo>
                  <a:pt x="544" y="58311"/>
                </a:lnTo>
                <a:lnTo>
                  <a:pt x="544" y="58718"/>
                </a:lnTo>
                <a:lnTo>
                  <a:pt x="476" y="58311"/>
                </a:lnTo>
                <a:lnTo>
                  <a:pt x="476" y="3259"/>
                </a:lnTo>
                <a:lnTo>
                  <a:pt x="544" y="2784"/>
                </a:lnTo>
                <a:lnTo>
                  <a:pt x="612" y="2444"/>
                </a:lnTo>
                <a:lnTo>
                  <a:pt x="747" y="2105"/>
                </a:lnTo>
                <a:lnTo>
                  <a:pt x="951" y="1834"/>
                </a:lnTo>
                <a:lnTo>
                  <a:pt x="1222" y="1630"/>
                </a:lnTo>
                <a:lnTo>
                  <a:pt x="1562" y="1426"/>
                </a:lnTo>
                <a:lnTo>
                  <a:pt x="1969" y="1290"/>
                </a:lnTo>
                <a:lnTo>
                  <a:pt x="2444" y="1155"/>
                </a:lnTo>
                <a:lnTo>
                  <a:pt x="3259" y="1087"/>
                </a:lnTo>
                <a:lnTo>
                  <a:pt x="4481" y="951"/>
                </a:lnTo>
                <a:lnTo>
                  <a:pt x="7807" y="747"/>
                </a:lnTo>
                <a:lnTo>
                  <a:pt x="11676" y="612"/>
                </a:lnTo>
                <a:lnTo>
                  <a:pt x="15410" y="544"/>
                </a:lnTo>
                <a:close/>
                <a:moveTo>
                  <a:pt x="27560" y="1087"/>
                </a:moveTo>
                <a:lnTo>
                  <a:pt x="28375" y="1155"/>
                </a:lnTo>
                <a:lnTo>
                  <a:pt x="28850" y="1290"/>
                </a:lnTo>
                <a:lnTo>
                  <a:pt x="29257" y="1426"/>
                </a:lnTo>
                <a:lnTo>
                  <a:pt x="29597" y="1630"/>
                </a:lnTo>
                <a:lnTo>
                  <a:pt x="29868" y="1834"/>
                </a:lnTo>
                <a:lnTo>
                  <a:pt x="30072" y="2105"/>
                </a:lnTo>
                <a:lnTo>
                  <a:pt x="30208" y="2444"/>
                </a:lnTo>
                <a:lnTo>
                  <a:pt x="30276" y="2784"/>
                </a:lnTo>
                <a:lnTo>
                  <a:pt x="30344" y="3259"/>
                </a:lnTo>
                <a:lnTo>
                  <a:pt x="30344" y="58311"/>
                </a:lnTo>
                <a:lnTo>
                  <a:pt x="30276" y="58718"/>
                </a:lnTo>
                <a:lnTo>
                  <a:pt x="30208" y="59125"/>
                </a:lnTo>
                <a:lnTo>
                  <a:pt x="30072" y="59465"/>
                </a:lnTo>
                <a:lnTo>
                  <a:pt x="29868" y="59736"/>
                </a:lnTo>
                <a:lnTo>
                  <a:pt x="29597" y="60008"/>
                </a:lnTo>
                <a:lnTo>
                  <a:pt x="29257" y="60144"/>
                </a:lnTo>
                <a:lnTo>
                  <a:pt x="28850" y="60347"/>
                </a:lnTo>
                <a:lnTo>
                  <a:pt x="28375" y="60415"/>
                </a:lnTo>
                <a:lnTo>
                  <a:pt x="26746" y="60687"/>
                </a:lnTo>
                <a:lnTo>
                  <a:pt x="23895" y="60958"/>
                </a:lnTo>
                <a:lnTo>
                  <a:pt x="22130" y="61094"/>
                </a:lnTo>
                <a:lnTo>
                  <a:pt x="20093" y="61230"/>
                </a:lnTo>
                <a:lnTo>
                  <a:pt x="17853" y="61298"/>
                </a:lnTo>
                <a:lnTo>
                  <a:pt x="12966" y="61298"/>
                </a:lnTo>
                <a:lnTo>
                  <a:pt x="10726" y="61230"/>
                </a:lnTo>
                <a:lnTo>
                  <a:pt x="8689" y="61094"/>
                </a:lnTo>
                <a:lnTo>
                  <a:pt x="6924" y="60958"/>
                </a:lnTo>
                <a:lnTo>
                  <a:pt x="4073" y="60687"/>
                </a:lnTo>
                <a:lnTo>
                  <a:pt x="2444" y="60415"/>
                </a:lnTo>
                <a:lnTo>
                  <a:pt x="1969" y="60347"/>
                </a:lnTo>
                <a:lnTo>
                  <a:pt x="1562" y="60144"/>
                </a:lnTo>
                <a:lnTo>
                  <a:pt x="1290" y="60008"/>
                </a:lnTo>
                <a:lnTo>
                  <a:pt x="951" y="59736"/>
                </a:lnTo>
                <a:lnTo>
                  <a:pt x="747" y="59465"/>
                </a:lnTo>
                <a:lnTo>
                  <a:pt x="612" y="59125"/>
                </a:lnTo>
                <a:lnTo>
                  <a:pt x="544" y="58718"/>
                </a:lnTo>
                <a:lnTo>
                  <a:pt x="544" y="58718"/>
                </a:lnTo>
                <a:lnTo>
                  <a:pt x="679" y="59125"/>
                </a:lnTo>
                <a:lnTo>
                  <a:pt x="815" y="59397"/>
                </a:lnTo>
                <a:lnTo>
                  <a:pt x="1019" y="59669"/>
                </a:lnTo>
                <a:lnTo>
                  <a:pt x="1290" y="59940"/>
                </a:lnTo>
                <a:lnTo>
                  <a:pt x="1630" y="60144"/>
                </a:lnTo>
                <a:lnTo>
                  <a:pt x="2037" y="60279"/>
                </a:lnTo>
                <a:lnTo>
                  <a:pt x="2444" y="60415"/>
                </a:lnTo>
                <a:lnTo>
                  <a:pt x="4073" y="60619"/>
                </a:lnTo>
                <a:lnTo>
                  <a:pt x="6924" y="60890"/>
                </a:lnTo>
                <a:lnTo>
                  <a:pt x="8689" y="61026"/>
                </a:lnTo>
                <a:lnTo>
                  <a:pt x="10726" y="61162"/>
                </a:lnTo>
                <a:lnTo>
                  <a:pt x="12966" y="61230"/>
                </a:lnTo>
                <a:lnTo>
                  <a:pt x="17853" y="61230"/>
                </a:lnTo>
                <a:lnTo>
                  <a:pt x="20093" y="61162"/>
                </a:lnTo>
                <a:lnTo>
                  <a:pt x="22130" y="61026"/>
                </a:lnTo>
                <a:lnTo>
                  <a:pt x="23895" y="60890"/>
                </a:lnTo>
                <a:lnTo>
                  <a:pt x="26746" y="60619"/>
                </a:lnTo>
                <a:lnTo>
                  <a:pt x="28375" y="60415"/>
                </a:lnTo>
                <a:lnTo>
                  <a:pt x="28850" y="60279"/>
                </a:lnTo>
                <a:lnTo>
                  <a:pt x="29190" y="60144"/>
                </a:lnTo>
                <a:lnTo>
                  <a:pt x="29529" y="59940"/>
                </a:lnTo>
                <a:lnTo>
                  <a:pt x="29800" y="59669"/>
                </a:lnTo>
                <a:lnTo>
                  <a:pt x="30004" y="59397"/>
                </a:lnTo>
                <a:lnTo>
                  <a:pt x="30140" y="59125"/>
                </a:lnTo>
                <a:lnTo>
                  <a:pt x="30276" y="58718"/>
                </a:lnTo>
                <a:lnTo>
                  <a:pt x="30276" y="58311"/>
                </a:lnTo>
                <a:lnTo>
                  <a:pt x="30276" y="3259"/>
                </a:lnTo>
                <a:lnTo>
                  <a:pt x="30276" y="2852"/>
                </a:lnTo>
                <a:lnTo>
                  <a:pt x="30140" y="2444"/>
                </a:lnTo>
                <a:lnTo>
                  <a:pt x="30004" y="2173"/>
                </a:lnTo>
                <a:lnTo>
                  <a:pt x="29800" y="1901"/>
                </a:lnTo>
                <a:lnTo>
                  <a:pt x="29529" y="1698"/>
                </a:lnTo>
                <a:lnTo>
                  <a:pt x="29190" y="1494"/>
                </a:lnTo>
                <a:lnTo>
                  <a:pt x="28850" y="1358"/>
                </a:lnTo>
                <a:lnTo>
                  <a:pt x="28375" y="1223"/>
                </a:lnTo>
                <a:lnTo>
                  <a:pt x="27560" y="1087"/>
                </a:lnTo>
                <a:close/>
                <a:moveTo>
                  <a:pt x="15410" y="1"/>
                </a:moveTo>
                <a:lnTo>
                  <a:pt x="11608" y="69"/>
                </a:lnTo>
                <a:lnTo>
                  <a:pt x="7739" y="204"/>
                </a:lnTo>
                <a:lnTo>
                  <a:pt x="4413" y="408"/>
                </a:lnTo>
                <a:lnTo>
                  <a:pt x="3191" y="544"/>
                </a:lnTo>
                <a:lnTo>
                  <a:pt x="2309" y="680"/>
                </a:lnTo>
                <a:lnTo>
                  <a:pt x="1765" y="815"/>
                </a:lnTo>
                <a:lnTo>
                  <a:pt x="1290" y="1019"/>
                </a:lnTo>
                <a:lnTo>
                  <a:pt x="883" y="1223"/>
                </a:lnTo>
                <a:lnTo>
                  <a:pt x="544" y="1494"/>
                </a:lnTo>
                <a:lnTo>
                  <a:pt x="340" y="1901"/>
                </a:lnTo>
                <a:lnTo>
                  <a:pt x="136" y="2241"/>
                </a:lnTo>
                <a:lnTo>
                  <a:pt x="1" y="2716"/>
                </a:lnTo>
                <a:lnTo>
                  <a:pt x="1" y="3259"/>
                </a:lnTo>
                <a:lnTo>
                  <a:pt x="1" y="58311"/>
                </a:lnTo>
                <a:lnTo>
                  <a:pt x="1" y="58854"/>
                </a:lnTo>
                <a:lnTo>
                  <a:pt x="136" y="59261"/>
                </a:lnTo>
                <a:lnTo>
                  <a:pt x="340" y="59736"/>
                </a:lnTo>
                <a:lnTo>
                  <a:pt x="612" y="60076"/>
                </a:lnTo>
                <a:lnTo>
                  <a:pt x="951" y="60347"/>
                </a:lnTo>
                <a:lnTo>
                  <a:pt x="1358" y="60619"/>
                </a:lnTo>
                <a:lnTo>
                  <a:pt x="1833" y="60823"/>
                </a:lnTo>
                <a:lnTo>
                  <a:pt x="2309" y="60958"/>
                </a:lnTo>
                <a:lnTo>
                  <a:pt x="4006" y="61162"/>
                </a:lnTo>
                <a:lnTo>
                  <a:pt x="6857" y="61501"/>
                </a:lnTo>
                <a:lnTo>
                  <a:pt x="8689" y="61637"/>
                </a:lnTo>
                <a:lnTo>
                  <a:pt x="10726" y="61705"/>
                </a:lnTo>
                <a:lnTo>
                  <a:pt x="12966" y="61773"/>
                </a:lnTo>
                <a:lnTo>
                  <a:pt x="15410" y="61841"/>
                </a:lnTo>
                <a:lnTo>
                  <a:pt x="17853" y="61773"/>
                </a:lnTo>
                <a:lnTo>
                  <a:pt x="20093" y="61705"/>
                </a:lnTo>
                <a:lnTo>
                  <a:pt x="22130" y="61637"/>
                </a:lnTo>
                <a:lnTo>
                  <a:pt x="23963" y="61501"/>
                </a:lnTo>
                <a:lnTo>
                  <a:pt x="26814" y="61162"/>
                </a:lnTo>
                <a:lnTo>
                  <a:pt x="28511" y="60958"/>
                </a:lnTo>
                <a:lnTo>
                  <a:pt x="28986" y="60823"/>
                </a:lnTo>
                <a:lnTo>
                  <a:pt x="29461" y="60619"/>
                </a:lnTo>
                <a:lnTo>
                  <a:pt x="29868" y="60347"/>
                </a:lnTo>
                <a:lnTo>
                  <a:pt x="30208" y="60076"/>
                </a:lnTo>
                <a:lnTo>
                  <a:pt x="30479" y="59736"/>
                </a:lnTo>
                <a:lnTo>
                  <a:pt x="30683" y="59261"/>
                </a:lnTo>
                <a:lnTo>
                  <a:pt x="30819" y="58854"/>
                </a:lnTo>
                <a:lnTo>
                  <a:pt x="30819" y="58311"/>
                </a:lnTo>
                <a:lnTo>
                  <a:pt x="30819" y="3259"/>
                </a:lnTo>
                <a:lnTo>
                  <a:pt x="30819" y="2716"/>
                </a:lnTo>
                <a:lnTo>
                  <a:pt x="30683" y="2241"/>
                </a:lnTo>
                <a:lnTo>
                  <a:pt x="30547" y="1901"/>
                </a:lnTo>
                <a:lnTo>
                  <a:pt x="30276" y="1494"/>
                </a:lnTo>
                <a:lnTo>
                  <a:pt x="29936" y="1223"/>
                </a:lnTo>
                <a:lnTo>
                  <a:pt x="29529" y="1019"/>
                </a:lnTo>
                <a:lnTo>
                  <a:pt x="29054" y="815"/>
                </a:lnTo>
                <a:lnTo>
                  <a:pt x="28511" y="680"/>
                </a:lnTo>
                <a:lnTo>
                  <a:pt x="27628" y="544"/>
                </a:lnTo>
                <a:lnTo>
                  <a:pt x="26406" y="408"/>
                </a:lnTo>
                <a:lnTo>
                  <a:pt x="23080" y="204"/>
                </a:lnTo>
                <a:lnTo>
                  <a:pt x="19211" y="69"/>
                </a:lnTo>
                <a:lnTo>
                  <a:pt x="15410" y="1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4139510-9F60-484C-BD09-2FDB95267F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2"/>
          <a:stretch/>
        </p:blipFill>
        <p:spPr>
          <a:xfrm>
            <a:off x="3625775" y="541335"/>
            <a:ext cx="5154809" cy="3943600"/>
          </a:xfrm>
          <a:prstGeom prst="rect">
            <a:avLst/>
          </a:prstGeom>
        </p:spPr>
      </p:pic>
      <p:pic>
        <p:nvPicPr>
          <p:cNvPr id="9" name="image20.png">
            <a:extLst>
              <a:ext uri="{FF2B5EF4-FFF2-40B4-BE49-F238E27FC236}">
                <a16:creationId xmlns:a16="http://schemas.microsoft.com/office/drawing/2014/main" id="{3B0DD89F-3BB2-4778-B813-261941BB1359}"/>
              </a:ext>
            </a:extLst>
          </p:cNvPr>
          <p:cNvPicPr/>
          <p:nvPr/>
        </p:nvPicPr>
        <p:blipFill rotWithShape="1">
          <a:blip r:embed="rId4"/>
          <a:srcRect t="6470"/>
          <a:stretch/>
        </p:blipFill>
        <p:spPr>
          <a:xfrm>
            <a:off x="7303477" y="2215662"/>
            <a:ext cx="1477108" cy="1242646"/>
          </a:xfrm>
          <a:prstGeom prst="rect">
            <a:avLst/>
          </a:prstGeom>
          <a:ln/>
        </p:spPr>
      </p:pic>
      <p:sp>
        <p:nvSpPr>
          <p:cNvPr id="7" name="語音泡泡: 矩形 6">
            <a:extLst>
              <a:ext uri="{FF2B5EF4-FFF2-40B4-BE49-F238E27FC236}">
                <a16:creationId xmlns:a16="http://schemas.microsoft.com/office/drawing/2014/main" id="{C935CFC4-943D-4797-92BF-FD4DF8559BDD}"/>
              </a:ext>
            </a:extLst>
          </p:cNvPr>
          <p:cNvSpPr/>
          <p:nvPr/>
        </p:nvSpPr>
        <p:spPr>
          <a:xfrm>
            <a:off x="773722" y="3175390"/>
            <a:ext cx="7762726" cy="1907100"/>
          </a:xfrm>
          <a:prstGeom prst="wedgeRectCallout">
            <a:avLst>
              <a:gd name="adj1" fmla="val 32499"/>
              <a:gd name="adj2" fmla="val -78653"/>
            </a:avLst>
          </a:prstGeom>
          <a:solidFill>
            <a:schemeClr val="bg1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RelaxedModerately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阿滴英文</a:t>
            </a:r>
            <a:r>
              <a:rPr lang="en-US" altLang="zh-TW" sz="2400" dirty="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 - YouTube, n.d. </a:t>
            </a:r>
            <a:r>
              <a:rPr lang="zh-TW" altLang="zh-TW" sz="2400" dirty="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以輕鬆歡樂的方式，在</a:t>
            </a:r>
            <a:r>
              <a:rPr lang="en-US" altLang="zh-TW" sz="2400" dirty="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 YouTube</a:t>
            </a:r>
            <a:r>
              <a:rPr lang="zh-TW" altLang="zh-TW" sz="2400" dirty="0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頻道上題材有日常單字、生活英文、電影經典台詞、英文流行歌曲、英檢、大學指考、旅遊英文、考試職業準備等播放清單，讓我們大家去逛一逛吧。</a:t>
            </a:r>
            <a:endParaRPr lang="zh-TW" altLang="en-US" sz="2400" dirty="0">
              <a:solidFill>
                <a:srgbClr val="000000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</p:spTree>
    <p:extLst>
      <p:ext uri="{BB962C8B-B14F-4D97-AF65-F5344CB8AC3E}">
        <p14:creationId xmlns:p14="http://schemas.microsoft.com/office/powerpoint/2010/main" val="174036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A63D78-B147-49CC-B578-FBC19F72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050" y="966089"/>
            <a:ext cx="1986058" cy="1907100"/>
          </a:xfrm>
        </p:spPr>
        <p:txBody>
          <a:bodyPr/>
          <a:lstStyle/>
          <a:p>
            <a:r>
              <a:rPr lang="en-US" altLang="zh-TW" sz="2800" dirty="0"/>
              <a:t>3.</a:t>
            </a:r>
            <a:r>
              <a:rPr lang="zh-TW" altLang="en-US" sz="2800" dirty="0"/>
              <a:t>數學與文化的激盪 </a:t>
            </a:r>
            <a:r>
              <a:rPr lang="en-US" altLang="zh-TW" sz="2800" dirty="0"/>
              <a:t>– </a:t>
            </a:r>
            <a:r>
              <a:rPr lang="en-US" altLang="zh-TW" sz="2800" dirty="0" err="1"/>
              <a:t>ShannMath</a:t>
            </a:r>
            <a:br>
              <a:rPr lang="zh-TW" altLang="en-US" sz="2800" dirty="0"/>
            </a:br>
            <a:endParaRPr lang="zh-TW" altLang="en-US" sz="28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9B0B170-77F0-42F0-8B82-07C66B051B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2AAFB3C-E0F4-4017-A9EB-84265CE6DA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44</a:t>
            </a:fld>
            <a:endParaRPr lang="en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A7E4F3B-8E0D-4E24-87A6-34F2C0D9A6EC}"/>
              </a:ext>
            </a:extLst>
          </p:cNvPr>
          <p:cNvSpPr/>
          <p:nvPr/>
        </p:nvSpPr>
        <p:spPr>
          <a:xfrm>
            <a:off x="-117231" y="3159833"/>
            <a:ext cx="3376247" cy="824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US" altLang="zh-TW" sz="2000" u="sng" dirty="0">
                <a:solidFill>
                  <a:schemeClr val="bg1"/>
                </a:solidFill>
                <a:highlight>
                  <a:srgbClr val="000000"/>
                </a:highlight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https://www.youtube.com/user/shannweichang/playlists</a:t>
            </a:r>
            <a:endParaRPr lang="zh-TW" altLang="zh-TW" sz="20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6" name="Google Shape;239;p31">
            <a:extLst>
              <a:ext uri="{FF2B5EF4-FFF2-40B4-BE49-F238E27FC236}">
                <a16:creationId xmlns:a16="http://schemas.microsoft.com/office/drawing/2014/main" id="{E6F7CFED-38BE-461D-896D-F9B238BC622D}"/>
              </a:ext>
            </a:extLst>
          </p:cNvPr>
          <p:cNvSpPr/>
          <p:nvPr/>
        </p:nvSpPr>
        <p:spPr>
          <a:xfrm>
            <a:off x="3344421" y="70881"/>
            <a:ext cx="5740727" cy="5011609"/>
          </a:xfrm>
          <a:custGeom>
            <a:avLst/>
            <a:gdLst/>
            <a:ahLst/>
            <a:cxnLst/>
            <a:rect l="l" t="t" r="r" b="b"/>
            <a:pathLst>
              <a:path w="30819" h="61841" extrusionOk="0">
                <a:moveTo>
                  <a:pt x="5160" y="2580"/>
                </a:moveTo>
                <a:lnTo>
                  <a:pt x="5295" y="2648"/>
                </a:lnTo>
                <a:lnTo>
                  <a:pt x="5363" y="2784"/>
                </a:lnTo>
                <a:lnTo>
                  <a:pt x="5363" y="2920"/>
                </a:lnTo>
                <a:lnTo>
                  <a:pt x="5363" y="3055"/>
                </a:lnTo>
                <a:lnTo>
                  <a:pt x="5295" y="3191"/>
                </a:lnTo>
                <a:lnTo>
                  <a:pt x="5160" y="3259"/>
                </a:lnTo>
                <a:lnTo>
                  <a:pt x="4888" y="3259"/>
                </a:lnTo>
                <a:lnTo>
                  <a:pt x="4752" y="3191"/>
                </a:lnTo>
                <a:lnTo>
                  <a:pt x="4684" y="3055"/>
                </a:lnTo>
                <a:lnTo>
                  <a:pt x="4684" y="2920"/>
                </a:lnTo>
                <a:lnTo>
                  <a:pt x="4684" y="2784"/>
                </a:lnTo>
                <a:lnTo>
                  <a:pt x="4752" y="2648"/>
                </a:lnTo>
                <a:lnTo>
                  <a:pt x="4888" y="2580"/>
                </a:lnTo>
                <a:close/>
                <a:moveTo>
                  <a:pt x="15410" y="2241"/>
                </a:moveTo>
                <a:lnTo>
                  <a:pt x="15681" y="2309"/>
                </a:lnTo>
                <a:lnTo>
                  <a:pt x="15885" y="2444"/>
                </a:lnTo>
                <a:lnTo>
                  <a:pt x="16021" y="2648"/>
                </a:lnTo>
                <a:lnTo>
                  <a:pt x="16088" y="2920"/>
                </a:lnTo>
                <a:lnTo>
                  <a:pt x="16021" y="3191"/>
                </a:lnTo>
                <a:lnTo>
                  <a:pt x="15885" y="3395"/>
                </a:lnTo>
                <a:lnTo>
                  <a:pt x="15681" y="3531"/>
                </a:lnTo>
                <a:lnTo>
                  <a:pt x="15410" y="3598"/>
                </a:lnTo>
                <a:lnTo>
                  <a:pt x="15138" y="3531"/>
                </a:lnTo>
                <a:lnTo>
                  <a:pt x="14934" y="3395"/>
                </a:lnTo>
                <a:lnTo>
                  <a:pt x="14799" y="3191"/>
                </a:lnTo>
                <a:lnTo>
                  <a:pt x="14731" y="2920"/>
                </a:lnTo>
                <a:lnTo>
                  <a:pt x="14799" y="2648"/>
                </a:lnTo>
                <a:lnTo>
                  <a:pt x="14934" y="2444"/>
                </a:lnTo>
                <a:lnTo>
                  <a:pt x="15138" y="2309"/>
                </a:lnTo>
                <a:lnTo>
                  <a:pt x="15410" y="2241"/>
                </a:lnTo>
                <a:close/>
                <a:moveTo>
                  <a:pt x="29393" y="5228"/>
                </a:moveTo>
                <a:lnTo>
                  <a:pt x="29461" y="5296"/>
                </a:lnTo>
                <a:lnTo>
                  <a:pt x="29461" y="54849"/>
                </a:lnTo>
                <a:lnTo>
                  <a:pt x="1426" y="54849"/>
                </a:lnTo>
                <a:lnTo>
                  <a:pt x="1426" y="5296"/>
                </a:lnTo>
                <a:lnTo>
                  <a:pt x="1494" y="5228"/>
                </a:lnTo>
                <a:close/>
                <a:moveTo>
                  <a:pt x="15410" y="544"/>
                </a:moveTo>
                <a:lnTo>
                  <a:pt x="19143" y="612"/>
                </a:lnTo>
                <a:lnTo>
                  <a:pt x="23012" y="747"/>
                </a:lnTo>
                <a:lnTo>
                  <a:pt x="26339" y="951"/>
                </a:lnTo>
                <a:lnTo>
                  <a:pt x="27560" y="1087"/>
                </a:lnTo>
                <a:lnTo>
                  <a:pt x="27560" y="1087"/>
                </a:lnTo>
                <a:lnTo>
                  <a:pt x="26339" y="1019"/>
                </a:lnTo>
                <a:lnTo>
                  <a:pt x="23012" y="815"/>
                </a:lnTo>
                <a:lnTo>
                  <a:pt x="19143" y="680"/>
                </a:lnTo>
                <a:lnTo>
                  <a:pt x="15410" y="612"/>
                </a:lnTo>
                <a:lnTo>
                  <a:pt x="11676" y="680"/>
                </a:lnTo>
                <a:lnTo>
                  <a:pt x="7807" y="815"/>
                </a:lnTo>
                <a:lnTo>
                  <a:pt x="4481" y="1019"/>
                </a:lnTo>
                <a:lnTo>
                  <a:pt x="3259" y="1087"/>
                </a:lnTo>
                <a:lnTo>
                  <a:pt x="2444" y="1223"/>
                </a:lnTo>
                <a:lnTo>
                  <a:pt x="1969" y="1358"/>
                </a:lnTo>
                <a:lnTo>
                  <a:pt x="1630" y="1494"/>
                </a:lnTo>
                <a:lnTo>
                  <a:pt x="1290" y="1698"/>
                </a:lnTo>
                <a:lnTo>
                  <a:pt x="1019" y="1901"/>
                </a:lnTo>
                <a:lnTo>
                  <a:pt x="815" y="2173"/>
                </a:lnTo>
                <a:lnTo>
                  <a:pt x="679" y="2444"/>
                </a:lnTo>
                <a:lnTo>
                  <a:pt x="544" y="2852"/>
                </a:lnTo>
                <a:lnTo>
                  <a:pt x="544" y="3259"/>
                </a:lnTo>
                <a:lnTo>
                  <a:pt x="544" y="58311"/>
                </a:lnTo>
                <a:lnTo>
                  <a:pt x="544" y="58718"/>
                </a:lnTo>
                <a:lnTo>
                  <a:pt x="476" y="58311"/>
                </a:lnTo>
                <a:lnTo>
                  <a:pt x="476" y="3259"/>
                </a:lnTo>
                <a:lnTo>
                  <a:pt x="544" y="2784"/>
                </a:lnTo>
                <a:lnTo>
                  <a:pt x="612" y="2444"/>
                </a:lnTo>
                <a:lnTo>
                  <a:pt x="747" y="2105"/>
                </a:lnTo>
                <a:lnTo>
                  <a:pt x="951" y="1834"/>
                </a:lnTo>
                <a:lnTo>
                  <a:pt x="1222" y="1630"/>
                </a:lnTo>
                <a:lnTo>
                  <a:pt x="1562" y="1426"/>
                </a:lnTo>
                <a:lnTo>
                  <a:pt x="1969" y="1290"/>
                </a:lnTo>
                <a:lnTo>
                  <a:pt x="2444" y="1155"/>
                </a:lnTo>
                <a:lnTo>
                  <a:pt x="3259" y="1087"/>
                </a:lnTo>
                <a:lnTo>
                  <a:pt x="4481" y="951"/>
                </a:lnTo>
                <a:lnTo>
                  <a:pt x="7807" y="747"/>
                </a:lnTo>
                <a:lnTo>
                  <a:pt x="11676" y="612"/>
                </a:lnTo>
                <a:lnTo>
                  <a:pt x="15410" y="544"/>
                </a:lnTo>
                <a:close/>
                <a:moveTo>
                  <a:pt x="27560" y="1087"/>
                </a:moveTo>
                <a:lnTo>
                  <a:pt x="28375" y="1155"/>
                </a:lnTo>
                <a:lnTo>
                  <a:pt x="28850" y="1290"/>
                </a:lnTo>
                <a:lnTo>
                  <a:pt x="29257" y="1426"/>
                </a:lnTo>
                <a:lnTo>
                  <a:pt x="29597" y="1630"/>
                </a:lnTo>
                <a:lnTo>
                  <a:pt x="29868" y="1834"/>
                </a:lnTo>
                <a:lnTo>
                  <a:pt x="30072" y="2105"/>
                </a:lnTo>
                <a:lnTo>
                  <a:pt x="30208" y="2444"/>
                </a:lnTo>
                <a:lnTo>
                  <a:pt x="30276" y="2784"/>
                </a:lnTo>
                <a:lnTo>
                  <a:pt x="30344" y="3259"/>
                </a:lnTo>
                <a:lnTo>
                  <a:pt x="30344" y="58311"/>
                </a:lnTo>
                <a:lnTo>
                  <a:pt x="30276" y="58718"/>
                </a:lnTo>
                <a:lnTo>
                  <a:pt x="30208" y="59125"/>
                </a:lnTo>
                <a:lnTo>
                  <a:pt x="30072" y="59465"/>
                </a:lnTo>
                <a:lnTo>
                  <a:pt x="29868" y="59736"/>
                </a:lnTo>
                <a:lnTo>
                  <a:pt x="29597" y="60008"/>
                </a:lnTo>
                <a:lnTo>
                  <a:pt x="29257" y="60144"/>
                </a:lnTo>
                <a:lnTo>
                  <a:pt x="28850" y="60347"/>
                </a:lnTo>
                <a:lnTo>
                  <a:pt x="28375" y="60415"/>
                </a:lnTo>
                <a:lnTo>
                  <a:pt x="26746" y="60687"/>
                </a:lnTo>
                <a:lnTo>
                  <a:pt x="23895" y="60958"/>
                </a:lnTo>
                <a:lnTo>
                  <a:pt x="22130" y="61094"/>
                </a:lnTo>
                <a:lnTo>
                  <a:pt x="20093" y="61230"/>
                </a:lnTo>
                <a:lnTo>
                  <a:pt x="17853" y="61298"/>
                </a:lnTo>
                <a:lnTo>
                  <a:pt x="12966" y="61298"/>
                </a:lnTo>
                <a:lnTo>
                  <a:pt x="10726" y="61230"/>
                </a:lnTo>
                <a:lnTo>
                  <a:pt x="8689" y="61094"/>
                </a:lnTo>
                <a:lnTo>
                  <a:pt x="6924" y="60958"/>
                </a:lnTo>
                <a:lnTo>
                  <a:pt x="4073" y="60687"/>
                </a:lnTo>
                <a:lnTo>
                  <a:pt x="2444" y="60415"/>
                </a:lnTo>
                <a:lnTo>
                  <a:pt x="1969" y="60347"/>
                </a:lnTo>
                <a:lnTo>
                  <a:pt x="1562" y="60144"/>
                </a:lnTo>
                <a:lnTo>
                  <a:pt x="1290" y="60008"/>
                </a:lnTo>
                <a:lnTo>
                  <a:pt x="951" y="59736"/>
                </a:lnTo>
                <a:lnTo>
                  <a:pt x="747" y="59465"/>
                </a:lnTo>
                <a:lnTo>
                  <a:pt x="612" y="59125"/>
                </a:lnTo>
                <a:lnTo>
                  <a:pt x="544" y="58718"/>
                </a:lnTo>
                <a:lnTo>
                  <a:pt x="544" y="58718"/>
                </a:lnTo>
                <a:lnTo>
                  <a:pt x="679" y="59125"/>
                </a:lnTo>
                <a:lnTo>
                  <a:pt x="815" y="59397"/>
                </a:lnTo>
                <a:lnTo>
                  <a:pt x="1019" y="59669"/>
                </a:lnTo>
                <a:lnTo>
                  <a:pt x="1290" y="59940"/>
                </a:lnTo>
                <a:lnTo>
                  <a:pt x="1630" y="60144"/>
                </a:lnTo>
                <a:lnTo>
                  <a:pt x="2037" y="60279"/>
                </a:lnTo>
                <a:lnTo>
                  <a:pt x="2444" y="60415"/>
                </a:lnTo>
                <a:lnTo>
                  <a:pt x="4073" y="60619"/>
                </a:lnTo>
                <a:lnTo>
                  <a:pt x="6924" y="60890"/>
                </a:lnTo>
                <a:lnTo>
                  <a:pt x="8689" y="61026"/>
                </a:lnTo>
                <a:lnTo>
                  <a:pt x="10726" y="61162"/>
                </a:lnTo>
                <a:lnTo>
                  <a:pt x="12966" y="61230"/>
                </a:lnTo>
                <a:lnTo>
                  <a:pt x="17853" y="61230"/>
                </a:lnTo>
                <a:lnTo>
                  <a:pt x="20093" y="61162"/>
                </a:lnTo>
                <a:lnTo>
                  <a:pt x="22130" y="61026"/>
                </a:lnTo>
                <a:lnTo>
                  <a:pt x="23895" y="60890"/>
                </a:lnTo>
                <a:lnTo>
                  <a:pt x="26746" y="60619"/>
                </a:lnTo>
                <a:lnTo>
                  <a:pt x="28375" y="60415"/>
                </a:lnTo>
                <a:lnTo>
                  <a:pt x="28850" y="60279"/>
                </a:lnTo>
                <a:lnTo>
                  <a:pt x="29190" y="60144"/>
                </a:lnTo>
                <a:lnTo>
                  <a:pt x="29529" y="59940"/>
                </a:lnTo>
                <a:lnTo>
                  <a:pt x="29800" y="59669"/>
                </a:lnTo>
                <a:lnTo>
                  <a:pt x="30004" y="59397"/>
                </a:lnTo>
                <a:lnTo>
                  <a:pt x="30140" y="59125"/>
                </a:lnTo>
                <a:lnTo>
                  <a:pt x="30276" y="58718"/>
                </a:lnTo>
                <a:lnTo>
                  <a:pt x="30276" y="58311"/>
                </a:lnTo>
                <a:lnTo>
                  <a:pt x="30276" y="3259"/>
                </a:lnTo>
                <a:lnTo>
                  <a:pt x="30276" y="2852"/>
                </a:lnTo>
                <a:lnTo>
                  <a:pt x="30140" y="2444"/>
                </a:lnTo>
                <a:lnTo>
                  <a:pt x="30004" y="2173"/>
                </a:lnTo>
                <a:lnTo>
                  <a:pt x="29800" y="1901"/>
                </a:lnTo>
                <a:lnTo>
                  <a:pt x="29529" y="1698"/>
                </a:lnTo>
                <a:lnTo>
                  <a:pt x="29190" y="1494"/>
                </a:lnTo>
                <a:lnTo>
                  <a:pt x="28850" y="1358"/>
                </a:lnTo>
                <a:lnTo>
                  <a:pt x="28375" y="1223"/>
                </a:lnTo>
                <a:lnTo>
                  <a:pt x="27560" y="1087"/>
                </a:lnTo>
                <a:close/>
                <a:moveTo>
                  <a:pt x="15410" y="1"/>
                </a:moveTo>
                <a:lnTo>
                  <a:pt x="11608" y="69"/>
                </a:lnTo>
                <a:lnTo>
                  <a:pt x="7739" y="204"/>
                </a:lnTo>
                <a:lnTo>
                  <a:pt x="4413" y="408"/>
                </a:lnTo>
                <a:lnTo>
                  <a:pt x="3191" y="544"/>
                </a:lnTo>
                <a:lnTo>
                  <a:pt x="2309" y="680"/>
                </a:lnTo>
                <a:lnTo>
                  <a:pt x="1765" y="815"/>
                </a:lnTo>
                <a:lnTo>
                  <a:pt x="1290" y="1019"/>
                </a:lnTo>
                <a:lnTo>
                  <a:pt x="883" y="1223"/>
                </a:lnTo>
                <a:lnTo>
                  <a:pt x="544" y="1494"/>
                </a:lnTo>
                <a:lnTo>
                  <a:pt x="340" y="1901"/>
                </a:lnTo>
                <a:lnTo>
                  <a:pt x="136" y="2241"/>
                </a:lnTo>
                <a:lnTo>
                  <a:pt x="1" y="2716"/>
                </a:lnTo>
                <a:lnTo>
                  <a:pt x="1" y="3259"/>
                </a:lnTo>
                <a:lnTo>
                  <a:pt x="1" y="58311"/>
                </a:lnTo>
                <a:lnTo>
                  <a:pt x="1" y="58854"/>
                </a:lnTo>
                <a:lnTo>
                  <a:pt x="136" y="59261"/>
                </a:lnTo>
                <a:lnTo>
                  <a:pt x="340" y="59736"/>
                </a:lnTo>
                <a:lnTo>
                  <a:pt x="612" y="60076"/>
                </a:lnTo>
                <a:lnTo>
                  <a:pt x="951" y="60347"/>
                </a:lnTo>
                <a:lnTo>
                  <a:pt x="1358" y="60619"/>
                </a:lnTo>
                <a:lnTo>
                  <a:pt x="1833" y="60823"/>
                </a:lnTo>
                <a:lnTo>
                  <a:pt x="2309" y="60958"/>
                </a:lnTo>
                <a:lnTo>
                  <a:pt x="4006" y="61162"/>
                </a:lnTo>
                <a:lnTo>
                  <a:pt x="6857" y="61501"/>
                </a:lnTo>
                <a:lnTo>
                  <a:pt x="8689" y="61637"/>
                </a:lnTo>
                <a:lnTo>
                  <a:pt x="10726" y="61705"/>
                </a:lnTo>
                <a:lnTo>
                  <a:pt x="12966" y="61773"/>
                </a:lnTo>
                <a:lnTo>
                  <a:pt x="15410" y="61841"/>
                </a:lnTo>
                <a:lnTo>
                  <a:pt x="17853" y="61773"/>
                </a:lnTo>
                <a:lnTo>
                  <a:pt x="20093" y="61705"/>
                </a:lnTo>
                <a:lnTo>
                  <a:pt x="22130" y="61637"/>
                </a:lnTo>
                <a:lnTo>
                  <a:pt x="23963" y="61501"/>
                </a:lnTo>
                <a:lnTo>
                  <a:pt x="26814" y="61162"/>
                </a:lnTo>
                <a:lnTo>
                  <a:pt x="28511" y="60958"/>
                </a:lnTo>
                <a:lnTo>
                  <a:pt x="28986" y="60823"/>
                </a:lnTo>
                <a:lnTo>
                  <a:pt x="29461" y="60619"/>
                </a:lnTo>
                <a:lnTo>
                  <a:pt x="29868" y="60347"/>
                </a:lnTo>
                <a:lnTo>
                  <a:pt x="30208" y="60076"/>
                </a:lnTo>
                <a:lnTo>
                  <a:pt x="30479" y="59736"/>
                </a:lnTo>
                <a:lnTo>
                  <a:pt x="30683" y="59261"/>
                </a:lnTo>
                <a:lnTo>
                  <a:pt x="30819" y="58854"/>
                </a:lnTo>
                <a:lnTo>
                  <a:pt x="30819" y="58311"/>
                </a:lnTo>
                <a:lnTo>
                  <a:pt x="30819" y="3259"/>
                </a:lnTo>
                <a:lnTo>
                  <a:pt x="30819" y="2716"/>
                </a:lnTo>
                <a:lnTo>
                  <a:pt x="30683" y="2241"/>
                </a:lnTo>
                <a:lnTo>
                  <a:pt x="30547" y="1901"/>
                </a:lnTo>
                <a:lnTo>
                  <a:pt x="30276" y="1494"/>
                </a:lnTo>
                <a:lnTo>
                  <a:pt x="29936" y="1223"/>
                </a:lnTo>
                <a:lnTo>
                  <a:pt x="29529" y="1019"/>
                </a:lnTo>
                <a:lnTo>
                  <a:pt x="29054" y="815"/>
                </a:lnTo>
                <a:lnTo>
                  <a:pt x="28511" y="680"/>
                </a:lnTo>
                <a:lnTo>
                  <a:pt x="27628" y="544"/>
                </a:lnTo>
                <a:lnTo>
                  <a:pt x="26406" y="408"/>
                </a:lnTo>
                <a:lnTo>
                  <a:pt x="23080" y="204"/>
                </a:lnTo>
                <a:lnTo>
                  <a:pt x="19211" y="69"/>
                </a:lnTo>
                <a:lnTo>
                  <a:pt x="15410" y="1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6D93EF6-026D-4F04-82C1-9EC52E80B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940" y="528077"/>
            <a:ext cx="5021033" cy="3797738"/>
          </a:xfrm>
          <a:prstGeom prst="rect">
            <a:avLst/>
          </a:prstGeom>
        </p:spPr>
      </p:pic>
      <p:sp>
        <p:nvSpPr>
          <p:cNvPr id="7" name="語音泡泡: 矩形 6">
            <a:extLst>
              <a:ext uri="{FF2B5EF4-FFF2-40B4-BE49-F238E27FC236}">
                <a16:creationId xmlns:a16="http://schemas.microsoft.com/office/drawing/2014/main" id="{C935CFC4-943D-4797-92BF-FD4DF8559BDD}"/>
              </a:ext>
            </a:extLst>
          </p:cNvPr>
          <p:cNvSpPr/>
          <p:nvPr/>
        </p:nvSpPr>
        <p:spPr>
          <a:xfrm>
            <a:off x="422032" y="3110870"/>
            <a:ext cx="8381999" cy="1907100"/>
          </a:xfrm>
          <a:prstGeom prst="wedgeRectCallout">
            <a:avLst>
              <a:gd name="adj1" fmla="val 32499"/>
              <a:gd name="adj2" fmla="val -78653"/>
            </a:avLst>
          </a:prstGeom>
          <a:solidFill>
            <a:schemeClr val="bg1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RelaxedModerately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zh-TW" sz="2000" dirty="0">
                <a:solidFill>
                  <a:schemeClr val="tx1"/>
                </a:solidFill>
              </a:rPr>
              <a:t>從中央大學數學系與師資培育中心單維彰博士的</a:t>
            </a:r>
            <a:r>
              <a:rPr lang="en-US" altLang="zh-TW" sz="2000" dirty="0">
                <a:solidFill>
                  <a:schemeClr val="tx1"/>
                </a:solidFill>
              </a:rPr>
              <a:t> </a:t>
            </a:r>
            <a:r>
              <a:rPr lang="en-US" altLang="zh-TW" sz="2000" dirty="0" err="1">
                <a:solidFill>
                  <a:schemeClr val="tx1"/>
                </a:solidFill>
              </a:rPr>
              <a:t>ShannMath</a:t>
            </a:r>
            <a:r>
              <a:rPr lang="en-US" altLang="zh-TW" sz="2000" dirty="0">
                <a:solidFill>
                  <a:schemeClr val="tx1"/>
                </a:solidFill>
              </a:rPr>
              <a:t> </a:t>
            </a:r>
            <a:r>
              <a:rPr lang="en-US" altLang="zh-TW" sz="20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lang="en-US" altLang="zh-TW" sz="2000" i="1" dirty="0" err="1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ShannMath</a:t>
            </a:r>
            <a:r>
              <a:rPr lang="en-US" altLang="zh-TW" sz="2000" i="1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- YouTube</a:t>
            </a:r>
            <a:r>
              <a:rPr lang="en-US" altLang="zh-TW" sz="20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n.d.)</a:t>
            </a:r>
            <a:r>
              <a:rPr lang="en-US" altLang="zh-TW" sz="2000" dirty="0">
                <a:solidFill>
                  <a:schemeClr val="tx1"/>
                </a:solidFill>
              </a:rPr>
              <a:t> </a:t>
            </a:r>
            <a:r>
              <a:rPr lang="zh-TW" altLang="zh-TW" sz="2000" dirty="0">
                <a:solidFill>
                  <a:schemeClr val="tx1"/>
                </a:solidFill>
              </a:rPr>
              <a:t>頻道中顯露數學與文化激盪出的美感，不管從中學的「基礎數學」、「高三微積分增能」、「大學入門微積分」、「商管應用微積分」甚至還有具文化美感的「文化脈絡中的數學」，由單維彰博士娓娓道來，學數學也可以是一種享受。</a:t>
            </a:r>
            <a:endParaRPr lang="zh-TW" altLang="en-US" sz="3600" dirty="0">
              <a:solidFill>
                <a:schemeClr val="tx1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pic>
        <p:nvPicPr>
          <p:cNvPr id="11" name="image6.png">
            <a:extLst>
              <a:ext uri="{FF2B5EF4-FFF2-40B4-BE49-F238E27FC236}">
                <a16:creationId xmlns:a16="http://schemas.microsoft.com/office/drawing/2014/main" id="{3009A388-7352-44A4-A8F2-5445FC620E18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6295293" y="528078"/>
            <a:ext cx="1202955" cy="105453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83372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3"/>
          <p:cNvSpPr/>
          <p:nvPr/>
        </p:nvSpPr>
        <p:spPr>
          <a:xfrm>
            <a:off x="1168878" y="959375"/>
            <a:ext cx="2280286" cy="3224901"/>
          </a:xfrm>
          <a:custGeom>
            <a:avLst/>
            <a:gdLst/>
            <a:ahLst/>
            <a:cxnLst/>
            <a:rect l="l" t="t" r="r" b="b"/>
            <a:pathLst>
              <a:path w="60958" h="86210" extrusionOk="0">
                <a:moveTo>
                  <a:pt x="28985" y="3938"/>
                </a:moveTo>
                <a:lnTo>
                  <a:pt x="29189" y="4006"/>
                </a:lnTo>
                <a:lnTo>
                  <a:pt x="29189" y="4141"/>
                </a:lnTo>
                <a:lnTo>
                  <a:pt x="29189" y="4277"/>
                </a:lnTo>
                <a:lnTo>
                  <a:pt x="28985" y="4345"/>
                </a:lnTo>
                <a:lnTo>
                  <a:pt x="28850" y="4277"/>
                </a:lnTo>
                <a:lnTo>
                  <a:pt x="28782" y="4141"/>
                </a:lnTo>
                <a:lnTo>
                  <a:pt x="28850" y="4006"/>
                </a:lnTo>
                <a:lnTo>
                  <a:pt x="28985" y="3938"/>
                </a:lnTo>
                <a:close/>
                <a:moveTo>
                  <a:pt x="30479" y="3734"/>
                </a:moveTo>
                <a:lnTo>
                  <a:pt x="30615" y="3802"/>
                </a:lnTo>
                <a:lnTo>
                  <a:pt x="30750" y="3870"/>
                </a:lnTo>
                <a:lnTo>
                  <a:pt x="30818" y="4006"/>
                </a:lnTo>
                <a:lnTo>
                  <a:pt x="30818" y="4141"/>
                </a:lnTo>
                <a:lnTo>
                  <a:pt x="30818" y="4277"/>
                </a:lnTo>
                <a:lnTo>
                  <a:pt x="30750" y="4345"/>
                </a:lnTo>
                <a:lnTo>
                  <a:pt x="30615" y="4481"/>
                </a:lnTo>
                <a:lnTo>
                  <a:pt x="30343" y="4481"/>
                </a:lnTo>
                <a:lnTo>
                  <a:pt x="30207" y="4345"/>
                </a:lnTo>
                <a:lnTo>
                  <a:pt x="30139" y="4277"/>
                </a:lnTo>
                <a:lnTo>
                  <a:pt x="30139" y="4141"/>
                </a:lnTo>
                <a:lnTo>
                  <a:pt x="30139" y="4006"/>
                </a:lnTo>
                <a:lnTo>
                  <a:pt x="30207" y="3870"/>
                </a:lnTo>
                <a:lnTo>
                  <a:pt x="30343" y="3802"/>
                </a:lnTo>
                <a:lnTo>
                  <a:pt x="30479" y="3734"/>
                </a:lnTo>
                <a:close/>
                <a:moveTo>
                  <a:pt x="56885" y="7943"/>
                </a:moveTo>
                <a:lnTo>
                  <a:pt x="56885" y="78132"/>
                </a:lnTo>
                <a:lnTo>
                  <a:pt x="56817" y="78200"/>
                </a:lnTo>
                <a:lnTo>
                  <a:pt x="4209" y="78200"/>
                </a:lnTo>
                <a:lnTo>
                  <a:pt x="4141" y="78132"/>
                </a:lnTo>
                <a:lnTo>
                  <a:pt x="4141" y="7943"/>
                </a:lnTo>
                <a:close/>
                <a:moveTo>
                  <a:pt x="30479" y="80440"/>
                </a:moveTo>
                <a:lnTo>
                  <a:pt x="30071" y="80508"/>
                </a:lnTo>
                <a:lnTo>
                  <a:pt x="29732" y="80576"/>
                </a:lnTo>
                <a:lnTo>
                  <a:pt x="29461" y="80779"/>
                </a:lnTo>
                <a:lnTo>
                  <a:pt x="29189" y="80983"/>
                </a:lnTo>
                <a:lnTo>
                  <a:pt x="28917" y="81255"/>
                </a:lnTo>
                <a:lnTo>
                  <a:pt x="28782" y="81594"/>
                </a:lnTo>
                <a:lnTo>
                  <a:pt x="28646" y="81933"/>
                </a:lnTo>
                <a:lnTo>
                  <a:pt x="28646" y="82273"/>
                </a:lnTo>
                <a:lnTo>
                  <a:pt x="28646" y="82341"/>
                </a:lnTo>
                <a:lnTo>
                  <a:pt x="28646" y="82680"/>
                </a:lnTo>
                <a:lnTo>
                  <a:pt x="28782" y="83020"/>
                </a:lnTo>
                <a:lnTo>
                  <a:pt x="28985" y="83291"/>
                </a:lnTo>
                <a:lnTo>
                  <a:pt x="29189" y="83563"/>
                </a:lnTo>
                <a:lnTo>
                  <a:pt x="29461" y="83834"/>
                </a:lnTo>
                <a:lnTo>
                  <a:pt x="29800" y="83970"/>
                </a:lnTo>
                <a:lnTo>
                  <a:pt x="30139" y="84106"/>
                </a:lnTo>
                <a:lnTo>
                  <a:pt x="30818" y="84106"/>
                </a:lnTo>
                <a:lnTo>
                  <a:pt x="31158" y="83970"/>
                </a:lnTo>
                <a:lnTo>
                  <a:pt x="31497" y="83766"/>
                </a:lnTo>
                <a:lnTo>
                  <a:pt x="31768" y="83563"/>
                </a:lnTo>
                <a:lnTo>
                  <a:pt x="31972" y="83291"/>
                </a:lnTo>
                <a:lnTo>
                  <a:pt x="32176" y="83020"/>
                </a:lnTo>
                <a:lnTo>
                  <a:pt x="32244" y="82612"/>
                </a:lnTo>
                <a:lnTo>
                  <a:pt x="32312" y="82273"/>
                </a:lnTo>
                <a:lnTo>
                  <a:pt x="32244" y="81933"/>
                </a:lnTo>
                <a:lnTo>
                  <a:pt x="32176" y="81594"/>
                </a:lnTo>
                <a:lnTo>
                  <a:pt x="31972" y="81255"/>
                </a:lnTo>
                <a:lnTo>
                  <a:pt x="31768" y="80983"/>
                </a:lnTo>
                <a:lnTo>
                  <a:pt x="31497" y="80779"/>
                </a:lnTo>
                <a:lnTo>
                  <a:pt x="31158" y="80576"/>
                </a:lnTo>
                <a:lnTo>
                  <a:pt x="30818" y="80508"/>
                </a:lnTo>
                <a:lnTo>
                  <a:pt x="30479" y="80440"/>
                </a:lnTo>
                <a:close/>
                <a:moveTo>
                  <a:pt x="30886" y="80304"/>
                </a:moveTo>
                <a:lnTo>
                  <a:pt x="31225" y="80440"/>
                </a:lnTo>
                <a:lnTo>
                  <a:pt x="31565" y="80644"/>
                </a:lnTo>
                <a:lnTo>
                  <a:pt x="31904" y="80847"/>
                </a:lnTo>
                <a:lnTo>
                  <a:pt x="32108" y="81187"/>
                </a:lnTo>
                <a:lnTo>
                  <a:pt x="32312" y="81526"/>
                </a:lnTo>
                <a:lnTo>
                  <a:pt x="32447" y="81866"/>
                </a:lnTo>
                <a:lnTo>
                  <a:pt x="32447" y="82273"/>
                </a:lnTo>
                <a:lnTo>
                  <a:pt x="32447" y="82680"/>
                </a:lnTo>
                <a:lnTo>
                  <a:pt x="32312" y="83020"/>
                </a:lnTo>
                <a:lnTo>
                  <a:pt x="32108" y="83359"/>
                </a:lnTo>
                <a:lnTo>
                  <a:pt x="31904" y="83698"/>
                </a:lnTo>
                <a:lnTo>
                  <a:pt x="31565" y="83902"/>
                </a:lnTo>
                <a:lnTo>
                  <a:pt x="31225" y="84106"/>
                </a:lnTo>
                <a:lnTo>
                  <a:pt x="30886" y="84241"/>
                </a:lnTo>
                <a:lnTo>
                  <a:pt x="30479" y="84309"/>
                </a:lnTo>
                <a:lnTo>
                  <a:pt x="30071" y="84241"/>
                </a:lnTo>
                <a:lnTo>
                  <a:pt x="29732" y="84106"/>
                </a:lnTo>
                <a:lnTo>
                  <a:pt x="29393" y="83970"/>
                </a:lnTo>
                <a:lnTo>
                  <a:pt x="29053" y="83698"/>
                </a:lnTo>
                <a:lnTo>
                  <a:pt x="28850" y="83427"/>
                </a:lnTo>
                <a:lnTo>
                  <a:pt x="28646" y="83087"/>
                </a:lnTo>
                <a:lnTo>
                  <a:pt x="28510" y="82748"/>
                </a:lnTo>
                <a:lnTo>
                  <a:pt x="28442" y="82341"/>
                </a:lnTo>
                <a:lnTo>
                  <a:pt x="28442" y="82273"/>
                </a:lnTo>
                <a:lnTo>
                  <a:pt x="28510" y="81866"/>
                </a:lnTo>
                <a:lnTo>
                  <a:pt x="28646" y="81526"/>
                </a:lnTo>
                <a:lnTo>
                  <a:pt x="28782" y="81187"/>
                </a:lnTo>
                <a:lnTo>
                  <a:pt x="29053" y="80847"/>
                </a:lnTo>
                <a:lnTo>
                  <a:pt x="29325" y="80644"/>
                </a:lnTo>
                <a:lnTo>
                  <a:pt x="29664" y="80440"/>
                </a:lnTo>
                <a:lnTo>
                  <a:pt x="30071" y="80304"/>
                </a:lnTo>
                <a:close/>
                <a:moveTo>
                  <a:pt x="3530" y="815"/>
                </a:moveTo>
                <a:lnTo>
                  <a:pt x="2987" y="883"/>
                </a:lnTo>
                <a:lnTo>
                  <a:pt x="2512" y="1019"/>
                </a:lnTo>
                <a:lnTo>
                  <a:pt x="2036" y="1290"/>
                </a:lnTo>
                <a:lnTo>
                  <a:pt x="1629" y="1630"/>
                </a:lnTo>
                <a:lnTo>
                  <a:pt x="1290" y="2037"/>
                </a:lnTo>
                <a:lnTo>
                  <a:pt x="1086" y="2512"/>
                </a:lnTo>
                <a:lnTo>
                  <a:pt x="950" y="2987"/>
                </a:lnTo>
                <a:lnTo>
                  <a:pt x="882" y="3530"/>
                </a:lnTo>
                <a:lnTo>
                  <a:pt x="882" y="82612"/>
                </a:lnTo>
                <a:lnTo>
                  <a:pt x="950" y="83155"/>
                </a:lnTo>
                <a:lnTo>
                  <a:pt x="1086" y="83698"/>
                </a:lnTo>
                <a:lnTo>
                  <a:pt x="1358" y="84174"/>
                </a:lnTo>
                <a:lnTo>
                  <a:pt x="1765" y="84581"/>
                </a:lnTo>
                <a:lnTo>
                  <a:pt x="2172" y="84852"/>
                </a:lnTo>
                <a:lnTo>
                  <a:pt x="2715" y="85124"/>
                </a:lnTo>
                <a:lnTo>
                  <a:pt x="3258" y="85260"/>
                </a:lnTo>
                <a:lnTo>
                  <a:pt x="3869" y="85328"/>
                </a:lnTo>
                <a:lnTo>
                  <a:pt x="57156" y="85328"/>
                </a:lnTo>
                <a:lnTo>
                  <a:pt x="57767" y="85260"/>
                </a:lnTo>
                <a:lnTo>
                  <a:pt x="58310" y="85124"/>
                </a:lnTo>
                <a:lnTo>
                  <a:pt x="58785" y="84852"/>
                </a:lnTo>
                <a:lnTo>
                  <a:pt x="59260" y="84513"/>
                </a:lnTo>
                <a:lnTo>
                  <a:pt x="59600" y="84106"/>
                </a:lnTo>
                <a:lnTo>
                  <a:pt x="59871" y="83631"/>
                </a:lnTo>
                <a:lnTo>
                  <a:pt x="60075" y="83087"/>
                </a:lnTo>
                <a:lnTo>
                  <a:pt x="60143" y="82477"/>
                </a:lnTo>
                <a:lnTo>
                  <a:pt x="60143" y="3530"/>
                </a:lnTo>
                <a:lnTo>
                  <a:pt x="60075" y="2987"/>
                </a:lnTo>
                <a:lnTo>
                  <a:pt x="59939" y="2512"/>
                </a:lnTo>
                <a:lnTo>
                  <a:pt x="59668" y="2037"/>
                </a:lnTo>
                <a:lnTo>
                  <a:pt x="59328" y="1630"/>
                </a:lnTo>
                <a:lnTo>
                  <a:pt x="58921" y="1290"/>
                </a:lnTo>
                <a:lnTo>
                  <a:pt x="58446" y="1019"/>
                </a:lnTo>
                <a:lnTo>
                  <a:pt x="57903" y="883"/>
                </a:lnTo>
                <a:lnTo>
                  <a:pt x="57360" y="815"/>
                </a:lnTo>
                <a:close/>
                <a:moveTo>
                  <a:pt x="57971" y="679"/>
                </a:moveTo>
                <a:lnTo>
                  <a:pt x="58514" y="883"/>
                </a:lnTo>
                <a:lnTo>
                  <a:pt x="58989" y="1155"/>
                </a:lnTo>
                <a:lnTo>
                  <a:pt x="59464" y="1494"/>
                </a:lnTo>
                <a:lnTo>
                  <a:pt x="59804" y="1901"/>
                </a:lnTo>
                <a:lnTo>
                  <a:pt x="60075" y="2444"/>
                </a:lnTo>
                <a:lnTo>
                  <a:pt x="60211" y="2987"/>
                </a:lnTo>
                <a:lnTo>
                  <a:pt x="60279" y="3530"/>
                </a:lnTo>
                <a:lnTo>
                  <a:pt x="60279" y="82477"/>
                </a:lnTo>
                <a:lnTo>
                  <a:pt x="60211" y="83087"/>
                </a:lnTo>
                <a:lnTo>
                  <a:pt x="60075" y="83698"/>
                </a:lnTo>
                <a:lnTo>
                  <a:pt x="59736" y="84174"/>
                </a:lnTo>
                <a:lnTo>
                  <a:pt x="59396" y="84649"/>
                </a:lnTo>
                <a:lnTo>
                  <a:pt x="58921" y="84988"/>
                </a:lnTo>
                <a:lnTo>
                  <a:pt x="58378" y="85260"/>
                </a:lnTo>
                <a:lnTo>
                  <a:pt x="57767" y="85463"/>
                </a:lnTo>
                <a:lnTo>
                  <a:pt x="57156" y="85531"/>
                </a:lnTo>
                <a:lnTo>
                  <a:pt x="3869" y="85531"/>
                </a:lnTo>
                <a:lnTo>
                  <a:pt x="3190" y="85463"/>
                </a:lnTo>
                <a:lnTo>
                  <a:pt x="2647" y="85260"/>
                </a:lnTo>
                <a:lnTo>
                  <a:pt x="2104" y="84988"/>
                </a:lnTo>
                <a:lnTo>
                  <a:pt x="1629" y="84649"/>
                </a:lnTo>
                <a:lnTo>
                  <a:pt x="1222" y="84241"/>
                </a:lnTo>
                <a:lnTo>
                  <a:pt x="950" y="83766"/>
                </a:lnTo>
                <a:lnTo>
                  <a:pt x="747" y="83223"/>
                </a:lnTo>
                <a:lnTo>
                  <a:pt x="679" y="82612"/>
                </a:lnTo>
                <a:lnTo>
                  <a:pt x="679" y="3530"/>
                </a:lnTo>
                <a:lnTo>
                  <a:pt x="747" y="2987"/>
                </a:lnTo>
                <a:lnTo>
                  <a:pt x="950" y="2444"/>
                </a:lnTo>
                <a:lnTo>
                  <a:pt x="1154" y="1901"/>
                </a:lnTo>
                <a:lnTo>
                  <a:pt x="1561" y="1494"/>
                </a:lnTo>
                <a:lnTo>
                  <a:pt x="1969" y="1155"/>
                </a:lnTo>
                <a:lnTo>
                  <a:pt x="2444" y="883"/>
                </a:lnTo>
                <a:lnTo>
                  <a:pt x="2987" y="679"/>
                </a:lnTo>
                <a:close/>
                <a:moveTo>
                  <a:pt x="3530" y="1"/>
                </a:moveTo>
                <a:lnTo>
                  <a:pt x="2851" y="68"/>
                </a:lnTo>
                <a:lnTo>
                  <a:pt x="2172" y="204"/>
                </a:lnTo>
                <a:lnTo>
                  <a:pt x="1561" y="544"/>
                </a:lnTo>
                <a:lnTo>
                  <a:pt x="1018" y="1019"/>
                </a:lnTo>
                <a:lnTo>
                  <a:pt x="611" y="1562"/>
                </a:lnTo>
                <a:lnTo>
                  <a:pt x="272" y="2173"/>
                </a:lnTo>
                <a:lnTo>
                  <a:pt x="68" y="2852"/>
                </a:lnTo>
                <a:lnTo>
                  <a:pt x="0" y="3530"/>
                </a:lnTo>
                <a:lnTo>
                  <a:pt x="0" y="82612"/>
                </a:lnTo>
                <a:lnTo>
                  <a:pt x="68" y="83359"/>
                </a:lnTo>
                <a:lnTo>
                  <a:pt x="339" y="84038"/>
                </a:lnTo>
                <a:lnTo>
                  <a:pt x="679" y="84649"/>
                </a:lnTo>
                <a:lnTo>
                  <a:pt x="1154" y="85124"/>
                </a:lnTo>
                <a:lnTo>
                  <a:pt x="1697" y="85599"/>
                </a:lnTo>
                <a:lnTo>
                  <a:pt x="2376" y="85938"/>
                </a:lnTo>
                <a:lnTo>
                  <a:pt x="3055" y="86142"/>
                </a:lnTo>
                <a:lnTo>
                  <a:pt x="3869" y="86210"/>
                </a:lnTo>
                <a:lnTo>
                  <a:pt x="57156" y="86210"/>
                </a:lnTo>
                <a:lnTo>
                  <a:pt x="57903" y="86142"/>
                </a:lnTo>
                <a:lnTo>
                  <a:pt x="58582" y="85938"/>
                </a:lnTo>
                <a:lnTo>
                  <a:pt x="59260" y="85599"/>
                </a:lnTo>
                <a:lnTo>
                  <a:pt x="59804" y="85124"/>
                </a:lnTo>
                <a:lnTo>
                  <a:pt x="60347" y="84581"/>
                </a:lnTo>
                <a:lnTo>
                  <a:pt x="60686" y="83970"/>
                </a:lnTo>
                <a:lnTo>
                  <a:pt x="60890" y="83223"/>
                </a:lnTo>
                <a:lnTo>
                  <a:pt x="60957" y="82477"/>
                </a:lnTo>
                <a:lnTo>
                  <a:pt x="60957" y="3530"/>
                </a:lnTo>
                <a:lnTo>
                  <a:pt x="60890" y="2852"/>
                </a:lnTo>
                <a:lnTo>
                  <a:pt x="60686" y="2173"/>
                </a:lnTo>
                <a:lnTo>
                  <a:pt x="60347" y="1562"/>
                </a:lnTo>
                <a:lnTo>
                  <a:pt x="59939" y="1019"/>
                </a:lnTo>
                <a:lnTo>
                  <a:pt x="59396" y="544"/>
                </a:lnTo>
                <a:lnTo>
                  <a:pt x="58785" y="204"/>
                </a:lnTo>
                <a:lnTo>
                  <a:pt x="58106" y="68"/>
                </a:lnTo>
                <a:lnTo>
                  <a:pt x="57360" y="1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6" name="Google Shape;256;p33"/>
          <p:cNvSpPr/>
          <p:nvPr/>
        </p:nvSpPr>
        <p:spPr>
          <a:xfrm>
            <a:off x="1326225" y="1256105"/>
            <a:ext cx="2038298" cy="26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3600" dirty="0"/>
              <a:t>4.</a:t>
            </a:r>
            <a:r>
              <a:rPr lang="zh-TW" altLang="en-US" sz="3600" dirty="0"/>
              <a:t>其他</a:t>
            </a:r>
            <a:endParaRPr lang="en-US" altLang="zh-TW" sz="3600" dirty="0"/>
          </a:p>
          <a:p>
            <a:r>
              <a:rPr lang="zh-TW" altLang="en-US" sz="3600" dirty="0"/>
              <a:t>特色頻道</a:t>
            </a:r>
            <a:endParaRPr lang="en-US" altLang="zh-TW" sz="3600" dirty="0"/>
          </a:p>
          <a:p>
            <a:endParaRPr lang="zh-TW" altLang="en-US" sz="3600" dirty="0"/>
          </a:p>
        </p:txBody>
      </p:sp>
      <p:sp>
        <p:nvSpPr>
          <p:cNvPr id="257" name="Google Shape;257;p33"/>
          <p:cNvSpPr txBox="1">
            <a:spLocks noGrp="1"/>
          </p:cNvSpPr>
          <p:nvPr>
            <p:ph type="body" idx="4294967295"/>
          </p:nvPr>
        </p:nvSpPr>
        <p:spPr>
          <a:xfrm>
            <a:off x="3606510" y="807707"/>
            <a:ext cx="4211265" cy="337656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88900" indent="0">
              <a:buNone/>
            </a:pPr>
            <a:r>
              <a:rPr lang="en-US" altLang="zh-TW" sz="2400" dirty="0"/>
              <a:t>(1) </a:t>
            </a:r>
            <a:r>
              <a:rPr lang="en-US" altLang="zh-TW" sz="24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Khan Academy </a:t>
            </a:r>
            <a:r>
              <a:rPr lang="en-US" altLang="zh-TW" sz="2400" dirty="0"/>
              <a:t>(</a:t>
            </a:r>
            <a:r>
              <a:rPr lang="zh-TW" altLang="en-US" sz="2400" dirty="0"/>
              <a:t>可汗學院</a:t>
            </a:r>
            <a:r>
              <a:rPr lang="en-US" altLang="zh-TW" sz="2400" dirty="0"/>
              <a:t>)</a:t>
            </a:r>
            <a:endParaRPr lang="zh-TW" altLang="en-US" sz="1600" dirty="0"/>
          </a:p>
          <a:p>
            <a:pPr marL="88900" indent="0">
              <a:buNone/>
            </a:pPr>
            <a:r>
              <a:rPr lang="en-US" altLang="zh-TW" sz="2400" dirty="0"/>
              <a:t>(2)</a:t>
            </a:r>
            <a:r>
              <a:rPr lang="zh-TW" altLang="en-US" sz="2400" dirty="0"/>
              <a:t>「</a:t>
            </a:r>
            <a:r>
              <a:rPr lang="zh-TW" altLang="en-US" sz="24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輕談國學歌風雅</a:t>
            </a:r>
            <a:r>
              <a:rPr lang="zh-TW" altLang="en-US" sz="2400" dirty="0"/>
              <a:t>」</a:t>
            </a:r>
            <a:endParaRPr lang="en-US" altLang="zh-TW" sz="2400" dirty="0"/>
          </a:p>
          <a:p>
            <a:pPr marL="88900" indent="0">
              <a:buNone/>
            </a:pPr>
            <a:r>
              <a:rPr lang="en-US" altLang="zh-TW" sz="2400" dirty="0"/>
              <a:t>     </a:t>
            </a:r>
            <a:r>
              <a:rPr lang="zh-TW" altLang="en-US" sz="2400" dirty="0"/>
              <a:t>，新加坡製作</a:t>
            </a:r>
            <a:endParaRPr lang="en-US" altLang="zh-TW" sz="1600" dirty="0"/>
          </a:p>
          <a:p>
            <a:pPr marL="88900" indent="0">
              <a:buNone/>
            </a:pPr>
            <a:r>
              <a:rPr lang="en-US" altLang="zh-TW" sz="2400" dirty="0"/>
              <a:t>(3) </a:t>
            </a:r>
            <a:r>
              <a:rPr lang="zh-TW" altLang="en-US" sz="2400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物理雙月刊</a:t>
            </a:r>
            <a:endParaRPr lang="zh-TW" altLang="en-US" sz="2400" dirty="0"/>
          </a:p>
          <a:p>
            <a:pPr marL="88900" indent="0">
              <a:buNone/>
            </a:pPr>
            <a:r>
              <a:rPr lang="en-US" altLang="zh-TW" sz="2400" dirty="0"/>
              <a:t>(4) </a:t>
            </a:r>
            <a:r>
              <a:rPr lang="en-US" altLang="zh-TW" sz="2400" dirty="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LIS-science fun</a:t>
            </a:r>
            <a:endParaRPr lang="en-US" altLang="zh-TW" sz="1600" dirty="0">
              <a:solidFill>
                <a:schemeClr val="tx1"/>
              </a:solidFill>
            </a:endParaRPr>
          </a:p>
          <a:p>
            <a:pPr marL="88900" indent="0">
              <a:buNone/>
            </a:pPr>
            <a:r>
              <a:rPr lang="zh-TW" altLang="en-US" sz="2400" dirty="0"/>
              <a:t>     情境科學教材</a:t>
            </a:r>
          </a:p>
          <a:p>
            <a:pPr marL="88900" indent="0">
              <a:buNone/>
            </a:pPr>
            <a:r>
              <a:rPr lang="zh-TW" altLang="en-US" sz="2400" dirty="0"/>
              <a:t> </a:t>
            </a:r>
            <a:r>
              <a:rPr lang="en-US" altLang="zh-TW" sz="2400" dirty="0"/>
              <a:t>(5) </a:t>
            </a:r>
            <a:r>
              <a:rPr lang="zh-TW" altLang="en-US" sz="2400" dirty="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生活化學</a:t>
            </a:r>
            <a:endParaRPr lang="zh-TW" altLang="en-US" sz="2400" dirty="0"/>
          </a:p>
        </p:txBody>
      </p:sp>
      <p:sp>
        <p:nvSpPr>
          <p:cNvPr id="258" name="Google Shape;258;p33"/>
          <p:cNvSpPr txBox="1">
            <a:spLocks noGrp="1"/>
          </p:cNvSpPr>
          <p:nvPr>
            <p:ph type="sldNum" idx="12"/>
          </p:nvPr>
        </p:nvSpPr>
        <p:spPr>
          <a:xfrm>
            <a:off x="853644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45</a:t>
            </a:fld>
            <a:endParaRPr/>
          </a:p>
        </p:txBody>
      </p:sp>
      <p:pic>
        <p:nvPicPr>
          <p:cNvPr id="15362" name="Picture 2" descr="ç¸éåç">
            <a:extLst>
              <a:ext uri="{FF2B5EF4-FFF2-40B4-BE49-F238E27FC236}">
                <a16:creationId xmlns:a16="http://schemas.microsoft.com/office/drawing/2014/main" id="{1D4E2638-F384-45D6-914E-CB2F866FEF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476" y="197826"/>
            <a:ext cx="6594231" cy="494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4179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3"/>
          <p:cNvSpPr/>
          <p:nvPr/>
        </p:nvSpPr>
        <p:spPr>
          <a:xfrm>
            <a:off x="1168878" y="959375"/>
            <a:ext cx="2280286" cy="3224901"/>
          </a:xfrm>
          <a:custGeom>
            <a:avLst/>
            <a:gdLst/>
            <a:ahLst/>
            <a:cxnLst/>
            <a:rect l="l" t="t" r="r" b="b"/>
            <a:pathLst>
              <a:path w="60958" h="86210" extrusionOk="0">
                <a:moveTo>
                  <a:pt x="28985" y="3938"/>
                </a:moveTo>
                <a:lnTo>
                  <a:pt x="29189" y="4006"/>
                </a:lnTo>
                <a:lnTo>
                  <a:pt x="29189" y="4141"/>
                </a:lnTo>
                <a:lnTo>
                  <a:pt x="29189" y="4277"/>
                </a:lnTo>
                <a:lnTo>
                  <a:pt x="28985" y="4345"/>
                </a:lnTo>
                <a:lnTo>
                  <a:pt x="28850" y="4277"/>
                </a:lnTo>
                <a:lnTo>
                  <a:pt x="28782" y="4141"/>
                </a:lnTo>
                <a:lnTo>
                  <a:pt x="28850" y="4006"/>
                </a:lnTo>
                <a:lnTo>
                  <a:pt x="28985" y="3938"/>
                </a:lnTo>
                <a:close/>
                <a:moveTo>
                  <a:pt x="30479" y="3734"/>
                </a:moveTo>
                <a:lnTo>
                  <a:pt x="30615" y="3802"/>
                </a:lnTo>
                <a:lnTo>
                  <a:pt x="30750" y="3870"/>
                </a:lnTo>
                <a:lnTo>
                  <a:pt x="30818" y="4006"/>
                </a:lnTo>
                <a:lnTo>
                  <a:pt x="30818" y="4141"/>
                </a:lnTo>
                <a:lnTo>
                  <a:pt x="30818" y="4277"/>
                </a:lnTo>
                <a:lnTo>
                  <a:pt x="30750" y="4345"/>
                </a:lnTo>
                <a:lnTo>
                  <a:pt x="30615" y="4481"/>
                </a:lnTo>
                <a:lnTo>
                  <a:pt x="30343" y="4481"/>
                </a:lnTo>
                <a:lnTo>
                  <a:pt x="30207" y="4345"/>
                </a:lnTo>
                <a:lnTo>
                  <a:pt x="30139" y="4277"/>
                </a:lnTo>
                <a:lnTo>
                  <a:pt x="30139" y="4141"/>
                </a:lnTo>
                <a:lnTo>
                  <a:pt x="30139" y="4006"/>
                </a:lnTo>
                <a:lnTo>
                  <a:pt x="30207" y="3870"/>
                </a:lnTo>
                <a:lnTo>
                  <a:pt x="30343" y="3802"/>
                </a:lnTo>
                <a:lnTo>
                  <a:pt x="30479" y="3734"/>
                </a:lnTo>
                <a:close/>
                <a:moveTo>
                  <a:pt x="56885" y="7943"/>
                </a:moveTo>
                <a:lnTo>
                  <a:pt x="56885" y="78132"/>
                </a:lnTo>
                <a:lnTo>
                  <a:pt x="56817" y="78200"/>
                </a:lnTo>
                <a:lnTo>
                  <a:pt x="4209" y="78200"/>
                </a:lnTo>
                <a:lnTo>
                  <a:pt x="4141" y="78132"/>
                </a:lnTo>
                <a:lnTo>
                  <a:pt x="4141" y="7943"/>
                </a:lnTo>
                <a:close/>
                <a:moveTo>
                  <a:pt x="30479" y="80440"/>
                </a:moveTo>
                <a:lnTo>
                  <a:pt x="30071" y="80508"/>
                </a:lnTo>
                <a:lnTo>
                  <a:pt x="29732" y="80576"/>
                </a:lnTo>
                <a:lnTo>
                  <a:pt x="29461" y="80779"/>
                </a:lnTo>
                <a:lnTo>
                  <a:pt x="29189" y="80983"/>
                </a:lnTo>
                <a:lnTo>
                  <a:pt x="28917" y="81255"/>
                </a:lnTo>
                <a:lnTo>
                  <a:pt x="28782" y="81594"/>
                </a:lnTo>
                <a:lnTo>
                  <a:pt x="28646" y="81933"/>
                </a:lnTo>
                <a:lnTo>
                  <a:pt x="28646" y="82273"/>
                </a:lnTo>
                <a:lnTo>
                  <a:pt x="28646" y="82341"/>
                </a:lnTo>
                <a:lnTo>
                  <a:pt x="28646" y="82680"/>
                </a:lnTo>
                <a:lnTo>
                  <a:pt x="28782" y="83020"/>
                </a:lnTo>
                <a:lnTo>
                  <a:pt x="28985" y="83291"/>
                </a:lnTo>
                <a:lnTo>
                  <a:pt x="29189" y="83563"/>
                </a:lnTo>
                <a:lnTo>
                  <a:pt x="29461" y="83834"/>
                </a:lnTo>
                <a:lnTo>
                  <a:pt x="29800" y="83970"/>
                </a:lnTo>
                <a:lnTo>
                  <a:pt x="30139" y="84106"/>
                </a:lnTo>
                <a:lnTo>
                  <a:pt x="30818" y="84106"/>
                </a:lnTo>
                <a:lnTo>
                  <a:pt x="31158" y="83970"/>
                </a:lnTo>
                <a:lnTo>
                  <a:pt x="31497" y="83766"/>
                </a:lnTo>
                <a:lnTo>
                  <a:pt x="31768" y="83563"/>
                </a:lnTo>
                <a:lnTo>
                  <a:pt x="31972" y="83291"/>
                </a:lnTo>
                <a:lnTo>
                  <a:pt x="32176" y="83020"/>
                </a:lnTo>
                <a:lnTo>
                  <a:pt x="32244" y="82612"/>
                </a:lnTo>
                <a:lnTo>
                  <a:pt x="32312" y="82273"/>
                </a:lnTo>
                <a:lnTo>
                  <a:pt x="32244" y="81933"/>
                </a:lnTo>
                <a:lnTo>
                  <a:pt x="32176" y="81594"/>
                </a:lnTo>
                <a:lnTo>
                  <a:pt x="31972" y="81255"/>
                </a:lnTo>
                <a:lnTo>
                  <a:pt x="31768" y="80983"/>
                </a:lnTo>
                <a:lnTo>
                  <a:pt x="31497" y="80779"/>
                </a:lnTo>
                <a:lnTo>
                  <a:pt x="31158" y="80576"/>
                </a:lnTo>
                <a:lnTo>
                  <a:pt x="30818" y="80508"/>
                </a:lnTo>
                <a:lnTo>
                  <a:pt x="30479" y="80440"/>
                </a:lnTo>
                <a:close/>
                <a:moveTo>
                  <a:pt x="30886" y="80304"/>
                </a:moveTo>
                <a:lnTo>
                  <a:pt x="31225" y="80440"/>
                </a:lnTo>
                <a:lnTo>
                  <a:pt x="31565" y="80644"/>
                </a:lnTo>
                <a:lnTo>
                  <a:pt x="31904" y="80847"/>
                </a:lnTo>
                <a:lnTo>
                  <a:pt x="32108" y="81187"/>
                </a:lnTo>
                <a:lnTo>
                  <a:pt x="32312" y="81526"/>
                </a:lnTo>
                <a:lnTo>
                  <a:pt x="32447" y="81866"/>
                </a:lnTo>
                <a:lnTo>
                  <a:pt x="32447" y="82273"/>
                </a:lnTo>
                <a:lnTo>
                  <a:pt x="32447" y="82680"/>
                </a:lnTo>
                <a:lnTo>
                  <a:pt x="32312" y="83020"/>
                </a:lnTo>
                <a:lnTo>
                  <a:pt x="32108" y="83359"/>
                </a:lnTo>
                <a:lnTo>
                  <a:pt x="31904" y="83698"/>
                </a:lnTo>
                <a:lnTo>
                  <a:pt x="31565" y="83902"/>
                </a:lnTo>
                <a:lnTo>
                  <a:pt x="31225" y="84106"/>
                </a:lnTo>
                <a:lnTo>
                  <a:pt x="30886" y="84241"/>
                </a:lnTo>
                <a:lnTo>
                  <a:pt x="30479" y="84309"/>
                </a:lnTo>
                <a:lnTo>
                  <a:pt x="30071" y="84241"/>
                </a:lnTo>
                <a:lnTo>
                  <a:pt x="29732" y="84106"/>
                </a:lnTo>
                <a:lnTo>
                  <a:pt x="29393" y="83970"/>
                </a:lnTo>
                <a:lnTo>
                  <a:pt x="29053" y="83698"/>
                </a:lnTo>
                <a:lnTo>
                  <a:pt x="28850" y="83427"/>
                </a:lnTo>
                <a:lnTo>
                  <a:pt x="28646" y="83087"/>
                </a:lnTo>
                <a:lnTo>
                  <a:pt x="28510" y="82748"/>
                </a:lnTo>
                <a:lnTo>
                  <a:pt x="28442" y="82341"/>
                </a:lnTo>
                <a:lnTo>
                  <a:pt x="28442" y="82273"/>
                </a:lnTo>
                <a:lnTo>
                  <a:pt x="28510" y="81866"/>
                </a:lnTo>
                <a:lnTo>
                  <a:pt x="28646" y="81526"/>
                </a:lnTo>
                <a:lnTo>
                  <a:pt x="28782" y="81187"/>
                </a:lnTo>
                <a:lnTo>
                  <a:pt x="29053" y="80847"/>
                </a:lnTo>
                <a:lnTo>
                  <a:pt x="29325" y="80644"/>
                </a:lnTo>
                <a:lnTo>
                  <a:pt x="29664" y="80440"/>
                </a:lnTo>
                <a:lnTo>
                  <a:pt x="30071" y="80304"/>
                </a:lnTo>
                <a:close/>
                <a:moveTo>
                  <a:pt x="3530" y="815"/>
                </a:moveTo>
                <a:lnTo>
                  <a:pt x="2987" y="883"/>
                </a:lnTo>
                <a:lnTo>
                  <a:pt x="2512" y="1019"/>
                </a:lnTo>
                <a:lnTo>
                  <a:pt x="2036" y="1290"/>
                </a:lnTo>
                <a:lnTo>
                  <a:pt x="1629" y="1630"/>
                </a:lnTo>
                <a:lnTo>
                  <a:pt x="1290" y="2037"/>
                </a:lnTo>
                <a:lnTo>
                  <a:pt x="1086" y="2512"/>
                </a:lnTo>
                <a:lnTo>
                  <a:pt x="950" y="2987"/>
                </a:lnTo>
                <a:lnTo>
                  <a:pt x="882" y="3530"/>
                </a:lnTo>
                <a:lnTo>
                  <a:pt x="882" y="82612"/>
                </a:lnTo>
                <a:lnTo>
                  <a:pt x="950" y="83155"/>
                </a:lnTo>
                <a:lnTo>
                  <a:pt x="1086" y="83698"/>
                </a:lnTo>
                <a:lnTo>
                  <a:pt x="1358" y="84174"/>
                </a:lnTo>
                <a:lnTo>
                  <a:pt x="1765" y="84581"/>
                </a:lnTo>
                <a:lnTo>
                  <a:pt x="2172" y="84852"/>
                </a:lnTo>
                <a:lnTo>
                  <a:pt x="2715" y="85124"/>
                </a:lnTo>
                <a:lnTo>
                  <a:pt x="3258" y="85260"/>
                </a:lnTo>
                <a:lnTo>
                  <a:pt x="3869" y="85328"/>
                </a:lnTo>
                <a:lnTo>
                  <a:pt x="57156" y="85328"/>
                </a:lnTo>
                <a:lnTo>
                  <a:pt x="57767" y="85260"/>
                </a:lnTo>
                <a:lnTo>
                  <a:pt x="58310" y="85124"/>
                </a:lnTo>
                <a:lnTo>
                  <a:pt x="58785" y="84852"/>
                </a:lnTo>
                <a:lnTo>
                  <a:pt x="59260" y="84513"/>
                </a:lnTo>
                <a:lnTo>
                  <a:pt x="59600" y="84106"/>
                </a:lnTo>
                <a:lnTo>
                  <a:pt x="59871" y="83631"/>
                </a:lnTo>
                <a:lnTo>
                  <a:pt x="60075" y="83087"/>
                </a:lnTo>
                <a:lnTo>
                  <a:pt x="60143" y="82477"/>
                </a:lnTo>
                <a:lnTo>
                  <a:pt x="60143" y="3530"/>
                </a:lnTo>
                <a:lnTo>
                  <a:pt x="60075" y="2987"/>
                </a:lnTo>
                <a:lnTo>
                  <a:pt x="59939" y="2512"/>
                </a:lnTo>
                <a:lnTo>
                  <a:pt x="59668" y="2037"/>
                </a:lnTo>
                <a:lnTo>
                  <a:pt x="59328" y="1630"/>
                </a:lnTo>
                <a:lnTo>
                  <a:pt x="58921" y="1290"/>
                </a:lnTo>
                <a:lnTo>
                  <a:pt x="58446" y="1019"/>
                </a:lnTo>
                <a:lnTo>
                  <a:pt x="57903" y="883"/>
                </a:lnTo>
                <a:lnTo>
                  <a:pt x="57360" y="815"/>
                </a:lnTo>
                <a:close/>
                <a:moveTo>
                  <a:pt x="57971" y="679"/>
                </a:moveTo>
                <a:lnTo>
                  <a:pt x="58514" y="883"/>
                </a:lnTo>
                <a:lnTo>
                  <a:pt x="58989" y="1155"/>
                </a:lnTo>
                <a:lnTo>
                  <a:pt x="59464" y="1494"/>
                </a:lnTo>
                <a:lnTo>
                  <a:pt x="59804" y="1901"/>
                </a:lnTo>
                <a:lnTo>
                  <a:pt x="60075" y="2444"/>
                </a:lnTo>
                <a:lnTo>
                  <a:pt x="60211" y="2987"/>
                </a:lnTo>
                <a:lnTo>
                  <a:pt x="60279" y="3530"/>
                </a:lnTo>
                <a:lnTo>
                  <a:pt x="60279" y="82477"/>
                </a:lnTo>
                <a:lnTo>
                  <a:pt x="60211" y="83087"/>
                </a:lnTo>
                <a:lnTo>
                  <a:pt x="60075" y="83698"/>
                </a:lnTo>
                <a:lnTo>
                  <a:pt x="59736" y="84174"/>
                </a:lnTo>
                <a:lnTo>
                  <a:pt x="59396" y="84649"/>
                </a:lnTo>
                <a:lnTo>
                  <a:pt x="58921" y="84988"/>
                </a:lnTo>
                <a:lnTo>
                  <a:pt x="58378" y="85260"/>
                </a:lnTo>
                <a:lnTo>
                  <a:pt x="57767" y="85463"/>
                </a:lnTo>
                <a:lnTo>
                  <a:pt x="57156" y="85531"/>
                </a:lnTo>
                <a:lnTo>
                  <a:pt x="3869" y="85531"/>
                </a:lnTo>
                <a:lnTo>
                  <a:pt x="3190" y="85463"/>
                </a:lnTo>
                <a:lnTo>
                  <a:pt x="2647" y="85260"/>
                </a:lnTo>
                <a:lnTo>
                  <a:pt x="2104" y="84988"/>
                </a:lnTo>
                <a:lnTo>
                  <a:pt x="1629" y="84649"/>
                </a:lnTo>
                <a:lnTo>
                  <a:pt x="1222" y="84241"/>
                </a:lnTo>
                <a:lnTo>
                  <a:pt x="950" y="83766"/>
                </a:lnTo>
                <a:lnTo>
                  <a:pt x="747" y="83223"/>
                </a:lnTo>
                <a:lnTo>
                  <a:pt x="679" y="82612"/>
                </a:lnTo>
                <a:lnTo>
                  <a:pt x="679" y="3530"/>
                </a:lnTo>
                <a:lnTo>
                  <a:pt x="747" y="2987"/>
                </a:lnTo>
                <a:lnTo>
                  <a:pt x="950" y="2444"/>
                </a:lnTo>
                <a:lnTo>
                  <a:pt x="1154" y="1901"/>
                </a:lnTo>
                <a:lnTo>
                  <a:pt x="1561" y="1494"/>
                </a:lnTo>
                <a:lnTo>
                  <a:pt x="1969" y="1155"/>
                </a:lnTo>
                <a:lnTo>
                  <a:pt x="2444" y="883"/>
                </a:lnTo>
                <a:lnTo>
                  <a:pt x="2987" y="679"/>
                </a:lnTo>
                <a:close/>
                <a:moveTo>
                  <a:pt x="3530" y="1"/>
                </a:moveTo>
                <a:lnTo>
                  <a:pt x="2851" y="68"/>
                </a:lnTo>
                <a:lnTo>
                  <a:pt x="2172" y="204"/>
                </a:lnTo>
                <a:lnTo>
                  <a:pt x="1561" y="544"/>
                </a:lnTo>
                <a:lnTo>
                  <a:pt x="1018" y="1019"/>
                </a:lnTo>
                <a:lnTo>
                  <a:pt x="611" y="1562"/>
                </a:lnTo>
                <a:lnTo>
                  <a:pt x="272" y="2173"/>
                </a:lnTo>
                <a:lnTo>
                  <a:pt x="68" y="2852"/>
                </a:lnTo>
                <a:lnTo>
                  <a:pt x="0" y="3530"/>
                </a:lnTo>
                <a:lnTo>
                  <a:pt x="0" y="82612"/>
                </a:lnTo>
                <a:lnTo>
                  <a:pt x="68" y="83359"/>
                </a:lnTo>
                <a:lnTo>
                  <a:pt x="339" y="84038"/>
                </a:lnTo>
                <a:lnTo>
                  <a:pt x="679" y="84649"/>
                </a:lnTo>
                <a:lnTo>
                  <a:pt x="1154" y="85124"/>
                </a:lnTo>
                <a:lnTo>
                  <a:pt x="1697" y="85599"/>
                </a:lnTo>
                <a:lnTo>
                  <a:pt x="2376" y="85938"/>
                </a:lnTo>
                <a:lnTo>
                  <a:pt x="3055" y="86142"/>
                </a:lnTo>
                <a:lnTo>
                  <a:pt x="3869" y="86210"/>
                </a:lnTo>
                <a:lnTo>
                  <a:pt x="57156" y="86210"/>
                </a:lnTo>
                <a:lnTo>
                  <a:pt x="57903" y="86142"/>
                </a:lnTo>
                <a:lnTo>
                  <a:pt x="58582" y="85938"/>
                </a:lnTo>
                <a:lnTo>
                  <a:pt x="59260" y="85599"/>
                </a:lnTo>
                <a:lnTo>
                  <a:pt x="59804" y="85124"/>
                </a:lnTo>
                <a:lnTo>
                  <a:pt x="60347" y="84581"/>
                </a:lnTo>
                <a:lnTo>
                  <a:pt x="60686" y="83970"/>
                </a:lnTo>
                <a:lnTo>
                  <a:pt x="60890" y="83223"/>
                </a:lnTo>
                <a:lnTo>
                  <a:pt x="60957" y="82477"/>
                </a:lnTo>
                <a:lnTo>
                  <a:pt x="60957" y="3530"/>
                </a:lnTo>
                <a:lnTo>
                  <a:pt x="60890" y="2852"/>
                </a:lnTo>
                <a:lnTo>
                  <a:pt x="60686" y="2173"/>
                </a:lnTo>
                <a:lnTo>
                  <a:pt x="60347" y="1562"/>
                </a:lnTo>
                <a:lnTo>
                  <a:pt x="59939" y="1019"/>
                </a:lnTo>
                <a:lnTo>
                  <a:pt x="59396" y="544"/>
                </a:lnTo>
                <a:lnTo>
                  <a:pt x="58785" y="204"/>
                </a:lnTo>
                <a:lnTo>
                  <a:pt x="58106" y="68"/>
                </a:lnTo>
                <a:lnTo>
                  <a:pt x="57360" y="1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6" name="Google Shape;256;p33"/>
          <p:cNvSpPr/>
          <p:nvPr/>
        </p:nvSpPr>
        <p:spPr>
          <a:xfrm>
            <a:off x="1326225" y="1256105"/>
            <a:ext cx="2038298" cy="26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3600" dirty="0"/>
              <a:t>4.</a:t>
            </a:r>
            <a:r>
              <a:rPr lang="zh-TW" altLang="en-US" sz="3600" dirty="0"/>
              <a:t>其他</a:t>
            </a:r>
            <a:endParaRPr lang="en-US" altLang="zh-TW" sz="3600" dirty="0"/>
          </a:p>
          <a:p>
            <a:r>
              <a:rPr lang="zh-TW" altLang="en-US" sz="3600" dirty="0"/>
              <a:t>線上學習資源</a:t>
            </a:r>
          </a:p>
        </p:txBody>
      </p:sp>
      <p:sp>
        <p:nvSpPr>
          <p:cNvPr id="257" name="Google Shape;257;p33"/>
          <p:cNvSpPr txBox="1">
            <a:spLocks noGrp="1"/>
          </p:cNvSpPr>
          <p:nvPr>
            <p:ph type="body" idx="4294967295"/>
          </p:nvPr>
        </p:nvSpPr>
        <p:spPr>
          <a:xfrm>
            <a:off x="3521870" y="807707"/>
            <a:ext cx="4295905" cy="339434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88900" indent="0">
              <a:buNone/>
            </a:pPr>
            <a:r>
              <a:rPr lang="zh-TW" altLang="en-US" sz="24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全國中小學科展歷屆優勝作品</a:t>
            </a:r>
            <a:endParaRPr lang="en-US" altLang="zh-TW" sz="24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88900" indent="0">
              <a:buNone/>
            </a:pPr>
            <a:r>
              <a:rPr lang="en-US" altLang="zh-TW" sz="20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hlinkClick r:id="rId3"/>
              </a:rPr>
              <a:t>https://twsf.ntsec.gov.tw/Article.aspx?a=41&amp;lang=1</a:t>
            </a:r>
            <a:endParaRPr lang="en-US" altLang="zh-TW" sz="20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88900" indent="0">
              <a:buNone/>
            </a:pPr>
            <a:endParaRPr lang="en-US" altLang="zh-TW" sz="24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88900" indent="0">
              <a:buNone/>
            </a:pP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8900" indent="0">
              <a:buNone/>
            </a:pPr>
            <a:endParaRPr lang="zh-TW" altLang="en-US" sz="2400" dirty="0"/>
          </a:p>
        </p:txBody>
      </p:sp>
      <p:sp>
        <p:nvSpPr>
          <p:cNvPr id="258" name="Google Shape;258;p33"/>
          <p:cNvSpPr txBox="1">
            <a:spLocks noGrp="1"/>
          </p:cNvSpPr>
          <p:nvPr>
            <p:ph type="sldNum" idx="12"/>
          </p:nvPr>
        </p:nvSpPr>
        <p:spPr>
          <a:xfrm>
            <a:off x="853644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46</a:t>
            </a:fld>
            <a:endParaRPr/>
          </a:p>
        </p:txBody>
      </p:sp>
      <p:pic>
        <p:nvPicPr>
          <p:cNvPr id="15362" name="Picture 2" descr="ç¸éåç">
            <a:extLst>
              <a:ext uri="{FF2B5EF4-FFF2-40B4-BE49-F238E27FC236}">
                <a16:creationId xmlns:a16="http://schemas.microsoft.com/office/drawing/2014/main" id="{1D4E2638-F384-45D6-914E-CB2F866FEF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476" y="197826"/>
            <a:ext cx="6594231" cy="494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9"/>
          <p:cNvSpPr txBox="1">
            <a:spLocks noGrp="1"/>
          </p:cNvSpPr>
          <p:nvPr>
            <p:ph type="title"/>
          </p:nvPr>
        </p:nvSpPr>
        <p:spPr>
          <a:xfrm>
            <a:off x="831869" y="961913"/>
            <a:ext cx="2262962" cy="16098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Tx/>
            </a:pPr>
            <a:r>
              <a:rPr lang="en-US" altLang="zh-TW" sz="3200" dirty="0">
                <a:latin typeface="Arial"/>
                <a:cs typeface="Arial"/>
                <a:sym typeface="Arial"/>
              </a:rPr>
              <a:t>4.</a:t>
            </a:r>
            <a:r>
              <a:rPr lang="zh-TW" altLang="en-US" sz="3200" dirty="0">
                <a:latin typeface="Arial"/>
                <a:cs typeface="Arial"/>
                <a:sym typeface="Arial"/>
              </a:rPr>
              <a:t>其他</a:t>
            </a:r>
            <a:br>
              <a:rPr lang="en-US" altLang="zh-TW" sz="3200" dirty="0">
                <a:latin typeface="Arial"/>
                <a:cs typeface="Arial"/>
                <a:sym typeface="Arial"/>
              </a:rPr>
            </a:br>
            <a:r>
              <a:rPr lang="zh-TW" altLang="en-US" sz="3200" dirty="0"/>
              <a:t>線上學習</a:t>
            </a:r>
            <a:br>
              <a:rPr lang="en-US" altLang="zh-TW" sz="3200" dirty="0"/>
            </a:br>
            <a:r>
              <a:rPr lang="zh-TW" altLang="en-US" sz="3200" dirty="0"/>
              <a:t>資源</a:t>
            </a:r>
            <a:r>
              <a:rPr lang="en-US" altLang="zh-TW" sz="3200" dirty="0"/>
              <a:t> </a:t>
            </a:r>
            <a:br>
              <a:rPr lang="en-US" altLang="zh-TW" sz="3200" dirty="0"/>
            </a:br>
            <a:r>
              <a:rPr lang="zh-TW" altLang="en-US" sz="3200" dirty="0"/>
              <a:t>專題製作</a:t>
            </a:r>
          </a:p>
        </p:txBody>
      </p:sp>
      <p:sp>
        <p:nvSpPr>
          <p:cNvPr id="227" name="Google Shape;227;p2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47</a:t>
            </a:fld>
            <a:endParaRPr/>
          </a:p>
        </p:txBody>
      </p:sp>
      <p:pic>
        <p:nvPicPr>
          <p:cNvPr id="22530" name="Picture 2" descr="ç¸éåç">
            <a:extLst>
              <a:ext uri="{FF2B5EF4-FFF2-40B4-BE49-F238E27FC236}">
                <a16:creationId xmlns:a16="http://schemas.microsoft.com/office/drawing/2014/main" id="{88A9DF24-2791-4FEA-A359-C5A66C04C8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93" y="3214140"/>
            <a:ext cx="2262962" cy="16972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3153507" y="57321"/>
            <a:ext cx="5931642" cy="7386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dirty="0"/>
              <a:t>各群之專業差異甚大，且專題製作的體例以及方向也有所不同，因此學生在製作專題時，將可引導學生瀏覽各群科中心網站，專題製作競賽成果以及各種資源、議題與訊息可作為學生專題製作的參考。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/>
          </p:nvPr>
        </p:nvGraphicFramePr>
        <p:xfrm>
          <a:off x="3248466" y="883681"/>
          <a:ext cx="5741723" cy="4081660"/>
        </p:xfrm>
        <a:graphic>
          <a:graphicData uri="http://schemas.openxmlformats.org/drawingml/2006/table">
            <a:tbl>
              <a:tblPr firstRow="1" firstCol="1" bandRow="1">
                <a:tableStyleId>{3B8B8528-AB0A-437A-95B2-E7C36391B86F}</a:tableStyleId>
              </a:tblPr>
              <a:tblGrid>
                <a:gridCol w="1850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915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2106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機械群</a:t>
                      </a:r>
                      <a:endParaRPr lang="zh-TW" sz="1400" b="1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6448" marR="56448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000" u="none" strike="noStrike" kern="0">
                          <a:effectLst/>
                          <a:hlinkClick r:id="rId4"/>
                        </a:rPr>
                        <a:t>http://mgc.ntvs.ntpc.edu.tw/</a:t>
                      </a:r>
                      <a:endParaRPr lang="zh-TW" sz="1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6448" marR="56448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365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動力機械群</a:t>
                      </a:r>
                      <a:endParaRPr lang="zh-TW" sz="1400" b="1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6448" marR="56448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000" u="none" strike="noStrike" kern="0">
                          <a:effectLst/>
                          <a:hlinkClick r:id="rId5"/>
                        </a:rPr>
                        <a:t>http://power.sivs.chc.edu.tw/sivs/index.html</a:t>
                      </a:r>
                      <a:endParaRPr lang="zh-TW" sz="1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6448" marR="56448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454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電機與電子群</a:t>
                      </a:r>
                      <a:endParaRPr lang="zh-TW" sz="1400" b="1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6448" marR="56448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000" u="none" strike="noStrike" kern="0" dirty="0">
                          <a:effectLst/>
                          <a:hlinkClick r:id="rId6"/>
                        </a:rPr>
                        <a:t>http://</a:t>
                      </a:r>
                      <a:r>
                        <a:rPr lang="en-US" sz="1000" u="none" strike="noStrike" kern="0" dirty="0" err="1">
                          <a:effectLst/>
                          <a:hlinkClick r:id="rId6"/>
                        </a:rPr>
                        <a:t>www.tcivs.tc.edu.tw</a:t>
                      </a:r>
                      <a:r>
                        <a:rPr lang="en-US" sz="1000" u="none" strike="noStrike" kern="0" dirty="0">
                          <a:effectLst/>
                          <a:hlinkClick r:id="rId6"/>
                        </a:rPr>
                        <a:t>/</a:t>
                      </a:r>
                      <a:r>
                        <a:rPr lang="en-US" sz="1000" u="none" strike="noStrike" kern="0" dirty="0" err="1">
                          <a:effectLst/>
                          <a:hlinkClick r:id="rId6"/>
                        </a:rPr>
                        <a:t>ischool</a:t>
                      </a:r>
                      <a:r>
                        <a:rPr lang="en-US" sz="1000" u="none" strike="noStrike" kern="0" dirty="0">
                          <a:effectLst/>
                          <a:hlinkClick r:id="rId6"/>
                        </a:rPr>
                        <a:t>/</a:t>
                      </a:r>
                      <a:r>
                        <a:rPr lang="en-US" sz="1000" u="none" strike="noStrike" kern="0" dirty="0" err="1">
                          <a:effectLst/>
                          <a:hlinkClick r:id="rId6"/>
                        </a:rPr>
                        <a:t>publish_page</a:t>
                      </a:r>
                      <a:r>
                        <a:rPr lang="en-US" sz="1000" u="none" strike="noStrike" kern="0" dirty="0">
                          <a:effectLst/>
                          <a:hlinkClick r:id="rId6"/>
                        </a:rPr>
                        <a:t>/122/</a:t>
                      </a:r>
                      <a:endParaRPr lang="zh-TW" sz="1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6448" marR="56448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106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土木與建築群</a:t>
                      </a:r>
                      <a:endParaRPr lang="zh-TW" sz="1400" b="1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6448" marR="56448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000" u="none" strike="noStrike" kern="0" dirty="0">
                          <a:effectLst/>
                          <a:hlinkClick r:id="rId7"/>
                        </a:rPr>
                        <a:t>http://</a:t>
                      </a:r>
                      <a:r>
                        <a:rPr lang="en-US" sz="1000" u="none" strike="noStrike" kern="0" dirty="0" err="1">
                          <a:effectLst/>
                          <a:hlinkClick r:id="rId7"/>
                        </a:rPr>
                        <a:t>cagc.ptivs.tnc.edu.tw</a:t>
                      </a:r>
                      <a:r>
                        <a:rPr lang="en-US" sz="1000" u="none" strike="noStrike" kern="0" dirty="0">
                          <a:effectLst/>
                          <a:hlinkClick r:id="rId7"/>
                        </a:rPr>
                        <a:t>/</a:t>
                      </a:r>
                      <a:endParaRPr lang="zh-TW" sz="1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6448" marR="56448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106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化工群</a:t>
                      </a:r>
                      <a:endParaRPr lang="zh-TW" sz="1400" b="1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6448" marR="56448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000" u="none" strike="noStrike" kern="0" dirty="0">
                          <a:effectLst/>
                          <a:hlinkClick r:id="rId8"/>
                        </a:rPr>
                        <a:t>http://</a:t>
                      </a:r>
                      <a:r>
                        <a:rPr lang="en-US" sz="1000" u="none" strike="noStrike" kern="0" dirty="0" err="1">
                          <a:effectLst/>
                          <a:hlinkClick r:id="rId8"/>
                        </a:rPr>
                        <a:t>checenter.slvs.tc.edu.tw</a:t>
                      </a:r>
                      <a:r>
                        <a:rPr lang="en-US" sz="1000" u="none" strike="noStrike" kern="0" dirty="0">
                          <a:effectLst/>
                          <a:hlinkClick r:id="rId8"/>
                        </a:rPr>
                        <a:t>/</a:t>
                      </a:r>
                      <a:endParaRPr lang="zh-TW" sz="1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6448" marR="56448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2106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商業與管理群</a:t>
                      </a:r>
                      <a:endParaRPr lang="zh-TW" sz="1400" b="1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6448" marR="56448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000" u="none" strike="noStrike" kern="0">
                          <a:effectLst/>
                          <a:hlinkClick r:id="rId9"/>
                        </a:rPr>
                        <a:t>http://ba.tchcvs.tc.edu.tw/</a:t>
                      </a:r>
                      <a:endParaRPr lang="zh-TW" sz="1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6448" marR="56448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2106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外語群</a:t>
                      </a:r>
                      <a:endParaRPr lang="zh-TW" sz="1400" b="1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6448" marR="56448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000" u="none" strike="noStrike" kern="0" dirty="0">
                          <a:effectLst/>
                          <a:hlinkClick r:id="rId10"/>
                        </a:rPr>
                        <a:t>http://210.59.19.199/web/</a:t>
                      </a:r>
                      <a:r>
                        <a:rPr lang="en-US" sz="1000" u="none" strike="noStrike" kern="0" dirty="0" err="1">
                          <a:effectLst/>
                          <a:hlinkClick r:id="rId10"/>
                        </a:rPr>
                        <a:t>A012</a:t>
                      </a:r>
                      <a:r>
                        <a:rPr lang="en-US" sz="1000" u="none" strike="noStrike" kern="0" dirty="0">
                          <a:effectLst/>
                          <a:hlinkClick r:id="rId10"/>
                        </a:rPr>
                        <a:t>/</a:t>
                      </a:r>
                      <a:endParaRPr lang="zh-TW" sz="1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6448" marR="56448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2106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設計群</a:t>
                      </a:r>
                      <a:endParaRPr lang="zh-TW" sz="1400" b="1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6448" marR="56448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000" u="none" strike="noStrike" kern="0" dirty="0">
                          <a:effectLst/>
                          <a:hlinkClick r:id="rId11"/>
                        </a:rPr>
                        <a:t>http://</a:t>
                      </a:r>
                      <a:r>
                        <a:rPr lang="en-US" sz="1000" u="none" strike="noStrike" kern="0" dirty="0" err="1">
                          <a:effectLst/>
                          <a:hlinkClick r:id="rId11"/>
                        </a:rPr>
                        <a:t>dc.chsc.tw</a:t>
                      </a:r>
                      <a:r>
                        <a:rPr lang="en-US" sz="1000" u="none" strike="noStrike" kern="0" dirty="0">
                          <a:effectLst/>
                          <a:hlinkClick r:id="rId11"/>
                        </a:rPr>
                        <a:t>/</a:t>
                      </a:r>
                      <a:endParaRPr lang="zh-TW" sz="1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6448" marR="56448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2106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餐旅群</a:t>
                      </a:r>
                      <a:endParaRPr lang="zh-TW" sz="1400" b="1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6448" marR="56448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000" u="none" strike="noStrike" kern="0" dirty="0">
                          <a:effectLst/>
                          <a:hlinkClick r:id="rId12"/>
                        </a:rPr>
                        <a:t>http://</a:t>
                      </a:r>
                      <a:r>
                        <a:rPr lang="en-US" sz="1000" u="none" strike="noStrike" kern="0" dirty="0" err="1">
                          <a:effectLst/>
                          <a:hlinkClick r:id="rId12"/>
                        </a:rPr>
                        <a:t>shcedu.blogspot.tw</a:t>
                      </a:r>
                      <a:r>
                        <a:rPr lang="en-US" sz="1000" u="none" strike="noStrike" kern="0" dirty="0">
                          <a:effectLst/>
                          <a:hlinkClick r:id="rId12"/>
                        </a:rPr>
                        <a:t>/</a:t>
                      </a:r>
                      <a:endParaRPr lang="zh-TW" sz="1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6448" marR="56448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2106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家政群</a:t>
                      </a:r>
                      <a:endParaRPr lang="zh-TW" sz="1400" b="1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6448" marR="56448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000" u="none" strike="noStrike" kern="0" dirty="0">
                          <a:effectLst/>
                          <a:hlinkClick r:id="rId13"/>
                        </a:rPr>
                        <a:t>http://</a:t>
                      </a:r>
                      <a:r>
                        <a:rPr lang="en-US" sz="1000" u="none" strike="noStrike" kern="0" dirty="0" err="1">
                          <a:effectLst/>
                          <a:hlinkClick r:id="rId13"/>
                        </a:rPr>
                        <a:t>group.cyhvs.cy.edu.tw</a:t>
                      </a:r>
                      <a:endParaRPr lang="zh-TW" sz="1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6448" marR="56448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2106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農業群</a:t>
                      </a:r>
                      <a:endParaRPr lang="zh-TW" sz="1400" b="1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6448" marR="56448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000" u="none" strike="noStrike" kern="0" dirty="0">
                          <a:effectLst/>
                          <a:hlinkClick r:id="rId14"/>
                        </a:rPr>
                        <a:t>http://</a:t>
                      </a:r>
                      <a:r>
                        <a:rPr lang="en-US" sz="1000" u="none" strike="noStrike" kern="0" dirty="0" err="1">
                          <a:effectLst/>
                          <a:hlinkClick r:id="rId14"/>
                        </a:rPr>
                        <a:t>agcc.tcavs.tc.edu.tw</a:t>
                      </a:r>
                      <a:r>
                        <a:rPr lang="en-US" sz="1000" u="none" strike="noStrike" kern="0" dirty="0">
                          <a:effectLst/>
                          <a:hlinkClick r:id="rId14"/>
                        </a:rPr>
                        <a:t>/</a:t>
                      </a:r>
                      <a:endParaRPr lang="zh-TW" sz="1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6448" marR="56448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2106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食品群</a:t>
                      </a:r>
                      <a:endParaRPr lang="zh-TW" sz="1400" b="1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6448" marR="56448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000" u="none" strike="noStrike" kern="0" dirty="0">
                          <a:effectLst/>
                          <a:hlinkClick r:id="rId15"/>
                        </a:rPr>
                        <a:t>http://</a:t>
                      </a:r>
                      <a:r>
                        <a:rPr lang="en-US" sz="1000" u="none" strike="noStrike" kern="0" dirty="0" err="1">
                          <a:effectLst/>
                          <a:hlinkClick r:id="rId15"/>
                        </a:rPr>
                        <a:t>fgcc.tcavs.tc.edu.tw</a:t>
                      </a:r>
                      <a:r>
                        <a:rPr lang="en-US" sz="1000" u="none" strike="noStrike" kern="0" dirty="0">
                          <a:effectLst/>
                          <a:hlinkClick r:id="rId15"/>
                        </a:rPr>
                        <a:t>/</a:t>
                      </a:r>
                      <a:endParaRPr lang="zh-TW" sz="1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6448" marR="56448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2106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海事群暨水產群</a:t>
                      </a:r>
                      <a:endParaRPr lang="zh-TW" sz="1400" b="1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6448" marR="56448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000" u="none" strike="noStrike" kern="0" dirty="0">
                          <a:effectLst/>
                          <a:hlinkClick r:id="rId16"/>
                        </a:rPr>
                        <a:t>http://</a:t>
                      </a:r>
                      <a:r>
                        <a:rPr lang="en-US" sz="1000" u="none" strike="noStrike" kern="0" dirty="0" err="1">
                          <a:effectLst/>
                          <a:hlinkClick r:id="rId16"/>
                        </a:rPr>
                        <a:t>www.tkms.ptc.edu.tw</a:t>
                      </a:r>
                      <a:r>
                        <a:rPr lang="en-US" sz="1000" u="none" strike="noStrike" kern="0" dirty="0">
                          <a:effectLst/>
                          <a:hlinkClick r:id="rId16"/>
                        </a:rPr>
                        <a:t>/</a:t>
                      </a:r>
                      <a:r>
                        <a:rPr lang="en-US" sz="1000" u="none" strike="noStrike" kern="0" dirty="0" err="1">
                          <a:effectLst/>
                          <a:hlinkClick r:id="rId16"/>
                        </a:rPr>
                        <a:t>ischool</a:t>
                      </a:r>
                      <a:r>
                        <a:rPr lang="en-US" sz="1000" u="none" strike="noStrike" kern="0" dirty="0">
                          <a:effectLst/>
                          <a:hlinkClick r:id="rId16"/>
                        </a:rPr>
                        <a:t>/</a:t>
                      </a:r>
                      <a:endParaRPr lang="zh-TW" sz="1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6448" marR="56448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9493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藝術群暨一般科目</a:t>
                      </a:r>
                      <a:endParaRPr lang="zh-TW" sz="1400" b="1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6448" marR="56448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000" u="none" strike="noStrike" kern="0" dirty="0">
                          <a:effectLst/>
                          <a:hlinkClick r:id="rId17"/>
                        </a:rPr>
                        <a:t>http://</a:t>
                      </a:r>
                      <a:r>
                        <a:rPr lang="en-US" sz="1000" u="none" strike="noStrike" kern="0" dirty="0" err="1">
                          <a:effectLst/>
                          <a:hlinkClick r:id="rId17"/>
                        </a:rPr>
                        <a:t>www.cer.ntnu.edu.tw</a:t>
                      </a:r>
                      <a:r>
                        <a:rPr lang="en-US" sz="1000" u="none" strike="noStrike" kern="0" dirty="0">
                          <a:effectLst/>
                          <a:hlinkClick r:id="rId17"/>
                        </a:rPr>
                        <a:t>/</a:t>
                      </a:r>
                      <a:r>
                        <a:rPr lang="en-US" sz="1000" u="none" strike="noStrike" kern="0" dirty="0" err="1">
                          <a:effectLst/>
                          <a:hlinkClick r:id="rId17"/>
                        </a:rPr>
                        <a:t>gcss</a:t>
                      </a:r>
                      <a:r>
                        <a:rPr lang="en-US" sz="1000" u="none" strike="noStrike" kern="0" dirty="0">
                          <a:effectLst/>
                          <a:hlinkClick r:id="rId17"/>
                        </a:rPr>
                        <a:t>/</a:t>
                      </a:r>
                      <a:endParaRPr lang="zh-TW" sz="1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6448" marR="56448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84211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</a:rPr>
                        <a:t>技術型高中課程推動工作圈</a:t>
                      </a:r>
                      <a:endParaRPr lang="zh-TW" sz="1400" b="1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6448" marR="56448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 err="1">
                          <a:effectLst/>
                        </a:rPr>
                        <a:t>htp</a:t>
                      </a:r>
                      <a:r>
                        <a:rPr lang="en-US" sz="1000" kern="100" dirty="0">
                          <a:effectLst/>
                        </a:rPr>
                        <a:t>://</a:t>
                      </a:r>
                      <a:r>
                        <a:rPr lang="en-US" sz="1000" kern="100" dirty="0" err="1">
                          <a:effectLst/>
                        </a:rPr>
                        <a:t>vtedu.mt.ntnu.edu.tw</a:t>
                      </a:r>
                      <a:r>
                        <a:rPr lang="en-US" sz="1000" kern="100" dirty="0">
                          <a:effectLst/>
                        </a:rPr>
                        <a:t>/</a:t>
                      </a:r>
                      <a:r>
                        <a:rPr lang="en-US" sz="1000" kern="100" dirty="0" err="1">
                          <a:effectLst/>
                        </a:rPr>
                        <a:t>vtedu</a:t>
                      </a:r>
                      <a:r>
                        <a:rPr lang="en-US" sz="1000" kern="100" dirty="0">
                          <a:effectLst/>
                        </a:rPr>
                        <a:t>/node/411</a:t>
                      </a:r>
                      <a:endParaRPr lang="zh-TW" sz="1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6448" marR="56448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42361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6"/>
          <p:cNvSpPr txBox="1">
            <a:spLocks noGrp="1"/>
          </p:cNvSpPr>
          <p:nvPr>
            <p:ph type="subTitle" idx="4294967295"/>
          </p:nvPr>
        </p:nvSpPr>
        <p:spPr>
          <a:xfrm>
            <a:off x="2371500" y="2093775"/>
            <a:ext cx="5021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 i="1" dirty="0">
                <a:latin typeface="Lora"/>
                <a:ea typeface="Lora"/>
                <a:cs typeface="Lora"/>
                <a:sym typeface="Lora"/>
              </a:rPr>
              <a:t>Any </a:t>
            </a:r>
            <a:r>
              <a:rPr lang="en" sz="3600" b="1" i="1" dirty="0">
                <a:highlight>
                  <a:srgbClr val="FFCD00"/>
                </a:highlight>
                <a:latin typeface="Lora"/>
                <a:ea typeface="Lora"/>
                <a:cs typeface="Lora"/>
                <a:sym typeface="Lora"/>
              </a:rPr>
              <a:t>questions</a:t>
            </a:r>
            <a:r>
              <a:rPr lang="en" sz="3600" b="1" i="1" dirty="0">
                <a:latin typeface="Lora"/>
                <a:ea typeface="Lora"/>
                <a:cs typeface="Lora"/>
                <a:sym typeface="Lora"/>
              </a:rPr>
              <a:t> ?</a:t>
            </a:r>
            <a:endParaRPr sz="3600" b="1" i="1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</p:txBody>
      </p:sp>
      <p:cxnSp>
        <p:nvCxnSpPr>
          <p:cNvPr id="409" name="Google Shape;409;p36"/>
          <p:cNvCxnSpPr/>
          <p:nvPr/>
        </p:nvCxnSpPr>
        <p:spPr>
          <a:xfrm>
            <a:off x="6450" y="1428750"/>
            <a:ext cx="23973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0" name="Google Shape;410;p36"/>
          <p:cNvSpPr txBox="1">
            <a:spLocks noGrp="1"/>
          </p:cNvSpPr>
          <p:nvPr>
            <p:ph type="ctrTitle" idx="4294967295"/>
          </p:nvPr>
        </p:nvSpPr>
        <p:spPr>
          <a:xfrm>
            <a:off x="2371625" y="816550"/>
            <a:ext cx="4908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Thanks!</a:t>
            </a:r>
            <a:endParaRPr sz="6000"/>
          </a:p>
        </p:txBody>
      </p:sp>
      <p:cxnSp>
        <p:nvCxnSpPr>
          <p:cNvPr id="411" name="Google Shape;411;p36"/>
          <p:cNvCxnSpPr/>
          <p:nvPr/>
        </p:nvCxnSpPr>
        <p:spPr>
          <a:xfrm>
            <a:off x="5589800" y="1428750"/>
            <a:ext cx="35541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2" name="Google Shape;412;p36"/>
          <p:cNvSpPr/>
          <p:nvPr/>
        </p:nvSpPr>
        <p:spPr>
          <a:xfrm>
            <a:off x="831925" y="859175"/>
            <a:ext cx="1139100" cy="11391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3" name="Google Shape;413;p36"/>
          <p:cNvGrpSpPr/>
          <p:nvPr/>
        </p:nvGrpSpPr>
        <p:grpSpPr>
          <a:xfrm>
            <a:off x="1148888" y="1190759"/>
            <a:ext cx="505722" cy="475767"/>
            <a:chOff x="5972700" y="2330200"/>
            <a:chExt cx="411625" cy="387275"/>
          </a:xfrm>
        </p:grpSpPr>
        <p:sp>
          <p:nvSpPr>
            <p:cNvPr id="414" name="Google Shape;414;p36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6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6" name="Google Shape;416;p36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48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463FD3-E5AF-46BC-95B6-8EE5131500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014" y="504950"/>
            <a:ext cx="5832600" cy="1159800"/>
          </a:xfrm>
        </p:spPr>
        <p:txBody>
          <a:bodyPr/>
          <a:lstStyle/>
          <a:p>
            <a:r>
              <a:rPr lang="en-US" altLang="zh-TW" dirty="0"/>
              <a:t>2.</a:t>
            </a:r>
            <a:r>
              <a:rPr lang="zh-TW" altLang="en-US" dirty="0"/>
              <a:t>公共圖書館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D7A9DC62-749E-4C41-B57A-2FCF12FFEF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1409" y="1272350"/>
            <a:ext cx="5832600" cy="784800"/>
          </a:xfrm>
        </p:spPr>
        <p:txBody>
          <a:bodyPr/>
          <a:lstStyle/>
          <a:p>
            <a:r>
              <a:rPr lang="en-US" altLang="zh-TW" sz="2800" dirty="0">
                <a:hlinkClick r:id="rId2"/>
              </a:rPr>
              <a:t>http://www.nlpi.edu.tw/</a:t>
            </a:r>
            <a:endParaRPr lang="en-US" altLang="zh-TW" sz="2800" dirty="0"/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E4C7BC3-850F-40CB-BE27-36BD6EF477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12290" name="Picture 2" descr="ç¸éåç">
            <a:extLst>
              <a:ext uri="{FF2B5EF4-FFF2-40B4-BE49-F238E27FC236}">
                <a16:creationId xmlns:a16="http://schemas.microsoft.com/office/drawing/2014/main" id="{837A493F-9EB2-4EC3-BB24-19DA256152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857" y="2200299"/>
            <a:ext cx="1957432" cy="195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629" y="1882588"/>
            <a:ext cx="5401026" cy="27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401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780505" y="270457"/>
            <a:ext cx="5689242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zh-TW" altLang="en-US" sz="3600" b="1" spc="-38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公共圖書館與學校圖書館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263942"/>
              </p:ext>
            </p:extLst>
          </p:nvPr>
        </p:nvGraphicFramePr>
        <p:xfrm>
          <a:off x="1338239" y="954468"/>
          <a:ext cx="6226937" cy="367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0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3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3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公共圖書館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學校圖書館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設置目的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民眾的終身學習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教師教學</a:t>
                      </a:r>
                      <a:endParaRPr lang="en-US" altLang="zh-TW" sz="2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學生學習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服務對象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一般民眾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學校師生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館藏冊數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多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少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487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服務項目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館藏借閱</a:t>
                      </a:r>
                      <a:endParaRPr lang="en-US" altLang="zh-TW" sz="2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館藏預約</a:t>
                      </a:r>
                      <a:endParaRPr lang="en-US" altLang="zh-TW" sz="2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通閱、視聽服務</a:t>
                      </a:r>
                      <a:endParaRPr lang="en-US" altLang="zh-TW" sz="2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雲端電子書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館藏借閱</a:t>
                      </a:r>
                      <a:endParaRPr lang="en-US" altLang="zh-TW" sz="2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閱讀活動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749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>
          <a:xfrm>
            <a:off x="1390389" y="576196"/>
            <a:ext cx="6363221" cy="580634"/>
          </a:xfrm>
        </p:spPr>
        <p:txBody>
          <a:bodyPr/>
          <a:lstStyle/>
          <a:p>
            <a:pPr marL="12700" indent="0">
              <a:buNone/>
            </a:pPr>
            <a:r>
              <a:rPr lang="zh-TW" altLang="en-US" dirty="0"/>
              <a:t>公共圖書館數位借書證申辦流程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4176454-4F37-4C54-9177-9E74099330C2}"/>
              </a:ext>
            </a:extLst>
          </p:cNvPr>
          <p:cNvSpPr txBox="1"/>
          <p:nvPr/>
        </p:nvSpPr>
        <p:spPr>
          <a:xfrm>
            <a:off x="1634646" y="1321497"/>
            <a:ext cx="62129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dirty="0"/>
              <a:t>國立公共資訊圖書館首頁</a:t>
            </a:r>
            <a:r>
              <a:rPr lang="zh-TW" altLang="en-US" sz="2200" b="1" dirty="0">
                <a:sym typeface="Symbol" panose="05050102010706020507" pitchFamily="18" charset="2"/>
              </a:rPr>
              <a:t>線上申辦網路申辦</a:t>
            </a:r>
            <a:endParaRPr lang="en-US" altLang="zh-TW" sz="2200" b="1" dirty="0">
              <a:sym typeface="Symbol" panose="05050102010706020507" pitchFamily="18" charset="2"/>
            </a:endParaRPr>
          </a:p>
          <a:p>
            <a:r>
              <a:rPr lang="zh-TW" altLang="en-US" sz="2000" dirty="0"/>
              <a:t>申辦對象：未曾申辦過公共圖書館聯盟借閱證之中華民國國民。</a:t>
            </a:r>
          </a:p>
          <a:p>
            <a:r>
              <a:rPr lang="zh-TW" altLang="en-US" sz="2000" dirty="0"/>
              <a:t>網路辦證資料</a:t>
            </a:r>
            <a:endParaRPr lang="en-US" altLang="zh-TW" sz="2000" dirty="0"/>
          </a:p>
          <a:p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D801074-9FD6-4AA3-B785-D3013754D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503" y="2152128"/>
            <a:ext cx="4164905" cy="236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101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>
          <a:xfrm>
            <a:off x="1390389" y="576196"/>
            <a:ext cx="6363221" cy="580634"/>
          </a:xfrm>
        </p:spPr>
        <p:txBody>
          <a:bodyPr/>
          <a:lstStyle/>
          <a:p>
            <a:pPr marL="12700" indent="0">
              <a:buNone/>
            </a:pPr>
            <a:r>
              <a:rPr lang="zh-TW" altLang="en-US" dirty="0"/>
              <a:t>公共圖書館數位借書證申辦流程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4176454-4F37-4C54-9177-9E74099330C2}"/>
              </a:ext>
            </a:extLst>
          </p:cNvPr>
          <p:cNvSpPr txBox="1"/>
          <p:nvPr/>
        </p:nvSpPr>
        <p:spPr>
          <a:xfrm>
            <a:off x="1390389" y="1371601"/>
            <a:ext cx="621291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dirty="0"/>
              <a:t>國立公共資訊圖書館首頁</a:t>
            </a:r>
            <a:r>
              <a:rPr lang="zh-TW" altLang="en-US" sz="2200" b="1" dirty="0">
                <a:sym typeface="Symbol" panose="05050102010706020507" pitchFamily="18" charset="2"/>
              </a:rPr>
              <a:t>線上申辦網路申辦</a:t>
            </a:r>
            <a:endParaRPr lang="en-US" altLang="zh-TW" sz="2200" b="1" dirty="0">
              <a:sym typeface="Symbol" panose="05050102010706020507" pitchFamily="18" charset="2"/>
            </a:endParaRPr>
          </a:p>
          <a:p>
            <a:r>
              <a:rPr lang="zh-TW" altLang="en-US" sz="2000" dirty="0"/>
              <a:t>填畢網路辦證資料後，請選擇以下任一方式完成身分認證，本館受理後會以電子郵件回覆，讀者即可開始使用本館電子資源服務：</a:t>
            </a:r>
          </a:p>
          <a:p>
            <a:r>
              <a:rPr lang="en-US" altLang="zh-TW" sz="2000" dirty="0"/>
              <a:t>1.</a:t>
            </a:r>
            <a:r>
              <a:rPr lang="zh-TW" altLang="en-US" sz="2000" dirty="0"/>
              <a:t>郵寄身分證正反面影本。</a:t>
            </a:r>
          </a:p>
          <a:p>
            <a:r>
              <a:rPr lang="en-US" altLang="zh-TW" sz="2000" dirty="0"/>
              <a:t>2.</a:t>
            </a:r>
            <a:r>
              <a:rPr lang="zh-TW" altLang="en-US" sz="2000" dirty="0"/>
              <a:t>以電子郵件傳送身分證正反面之影像檔至辦證信箱</a:t>
            </a:r>
            <a:r>
              <a:rPr lang="en-US" altLang="zh-TW" sz="2000" dirty="0"/>
              <a:t>ecard@nlpi.edu.tw</a:t>
            </a:r>
            <a:r>
              <a:rPr lang="zh-TW" altLang="en-US" sz="2000" dirty="0"/>
              <a:t>，未滿</a:t>
            </a:r>
            <a:r>
              <a:rPr lang="en-US" altLang="zh-TW" sz="2000" dirty="0"/>
              <a:t>12</a:t>
            </a:r>
            <a:r>
              <a:rPr lang="zh-TW" altLang="en-US" sz="2000" dirty="0"/>
              <a:t>歲兒童請檢附戶口名簿正本，並由家長或法定監護人檢具身分證明文件及代為辦理。</a:t>
            </a:r>
          </a:p>
        </p:txBody>
      </p:sp>
    </p:spTree>
    <p:extLst>
      <p:ext uri="{BB962C8B-B14F-4D97-AF65-F5344CB8AC3E}">
        <p14:creationId xmlns:p14="http://schemas.microsoft.com/office/powerpoint/2010/main" val="2754106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>
          <a:xfrm>
            <a:off x="1390389" y="576196"/>
            <a:ext cx="6363221" cy="580634"/>
          </a:xfrm>
        </p:spPr>
        <p:txBody>
          <a:bodyPr/>
          <a:lstStyle/>
          <a:p>
            <a:pPr marL="12700" indent="0">
              <a:buNone/>
            </a:pPr>
            <a:r>
              <a:rPr lang="zh-TW" altLang="en-US" dirty="0"/>
              <a:t>公共圖書館數位借書證申辦流程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4176454-4F37-4C54-9177-9E74099330C2}"/>
              </a:ext>
            </a:extLst>
          </p:cNvPr>
          <p:cNvSpPr txBox="1"/>
          <p:nvPr/>
        </p:nvSpPr>
        <p:spPr>
          <a:xfrm>
            <a:off x="1634646" y="1321497"/>
            <a:ext cx="621291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dirty="0"/>
              <a:t>國立公共資訊圖書館首頁</a:t>
            </a:r>
            <a:r>
              <a:rPr lang="zh-TW" altLang="en-US" sz="2200" b="1" dirty="0">
                <a:sym typeface="Symbol" panose="05050102010706020507" pitchFamily="18" charset="2"/>
              </a:rPr>
              <a:t>線上申辦網路申辦</a:t>
            </a:r>
            <a:endParaRPr lang="en-US" altLang="zh-TW" sz="2200" b="1" dirty="0">
              <a:sym typeface="Symbol" panose="05050102010706020507" pitchFamily="18" charset="2"/>
            </a:endParaRPr>
          </a:p>
          <a:p>
            <a:endParaRPr lang="en-US" altLang="zh-TW" sz="2000" dirty="0">
              <a:sym typeface="Symbol" panose="05050102010706020507" pitchFamily="18" charset="2"/>
            </a:endParaRPr>
          </a:p>
          <a:p>
            <a:r>
              <a:rPr lang="en-US" altLang="zh-TW" sz="2000" dirty="0"/>
              <a:t>3.</a:t>
            </a:r>
            <a:r>
              <a:rPr lang="zh-TW" altLang="en-US" sz="2000" dirty="0"/>
              <a:t>網路辦證身分審核流程需</a:t>
            </a:r>
            <a:r>
              <a:rPr lang="en-US" altLang="zh-TW" sz="2000" dirty="0"/>
              <a:t>3</a:t>
            </a:r>
            <a:r>
              <a:rPr lang="zh-TW" altLang="en-US" sz="2000" dirty="0"/>
              <a:t>個工作天（如遇年假、例假日或休館日順延），依來信順序專人審核辦理，如辦證量大逾</a:t>
            </a:r>
            <a:r>
              <a:rPr lang="en-US" altLang="zh-TW" sz="2000" dirty="0"/>
              <a:t>3</a:t>
            </a:r>
            <a:r>
              <a:rPr lang="zh-TW" altLang="en-US" sz="2000" dirty="0"/>
              <a:t>日者將另行通知，辦理完成後將以電子郵件通知，感謝您耐心等候。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94698768"/>
      </p:ext>
    </p:extLst>
  </p:cSld>
  <p:clrMapOvr>
    <a:masterClrMapping/>
  </p:clrMapOvr>
</p:sld>
</file>

<file path=ppt/theme/theme1.xml><?xml version="1.0" encoding="utf-8"?>
<a:theme xmlns:a="http://schemas.openxmlformats.org/drawingml/2006/main" name="Florizel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2871</TotalTime>
  <Words>2894</Words>
  <Application>Microsoft Office PowerPoint</Application>
  <PresentationFormat>如螢幕大小 (16:9)</PresentationFormat>
  <Paragraphs>329</Paragraphs>
  <Slides>48</Slides>
  <Notes>29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48</vt:i4>
      </vt:variant>
    </vt:vector>
  </HeadingPairs>
  <TitlesOfParts>
    <vt:vector size="61" baseType="lpstr">
      <vt:lpstr>Abril Fatface</vt:lpstr>
      <vt:lpstr>Lora</vt:lpstr>
      <vt:lpstr>微軟正黑體</vt:lpstr>
      <vt:lpstr>微軟正黑體 Light</vt:lpstr>
      <vt:lpstr>新細明體</vt:lpstr>
      <vt:lpstr>Arial</vt:lpstr>
      <vt:lpstr>Calibri</vt:lpstr>
      <vt:lpstr>Microsoft Himalaya</vt:lpstr>
      <vt:lpstr>Raleway</vt:lpstr>
      <vt:lpstr>Symbol</vt:lpstr>
      <vt:lpstr>Times New Roman</vt:lpstr>
      <vt:lpstr>Wingdings</vt:lpstr>
      <vt:lpstr>Florizel template</vt:lpstr>
      <vt:lpstr>  自主學習資源利用</vt:lpstr>
      <vt:lpstr>資源利用</vt:lpstr>
      <vt:lpstr>1.國家圖書館</vt:lpstr>
      <vt:lpstr>PowerPoint 簡報</vt:lpstr>
      <vt:lpstr>2.公共圖書館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5.專門圖書館</vt:lpstr>
      <vt:lpstr>其它非傳統圖書館  </vt:lpstr>
      <vt:lpstr>PowerPoint 簡報</vt:lpstr>
      <vt:lpstr>推薦 國立公共資訊圖書館 資源</vt:lpstr>
      <vt:lpstr>推薦 國立公共資訊圖書館 資源</vt:lpstr>
      <vt:lpstr>Tumble Book</vt:lpstr>
      <vt:lpstr>PELAPELA日本語學習資料庫</vt:lpstr>
      <vt:lpstr>空中英語教室、大家說英語影音典藏資料庫</vt:lpstr>
      <vt:lpstr>資源利用</vt:lpstr>
      <vt:lpstr>圖書資源</vt:lpstr>
      <vt:lpstr> 電子書</vt:lpstr>
      <vt:lpstr> 資料庫</vt:lpstr>
      <vt:lpstr>PowerPoint 簡報</vt:lpstr>
      <vt:lpstr>資料庫類型  - 依文獻類型</vt:lpstr>
      <vt:lpstr>PowerPoint 簡報</vt:lpstr>
      <vt:lpstr>PowerPoint 簡報</vt:lpstr>
      <vt:lpstr>資料庫類型</vt:lpstr>
      <vt:lpstr>文字資料庫</vt:lpstr>
      <vt:lpstr>聯合知識庫</vt:lpstr>
      <vt:lpstr>臺灣博碩士論文知識加值系統</vt:lpstr>
      <vt:lpstr>數字資料庫</vt:lpstr>
      <vt:lpstr>影音 圖像 資料庫</vt:lpstr>
      <vt:lpstr>線上學習 資源   開放式課程</vt:lpstr>
      <vt:lpstr>線上學習 資源   開放式課程</vt:lpstr>
      <vt:lpstr>均一教育平台</vt:lpstr>
      <vt:lpstr>均一教育平台</vt:lpstr>
      <vt:lpstr>使用方法</vt:lpstr>
      <vt:lpstr>學校自製網站</vt:lpstr>
      <vt:lpstr>北一女中開放式課程  x  典藏北一酷課師</vt:lpstr>
      <vt:lpstr>YouTube 教學頻道</vt:lpstr>
      <vt:lpstr>1.呂聰賢老師教學頻道 </vt:lpstr>
      <vt:lpstr>2.「訂閱阿滴英文，愛上學英文」- 阿滴英文</vt:lpstr>
      <vt:lpstr>3.數學與文化的激盪 – ShannMath </vt:lpstr>
      <vt:lpstr>PowerPoint 簡報</vt:lpstr>
      <vt:lpstr>PowerPoint 簡報</vt:lpstr>
      <vt:lpstr>4.其他 線上學習 資源  專題製作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圖書館自主學習資源利用</dc:title>
  <dc:creator>win7</dc:creator>
  <cp:lastModifiedBy>user</cp:lastModifiedBy>
  <cp:revision>300</cp:revision>
  <dcterms:modified xsi:type="dcterms:W3CDTF">2020-05-22T02:52:36Z</dcterms:modified>
</cp:coreProperties>
</file>