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321" r:id="rId3"/>
    <p:sldId id="258" r:id="rId4"/>
    <p:sldId id="293" r:id="rId5"/>
    <p:sldId id="303" r:id="rId6"/>
    <p:sldId id="294" r:id="rId7"/>
    <p:sldId id="266" r:id="rId8"/>
    <p:sldId id="310" r:id="rId9"/>
    <p:sldId id="323" r:id="rId10"/>
    <p:sldId id="320" r:id="rId11"/>
    <p:sldId id="324" r:id="rId12"/>
    <p:sldId id="269" r:id="rId13"/>
    <p:sldId id="296" r:id="rId14"/>
    <p:sldId id="281" r:id="rId15"/>
    <p:sldId id="297" r:id="rId16"/>
    <p:sldId id="290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D9DBF0EB-B866-4E1D-A788-21FBC185780B}">
          <p14:sldIdLst>
            <p14:sldId id="256"/>
            <p14:sldId id="321"/>
            <p14:sldId id="258"/>
            <p14:sldId id="293"/>
            <p14:sldId id="303"/>
            <p14:sldId id="294"/>
            <p14:sldId id="266"/>
            <p14:sldId id="310"/>
            <p14:sldId id="323"/>
            <p14:sldId id="320"/>
            <p14:sldId id="324"/>
            <p14:sldId id="269"/>
            <p14:sldId id="296"/>
            <p14:sldId id="281"/>
            <p14:sldId id="297"/>
          </p14:sldIdLst>
        </p14:section>
        <p14:section name="未命名的章節" id="{CCA6EF8F-3701-4018-A339-73694978B89B}">
          <p14:sldIdLst/>
        </p14:section>
        <p14:section name="未命名的章節" id="{1D8AC41B-2C57-4856-A7C7-77172521F21B}">
          <p14:sldIdLst/>
        </p14:section>
        <p14:section name="未命名的章節" id="{38E0F3D7-2EBB-4072-9537-D1C4216E4922}">
          <p14:sldIdLst>
            <p14:sldId id="29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33CC"/>
    <a:srgbClr val="FBF1EF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深色樣式 2 - 輔色 1/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9760A-AA03-42B1-99C9-31D12AF0B5FB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FEF6B-7604-4827-8E90-950B0B7664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4935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FEF6B-7604-4827-8E90-950B0B766438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3777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FEF6B-7604-4827-8E90-950B0B766438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5914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FEF6B-7604-4827-8E90-950B0B766438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860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96686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73152" y="6400800"/>
            <a:ext cx="3200400" cy="283800"/>
          </a:xfrm>
        </p:spPr>
        <p:txBody>
          <a:bodyPr/>
          <a:lstStyle/>
          <a:p>
            <a:fld id="{CD32E428-210C-470D-B4D0-9A96D493A6A7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5330952" y="6400800"/>
            <a:ext cx="3733800" cy="283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85800" y="3143248"/>
            <a:ext cx="77724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7200" y="1410736"/>
            <a:ext cx="82296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786050" y="1053546"/>
            <a:ext cx="5904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2E428-210C-470D-B4D0-9A96D493A6A7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9144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CD32E428-210C-470D-B4D0-9A96D493A6A7}" type="datetimeFigureOut">
              <a:rPr lang="zh-TW" altLang="en-US" smtClean="0"/>
              <a:t>2023/4/11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80FD5F37-1CCA-4943-B0A5-9295F62E1F5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111-2&#20057;&#32026;&#25216;&#20778;&#26657;&#20839;&#27169;&#25836;&#36984;&#22635;-&#23416;&#26657;&#32317;&#27284;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&#25216;&#20778;&#31309;&#20998;&#34920;111-2.doc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75656" y="332656"/>
            <a:ext cx="6696744" cy="3600400"/>
          </a:xfrm>
        </p:spPr>
        <p:txBody>
          <a:bodyPr>
            <a:normAutofit/>
          </a:bodyPr>
          <a:lstStyle/>
          <a:p>
            <a:r>
              <a:rPr lang="en-US" altLang="zh-TW" sz="7200" b="1" dirty="0" smtClean="0">
                <a:solidFill>
                  <a:srgbClr val="002060"/>
                </a:solidFill>
                <a:latin typeface="華康宗楷體W7" panose="03000709000000000000" pitchFamily="65" charset="-120"/>
                <a:ea typeface="華康宗楷體W7" panose="03000709000000000000" pitchFamily="65" charset="-120"/>
              </a:rPr>
              <a:t>111</a:t>
            </a:r>
            <a:r>
              <a:rPr lang="zh-TW" altLang="en-US" sz="7200" b="1" dirty="0" smtClean="0">
                <a:solidFill>
                  <a:srgbClr val="002060"/>
                </a:solidFill>
                <a:latin typeface="華康宗楷體W7" panose="03000709000000000000" pitchFamily="65" charset="-120"/>
                <a:ea typeface="華康宗楷體W7" panose="03000709000000000000" pitchFamily="65" charset="-120"/>
              </a:rPr>
              <a:t>學年度</a:t>
            </a:r>
            <a:r>
              <a:rPr lang="en-US" altLang="zh-TW" sz="7200" b="1" dirty="0" smtClean="0">
                <a:solidFill>
                  <a:srgbClr val="002060"/>
                </a:solidFill>
                <a:latin typeface="華康宗楷體W7" panose="03000709000000000000" pitchFamily="65" charset="-120"/>
                <a:ea typeface="華康宗楷體W7" panose="03000709000000000000" pitchFamily="65" charset="-120"/>
              </a:rPr>
              <a:t/>
            </a:r>
            <a:br>
              <a:rPr lang="en-US" altLang="zh-TW" sz="7200" b="1" dirty="0" smtClean="0">
                <a:solidFill>
                  <a:srgbClr val="002060"/>
                </a:solidFill>
                <a:latin typeface="華康宗楷體W7" panose="03000709000000000000" pitchFamily="65" charset="-120"/>
                <a:ea typeface="華康宗楷體W7" panose="03000709000000000000" pitchFamily="65" charset="-120"/>
              </a:rPr>
            </a:br>
            <a:r>
              <a:rPr lang="en-US" altLang="zh-TW" sz="4800" b="1" dirty="0" smtClean="0">
                <a:solidFill>
                  <a:srgbClr val="002060"/>
                </a:solidFill>
                <a:latin typeface="華康新篆體" panose="030F0509000000000000" pitchFamily="65" charset="-120"/>
                <a:ea typeface="華康新篆體" panose="030F0509000000000000" pitchFamily="65" charset="-120"/>
              </a:rPr>
              <a:t/>
            </a:r>
            <a:br>
              <a:rPr lang="en-US" altLang="zh-TW" sz="4800" b="1" dirty="0" smtClean="0">
                <a:solidFill>
                  <a:srgbClr val="002060"/>
                </a:solidFill>
                <a:latin typeface="華康新篆體" panose="030F0509000000000000" pitchFamily="65" charset="-120"/>
                <a:ea typeface="華康新篆體" panose="030F0509000000000000" pitchFamily="65" charset="-120"/>
              </a:rPr>
            </a:br>
            <a:r>
              <a:rPr lang="zh-TW" altLang="en-US" b="1" dirty="0" smtClean="0">
                <a:solidFill>
                  <a:srgbClr val="FF0000"/>
                </a:solidFill>
                <a:latin typeface="Arial Black" panose="020B0A04020102020204" pitchFamily="34" charset="0"/>
                <a:ea typeface="華康宗楷體W7" panose="03000709000000000000" pitchFamily="65" charset="-120"/>
              </a:rPr>
              <a:t>高</a:t>
            </a:r>
            <a:r>
              <a:rPr lang="zh-TW" altLang="en-US" b="1" dirty="0">
                <a:solidFill>
                  <a:srgbClr val="FF0000"/>
                </a:solidFill>
                <a:latin typeface="Arial Black" panose="020B0A04020102020204" pitchFamily="34" charset="0"/>
                <a:ea typeface="華康宗楷體W7" panose="03000709000000000000" pitchFamily="65" charset="-120"/>
              </a:rPr>
              <a:t>三技優甄</a:t>
            </a:r>
            <a:r>
              <a:rPr lang="zh-TW" altLang="en-US" b="1" dirty="0" smtClean="0">
                <a:solidFill>
                  <a:srgbClr val="FF0000"/>
                </a:solidFill>
                <a:latin typeface="Arial Black" panose="020B0A04020102020204" pitchFamily="34" charset="0"/>
                <a:ea typeface="華康宗楷體W7" panose="03000709000000000000" pitchFamily="65" charset="-120"/>
              </a:rPr>
              <a:t>審</a:t>
            </a:r>
            <a:r>
              <a:rPr lang="zh-TW" altLang="en-US" b="1" dirty="0">
                <a:solidFill>
                  <a:srgbClr val="FF0000"/>
                </a:solidFill>
                <a:latin typeface="Arial Black" panose="020B0A04020102020204" pitchFamily="34" charset="0"/>
                <a:ea typeface="華康宗楷體W7" panose="03000709000000000000" pitchFamily="65" charset="-120"/>
              </a:rPr>
              <a:t>學生說明會</a:t>
            </a:r>
            <a:r>
              <a:rPr lang="en-US" altLang="zh-TW" sz="6000" b="1" dirty="0" smtClean="0">
                <a:latin typeface="Arial Black" panose="020B0A04020102020204" pitchFamily="34" charset="0"/>
                <a:ea typeface="華康宗楷體W7" panose="03000709000000000000" pitchFamily="65" charset="-120"/>
              </a:rPr>
              <a:t/>
            </a:r>
            <a:br>
              <a:rPr lang="en-US" altLang="zh-TW" sz="6000" b="1" dirty="0" smtClean="0">
                <a:latin typeface="Arial Black" panose="020B0A04020102020204" pitchFamily="34" charset="0"/>
                <a:ea typeface="華康宗楷體W7" panose="03000709000000000000" pitchFamily="65" charset="-120"/>
              </a:rPr>
            </a:br>
            <a:r>
              <a:rPr lang="zh-TW" altLang="en-US" sz="2800" b="1" dirty="0">
                <a:latin typeface="Arial Black" panose="020B0A04020102020204" pitchFamily="34" charset="0"/>
                <a:ea typeface="華康宗楷體W7" panose="03000709000000000000" pitchFamily="65" charset="-120"/>
              </a:rPr>
              <a:t> </a:t>
            </a:r>
            <a:r>
              <a:rPr lang="zh-TW" altLang="en-US" sz="2800" b="1" dirty="0" smtClean="0">
                <a:latin typeface="Arial Black" panose="020B0A04020102020204" pitchFamily="34" charset="0"/>
                <a:ea typeface="華康宗楷體W7" panose="03000709000000000000" pitchFamily="65" charset="-120"/>
              </a:rPr>
              <a:t> </a:t>
            </a:r>
            <a:endParaRPr lang="zh-TW" altLang="en-US" sz="6000" b="1" dirty="0">
              <a:solidFill>
                <a:srgbClr val="FF0000"/>
              </a:solidFill>
              <a:latin typeface="Arial Black" panose="020B0A04020102020204" pitchFamily="34" charset="0"/>
              <a:ea typeface="華康宗楷體W7" panose="03000709000000000000" pitchFamily="65" charset="-12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005064"/>
            <a:ext cx="2910504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26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79512" y="332656"/>
            <a:ext cx="7848872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/>
              <a:t>技優甄</a:t>
            </a:r>
            <a:r>
              <a:rPr lang="zh-TW" altLang="en-US" b="1" dirty="0" smtClean="0">
                <a:solidFill>
                  <a:schemeClr val="tx1"/>
                </a:solidFill>
              </a:rPr>
              <a:t>審</a:t>
            </a:r>
            <a:r>
              <a:rPr lang="en-US" altLang="zh-TW" b="1" dirty="0" smtClean="0">
                <a:solidFill>
                  <a:schemeClr val="tx1"/>
                </a:solidFill>
              </a:rPr>
              <a:t>-</a:t>
            </a:r>
            <a:r>
              <a:rPr lang="zh-TW" altLang="en-US" b="1" dirty="0" smtClean="0">
                <a:solidFill>
                  <a:schemeClr val="tx1"/>
                </a:solidFill>
              </a:rPr>
              <a:t>電腦軟體應用乙級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15471"/>
              </p:ext>
            </p:extLst>
          </p:nvPr>
        </p:nvGraphicFramePr>
        <p:xfrm>
          <a:off x="1115616" y="1988840"/>
          <a:ext cx="6552728" cy="3685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0003"/>
                <a:gridCol w="724793"/>
                <a:gridCol w="710003"/>
                <a:gridCol w="4407929"/>
              </a:tblGrid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劉芊葇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徐靖雅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林孟葳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萬尹甄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徐敏慈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陳昱維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劉冠翎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彭俊瑋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吳承禹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葉育茹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林美伶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林楷穎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范淯淋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張翊軒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17744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陳棋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電腦軟體應用乙級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55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848872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/>
              <a:t>技優甄</a:t>
            </a:r>
            <a:r>
              <a:rPr lang="zh-TW" altLang="en-US" b="1" dirty="0" smtClean="0">
                <a:solidFill>
                  <a:schemeClr val="tx1"/>
                </a:solidFill>
              </a:rPr>
              <a:t>審</a:t>
            </a:r>
            <a:r>
              <a:rPr lang="en-US" altLang="zh-TW" b="1" dirty="0" smtClean="0">
                <a:solidFill>
                  <a:schemeClr val="tx1"/>
                </a:solidFill>
              </a:rPr>
              <a:t>-</a:t>
            </a:r>
            <a:r>
              <a:rPr lang="zh-TW" altLang="en-US" b="1" dirty="0" smtClean="0">
                <a:solidFill>
                  <a:schemeClr val="tx1"/>
                </a:solidFill>
              </a:rPr>
              <a:t>電腦軟體應用乙級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407348"/>
              </p:ext>
            </p:extLst>
          </p:nvPr>
        </p:nvGraphicFramePr>
        <p:xfrm>
          <a:off x="1115616" y="1988840"/>
          <a:ext cx="6552728" cy="3685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0003"/>
                <a:gridCol w="724793"/>
                <a:gridCol w="710003"/>
                <a:gridCol w="4407929"/>
              </a:tblGrid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劉芊葇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徐靖雅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林孟葳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萬尹甄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徐敏慈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陳昱維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劉冠翎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彭俊瑋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吳承禹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葉育茹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林美伶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林楷穎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29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范淯淋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24964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張翊軒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電腦軟體應用乙級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177447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陳棋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電腦軟體應用乙級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20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67544" y="886470"/>
            <a:ext cx="6408712" cy="747464"/>
          </a:xfrm>
        </p:spPr>
        <p:txBody>
          <a:bodyPr>
            <a:noAutofit/>
          </a:bodyPr>
          <a:lstStyle/>
          <a:p>
            <a:pPr algn="ctr"/>
            <a:r>
              <a:rPr lang="zh-TW" altLang="en-US" sz="4400" b="1" dirty="0"/>
              <a:t>技優甄</a:t>
            </a:r>
            <a:r>
              <a:rPr lang="zh-TW" altLang="en-US" sz="4400" b="1" dirty="0" smtClean="0"/>
              <a:t>審</a:t>
            </a:r>
            <a:r>
              <a:rPr lang="en-US" altLang="zh-TW" sz="4400" b="1" dirty="0" smtClean="0"/>
              <a:t>-</a:t>
            </a:r>
            <a:r>
              <a:rPr lang="zh-TW" altLang="en-US" sz="4400" b="1" dirty="0" smtClean="0"/>
              <a:t>技藝競賽</a:t>
            </a:r>
            <a:endParaRPr lang="zh-TW" altLang="en-US" sz="4400" b="1" dirty="0">
              <a:solidFill>
                <a:srgbClr val="FF0000"/>
              </a:solidFill>
            </a:endParaRPr>
          </a:p>
        </p:txBody>
      </p:sp>
      <p:pic>
        <p:nvPicPr>
          <p:cNvPr id="21506" name="Picture 2" descr="ãçå¤§ååãçåçæå°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60648"/>
            <a:ext cx="2176753" cy="19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180509"/>
              </p:ext>
            </p:extLst>
          </p:nvPr>
        </p:nvGraphicFramePr>
        <p:xfrm>
          <a:off x="1259632" y="2276872"/>
          <a:ext cx="6053411" cy="3199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5900"/>
                <a:gridCol w="669565"/>
                <a:gridCol w="655900"/>
                <a:gridCol w="4072046"/>
              </a:tblGrid>
              <a:tr h="24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361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鄭琪蓉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>
                          <a:effectLst/>
                        </a:rPr>
                        <a:t>中等學校家事類技藝競賽</a:t>
                      </a:r>
                      <a:r>
                        <a:rPr lang="en-US" altLang="zh-TW" sz="1200" u="none" strike="noStrike">
                          <a:effectLst/>
                        </a:rPr>
                        <a:t>-</a:t>
                      </a:r>
                      <a:r>
                        <a:rPr lang="zh-TW" altLang="en-US" sz="1200" u="none" strike="noStrike">
                          <a:effectLst/>
                        </a:rPr>
                        <a:t>教具製作組第五名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  <a:tr h="24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364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林庭瑄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>
                          <a:effectLst/>
                        </a:rPr>
                        <a:t>中等學校家事類技藝競賽</a:t>
                      </a:r>
                      <a:r>
                        <a:rPr lang="en-US" altLang="zh-TW" sz="1200" u="none" strike="noStrike">
                          <a:effectLst/>
                        </a:rPr>
                        <a:t>-</a:t>
                      </a:r>
                      <a:r>
                        <a:rPr lang="zh-TW" altLang="en-US" sz="1200" u="none" strike="noStrike">
                          <a:effectLst/>
                        </a:rPr>
                        <a:t>美髮組第十九名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  <a:tr h="24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364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朱芷瑩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>
                          <a:effectLst/>
                        </a:rPr>
                        <a:t>中等學校家事類技藝競賽</a:t>
                      </a:r>
                      <a:r>
                        <a:rPr lang="en-US" altLang="zh-TW" sz="1200" u="none" strike="noStrike">
                          <a:effectLst/>
                        </a:rPr>
                        <a:t>-</a:t>
                      </a:r>
                      <a:r>
                        <a:rPr lang="zh-TW" altLang="en-US" sz="1200" u="none" strike="noStrike">
                          <a:effectLst/>
                        </a:rPr>
                        <a:t>美髮組第二十三名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  <a:tr h="24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梁啟聖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>
                          <a:effectLst/>
                        </a:rPr>
                        <a:t>中等學校工業類技藝競賽</a:t>
                      </a:r>
                      <a:r>
                        <a:rPr lang="en-US" altLang="zh-TW" sz="1200" u="none" strike="noStrike">
                          <a:effectLst/>
                        </a:rPr>
                        <a:t>-</a:t>
                      </a:r>
                      <a:r>
                        <a:rPr lang="zh-TW" altLang="en-US" sz="1200" u="none" strike="noStrike">
                          <a:effectLst/>
                        </a:rPr>
                        <a:t>電腦修護組第三名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  <a:tr h="24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賴一男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>
                          <a:effectLst/>
                        </a:rPr>
                        <a:t>中等學校工業類技藝競賽</a:t>
                      </a:r>
                      <a:r>
                        <a:rPr lang="en-US" altLang="zh-TW" sz="1200" u="none" strike="noStrike">
                          <a:effectLst/>
                        </a:rPr>
                        <a:t>-</a:t>
                      </a:r>
                      <a:r>
                        <a:rPr lang="zh-TW" altLang="en-US" sz="1200" u="none" strike="noStrike">
                          <a:effectLst/>
                        </a:rPr>
                        <a:t>汽車修護組第二十名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  <a:tr h="24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陳致霖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>
                          <a:effectLst/>
                        </a:rPr>
                        <a:t>中等學校工業類技藝競賽</a:t>
                      </a:r>
                      <a:r>
                        <a:rPr lang="en-US" altLang="zh-TW" sz="1200" u="none" strike="noStrike">
                          <a:effectLst/>
                        </a:rPr>
                        <a:t>-</a:t>
                      </a:r>
                      <a:r>
                        <a:rPr lang="zh-TW" altLang="en-US" sz="1200" u="none" strike="noStrike">
                          <a:effectLst/>
                        </a:rPr>
                        <a:t>汽車修護組第二十七名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  <a:tr h="24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彭俊瑋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>
                          <a:effectLst/>
                        </a:rPr>
                        <a:t>中等學校商業類技藝競賽</a:t>
                      </a:r>
                      <a:r>
                        <a:rPr lang="en-US" altLang="zh-TW" sz="1200" u="none" strike="noStrike">
                          <a:effectLst/>
                        </a:rPr>
                        <a:t>-</a:t>
                      </a:r>
                      <a:r>
                        <a:rPr lang="zh-TW" altLang="en-US" sz="1200" u="none" strike="noStrike">
                          <a:effectLst/>
                        </a:rPr>
                        <a:t>文書處理組第九名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  <a:tr h="24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391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范采葳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>
                          <a:effectLst/>
                        </a:rPr>
                        <a:t>中等學校商業類技藝競賽</a:t>
                      </a:r>
                      <a:r>
                        <a:rPr lang="en-US" altLang="zh-TW" sz="1200" u="none" strike="noStrike">
                          <a:effectLst/>
                        </a:rPr>
                        <a:t>-</a:t>
                      </a:r>
                      <a:r>
                        <a:rPr lang="zh-TW" altLang="en-US" sz="1200" u="none" strike="noStrike">
                          <a:effectLst/>
                        </a:rPr>
                        <a:t>烘焙組第五名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  <a:tr h="24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391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何衒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>
                          <a:effectLst/>
                        </a:rPr>
                        <a:t>中等學校商業類技藝競賽</a:t>
                      </a:r>
                      <a:r>
                        <a:rPr lang="en-US" altLang="zh-TW" sz="1200" u="none" strike="noStrike">
                          <a:effectLst/>
                        </a:rPr>
                        <a:t>-</a:t>
                      </a:r>
                      <a:r>
                        <a:rPr lang="zh-TW" altLang="en-US" sz="1200" u="none" strike="noStrike">
                          <a:effectLst/>
                        </a:rPr>
                        <a:t>中餐烹飪組第十名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  <a:tr h="24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391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李旻臻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>
                          <a:effectLst/>
                        </a:rPr>
                        <a:t>餐旅群</a:t>
                      </a:r>
                      <a:r>
                        <a:rPr lang="en-US" altLang="zh-TW" sz="1200" u="none" strike="noStrike">
                          <a:effectLst/>
                        </a:rPr>
                        <a:t>111</a:t>
                      </a:r>
                      <a:r>
                        <a:rPr lang="zh-TW" altLang="en-US" sz="1200" u="none" strike="noStrike">
                          <a:effectLst/>
                        </a:rPr>
                        <a:t>年專題及創意製作競賽專題組決賽第一名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  <a:tr h="24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391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范采葳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>
                          <a:effectLst/>
                        </a:rPr>
                        <a:t>餐旅群</a:t>
                      </a:r>
                      <a:r>
                        <a:rPr lang="en-US" altLang="zh-TW" sz="1200" u="none" strike="noStrike">
                          <a:effectLst/>
                        </a:rPr>
                        <a:t>111</a:t>
                      </a:r>
                      <a:r>
                        <a:rPr lang="zh-TW" altLang="en-US" sz="1200" u="none" strike="noStrike">
                          <a:effectLst/>
                        </a:rPr>
                        <a:t>年專題及創意製作競賽專題組決賽第一名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  <a:tr h="24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391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洪振皓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>
                          <a:effectLst/>
                        </a:rPr>
                        <a:t>餐旅群</a:t>
                      </a:r>
                      <a:r>
                        <a:rPr lang="en-US" altLang="zh-TW" sz="1200" u="none" strike="noStrike">
                          <a:effectLst/>
                        </a:rPr>
                        <a:t>111</a:t>
                      </a:r>
                      <a:r>
                        <a:rPr lang="zh-TW" altLang="en-US" sz="1200" u="none" strike="noStrike">
                          <a:effectLst/>
                        </a:rPr>
                        <a:t>年專題及創意製作競賽專題組決賽第一名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  <a:tr h="24609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391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徐芷婕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 dirty="0">
                          <a:effectLst/>
                        </a:rPr>
                        <a:t>餐旅群</a:t>
                      </a:r>
                      <a:r>
                        <a:rPr lang="en-US" altLang="zh-TW" sz="1200" u="none" strike="noStrike" dirty="0">
                          <a:effectLst/>
                        </a:rPr>
                        <a:t>111</a:t>
                      </a:r>
                      <a:r>
                        <a:rPr lang="zh-TW" altLang="en-US" sz="1200" u="none" strike="noStrike" dirty="0">
                          <a:effectLst/>
                        </a:rPr>
                        <a:t>年專題及創意製作競賽專題組決賽第一名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68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774" y="548680"/>
            <a:ext cx="7941300" cy="2039088"/>
          </a:xfrm>
          <a:noFill/>
        </p:spPr>
        <p:txBody>
          <a:bodyPr>
            <a:normAutofit/>
          </a:bodyPr>
          <a:lstStyle/>
          <a:p>
            <a:r>
              <a:rPr lang="zh-TW" altLang="en-US" sz="4800" b="1" dirty="0" smtClean="0"/>
              <a:t>技優甄審校內</a:t>
            </a:r>
            <a:r>
              <a:rPr lang="zh-TW" altLang="en-US" sz="4800" b="1" dirty="0"/>
              <a:t>推薦</a:t>
            </a:r>
            <a:r>
              <a:rPr lang="zh-TW" altLang="en-US" sz="4800" b="1" dirty="0" smtClean="0"/>
              <a:t>名額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b="1" u="sng" dirty="0">
                <a:hlinkClick r:id="rId3" action="ppaction://hlinkfile"/>
              </a:rPr>
              <a:t>今年</a:t>
            </a:r>
            <a:r>
              <a:rPr lang="zh-TW" altLang="en-US" u="sng" dirty="0" smtClean="0">
                <a:solidFill>
                  <a:srgbClr val="7030A0"/>
                </a:solidFill>
                <a:hlinkClick r:id="rId3" action="ppaction://hlinkfile"/>
              </a:rPr>
              <a:t>乙級技優名額</a:t>
            </a:r>
            <a:endParaRPr lang="zh-TW" altLang="en-US" u="sng" dirty="0">
              <a:solidFill>
                <a:srgbClr val="7030A0"/>
              </a:solidFill>
            </a:endParaRPr>
          </a:p>
        </p:txBody>
      </p:sp>
      <p:pic>
        <p:nvPicPr>
          <p:cNvPr id="23554" name="Picture 2" descr="ãçå¤§ååãçåçæå°çµæ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60" y="2809472"/>
            <a:ext cx="803372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65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67544" y="440136"/>
            <a:ext cx="7344816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b="1" dirty="0"/>
              <a:t>技優甄</a:t>
            </a:r>
            <a:r>
              <a:rPr lang="zh-TW" altLang="en-US" b="1" dirty="0" smtClean="0"/>
              <a:t>審</a:t>
            </a:r>
            <a:r>
              <a:rPr lang="en-US" altLang="zh-TW" b="1" dirty="0" smtClean="0"/>
              <a:t>-</a:t>
            </a:r>
            <a:r>
              <a:rPr lang="zh-TW" altLang="en-US" b="1" dirty="0" smtClean="0"/>
              <a:t>積分表與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en-US" b="1" dirty="0" smtClean="0"/>
              <a:t>志願模擬選填表</a:t>
            </a:r>
            <a:r>
              <a:rPr lang="en-US" altLang="zh-TW" b="1" dirty="0" smtClean="0"/>
              <a:t>(5</a:t>
            </a:r>
            <a:r>
              <a:rPr lang="zh-TW" altLang="en-US" b="1" dirty="0" smtClean="0"/>
              <a:t>個志願</a:t>
            </a:r>
            <a:r>
              <a:rPr lang="en-US" altLang="zh-TW" b="1" dirty="0" smtClean="0"/>
              <a:t>)</a:t>
            </a:r>
            <a:endParaRPr lang="zh-TW" altLang="en-US" b="1" dirty="0"/>
          </a:p>
        </p:txBody>
      </p:sp>
      <p:sp>
        <p:nvSpPr>
          <p:cNvPr id="2" name="文字版面配置區 1"/>
          <p:cNvSpPr>
            <a:spLocks noGrp="1"/>
          </p:cNvSpPr>
          <p:nvPr>
            <p:ph type="body" idx="1"/>
          </p:nvPr>
        </p:nvSpPr>
        <p:spPr>
          <a:xfrm>
            <a:off x="1187624" y="1649564"/>
            <a:ext cx="6480174" cy="613792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hlinkClick r:id="rId2" action="ppaction://hlinkfile"/>
              </a:rPr>
              <a:t>技優積分表</a:t>
            </a:r>
            <a:r>
              <a:rPr lang="en-US" altLang="zh-TW" sz="3200" dirty="0" smtClean="0">
                <a:hlinkClick r:id="rId2" action="ppaction://hlinkfile"/>
              </a:rPr>
              <a:t>111-2.doc</a:t>
            </a:r>
            <a:endParaRPr lang="zh-TW" altLang="en-US" sz="3200" dirty="0"/>
          </a:p>
        </p:txBody>
      </p:sp>
      <p:sp>
        <p:nvSpPr>
          <p:cNvPr id="5" name="矩形 4"/>
          <p:cNvSpPr/>
          <p:nvPr/>
        </p:nvSpPr>
        <p:spPr>
          <a:xfrm>
            <a:off x="611560" y="2636912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月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14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日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(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五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)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第</a:t>
            </a:r>
            <a:r>
              <a:rPr lang="en-US" altLang="zh-TW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7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節課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技優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學生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填寫志願說明會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-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新大樓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樓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  <a:cs typeface="Meiryo" panose="020B0604030504040204" pitchFamily="34" charset="-128"/>
            </a:endParaRPr>
          </a:p>
          <a:p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4/15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（六）～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4/18(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二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)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前學生完成技優積分表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+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志願選填模擬表，並給家長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簽名。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  <a:cs typeface="Meiryo" panose="020B0604030504040204" pitchFamily="34" charset="-128"/>
            </a:endParaRPr>
          </a:p>
          <a:p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4/19(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三）導師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完成初審，以班級為單位交給科主任。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  <a:cs typeface="Meiryo" panose="020B0604030504040204" pitchFamily="34" charset="-128"/>
            </a:endParaRPr>
          </a:p>
          <a:p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4/21(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五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)</a:t>
            </a:r>
            <a:r>
              <a:rPr lang="zh-TW" altLang="en-US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中午前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科</a:t>
            </a:r>
            <a:r>
              <a:rPr lang="zh-TW" altLang="en-US" sz="2800" b="1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主任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完成學生技優積分表與志願選填模擬表複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審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  <a:cs typeface="Meiryo" panose="020B0604030504040204" pitchFamily="34" charset="-128"/>
            </a:endParaRPr>
          </a:p>
        </p:txBody>
      </p:sp>
      <p:pic>
        <p:nvPicPr>
          <p:cNvPr id="22532" name="Picture 4" descr="ç¸éåç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896" y="188640"/>
            <a:ext cx="2529186" cy="2050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16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ãçå¤§ååãçåçæå°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077072"/>
            <a:ext cx="2650462" cy="20882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76863" cy="1767000"/>
          </a:xfrm>
          <a:noFill/>
        </p:spPr>
        <p:txBody>
          <a:bodyPr/>
          <a:lstStyle/>
          <a:p>
            <a:r>
              <a:rPr lang="zh-TW" altLang="en-US" b="1" dirty="0" smtClean="0"/>
              <a:t>技優甄審積分排序與志願序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endParaRPr lang="zh-TW" altLang="en-US" sz="4000" dirty="0"/>
          </a:p>
        </p:txBody>
      </p:sp>
      <p:sp>
        <p:nvSpPr>
          <p:cNvPr id="3" name="矩形 2"/>
          <p:cNvSpPr/>
          <p:nvPr/>
        </p:nvSpPr>
        <p:spPr>
          <a:xfrm>
            <a:off x="755576" y="1772816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4/26(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三</a:t>
            </a:r>
            <a:r>
              <a:rPr lang="en-US" altLang="zh-TW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)</a:t>
            </a:r>
            <a:r>
              <a:rPr lang="zh-TW" altLang="en-US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技優甄審學生依志願填寫志願</a:t>
            </a:r>
            <a:r>
              <a:rPr lang="en-US" altLang="zh-TW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(</a:t>
            </a:r>
            <a:r>
              <a:rPr lang="zh-TW" altLang="en-US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每人五志願</a:t>
            </a:r>
            <a:r>
              <a:rPr lang="en-US" altLang="zh-TW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)-</a:t>
            </a:r>
            <a:r>
              <a:rPr lang="zh-TW" altLang="en-US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輔導處</a:t>
            </a:r>
            <a:r>
              <a:rPr lang="en-US" altLang="zh-TW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2</a:t>
            </a:r>
            <a:r>
              <a:rPr lang="zh-TW" altLang="en-US" sz="40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Meiryo" panose="020B0604030504040204" pitchFamily="34" charset="-128"/>
              </a:rPr>
              <a:t>樓</a:t>
            </a:r>
            <a:endParaRPr lang="en-US" altLang="zh-TW" sz="40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Meiryo" panose="020B0604030504040204" pitchFamily="34" charset="-128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483768"/>
            <a:ext cx="3575381" cy="268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3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3500" y="260648"/>
            <a:ext cx="7772400" cy="1524000"/>
          </a:xfrm>
        </p:spPr>
        <p:txBody>
          <a:bodyPr/>
          <a:lstStyle/>
          <a:p>
            <a:r>
              <a:rPr lang="zh-TW" altLang="en-US" sz="5400" b="1" dirty="0" smtClean="0"/>
              <a:t>輔導處感謝您的配合</a:t>
            </a:r>
            <a:endParaRPr lang="zh-TW" altLang="en-US" sz="5400" b="1" dirty="0"/>
          </a:p>
        </p:txBody>
      </p:sp>
      <p:pic>
        <p:nvPicPr>
          <p:cNvPr id="9218" name="Picture 2" descr="ãæè¬ãçåçæå°çµæ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432" y="2564904"/>
            <a:ext cx="4824536" cy="382704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05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534400" cy="758952"/>
          </a:xfrm>
        </p:spPr>
        <p:txBody>
          <a:bodyPr>
            <a:noAutofit/>
          </a:bodyPr>
          <a:lstStyle/>
          <a:p>
            <a:r>
              <a:rPr lang="en-US" altLang="zh-TW" sz="4800" b="1" dirty="0" smtClean="0"/>
              <a:t/>
            </a:r>
            <a:br>
              <a:rPr lang="en-US" altLang="zh-TW" sz="4800" b="1" dirty="0" smtClean="0"/>
            </a:br>
            <a:r>
              <a:rPr lang="zh-TW" altLang="en-US" sz="4800" b="1" dirty="0" smtClean="0"/>
              <a:t>同學該完成的</a:t>
            </a:r>
            <a:r>
              <a:rPr lang="zh-TW" altLang="en-US" sz="4800" b="1" dirty="0" smtClean="0"/>
              <a:t>工作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2060848"/>
            <a:ext cx="9289032" cy="4572000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4/15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（六）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-4/17(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一）</a:t>
            </a:r>
            <a:r>
              <a:rPr lang="zh-TW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學生完成</a:t>
            </a:r>
            <a:endParaRPr lang="en-US" altLang="zh-TW" sz="2800" kern="1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  </a:t>
            </a:r>
            <a:r>
              <a:rPr lang="en-US" altLang="zh-TW" sz="2800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</a:t>
            </a:r>
            <a:r>
              <a:rPr lang="zh-TW" altLang="zh-TW" sz="28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技優積分</a:t>
            </a:r>
            <a:r>
              <a:rPr lang="zh-TW" altLang="zh-TW" sz="2800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</a:t>
            </a:r>
            <a:r>
              <a:rPr lang="zh-TW" altLang="en-US" sz="2800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及審查資料</a:t>
            </a:r>
            <a:endParaRPr lang="en-US" altLang="zh-TW" sz="2800" kern="1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  </a:t>
            </a:r>
            <a:r>
              <a:rPr lang="en-US" altLang="zh-TW" sz="2800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 2"/>
              </a:rPr>
              <a:t></a:t>
            </a:r>
            <a:r>
              <a:rPr lang="zh-TW" altLang="zh-TW" sz="28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志願選填模擬表，並給家長簽章</a:t>
            </a:r>
            <a:r>
              <a:rPr lang="zh-TW" altLang="zh-TW" sz="2800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4/18(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二）一定要給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r>
              <a:rPr lang="zh-TW" altLang="en-US" sz="2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導師，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老師依據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備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審資料「其他」項給分及「模擬志願表」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初審。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4/26(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三）技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優甄審學生依積分排序填寫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志願。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829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400" b="1" dirty="0" smtClean="0">
                <a:solidFill>
                  <a:schemeClr val="tx1"/>
                </a:solidFill>
              </a:rPr>
              <a:t>高三輔導處重要行事曆</a:t>
            </a:r>
            <a:r>
              <a:rPr lang="en-US" altLang="zh-TW" sz="4400" b="1" dirty="0">
                <a:solidFill>
                  <a:schemeClr val="tx1"/>
                </a:solidFill>
              </a:rPr>
              <a:t> </a:t>
            </a:r>
            <a:r>
              <a:rPr lang="en-US" altLang="zh-TW" sz="4400" b="1" dirty="0" smtClean="0">
                <a:solidFill>
                  <a:schemeClr val="tx1"/>
                </a:solidFill>
              </a:rPr>
              <a:t>4</a:t>
            </a:r>
            <a:r>
              <a:rPr lang="zh-TW" altLang="en-US" sz="4400" b="1" dirty="0" smtClean="0">
                <a:solidFill>
                  <a:schemeClr val="tx1"/>
                </a:solidFill>
              </a:rPr>
              <a:t>月</a:t>
            </a:r>
            <a:endParaRPr lang="zh-TW" altLang="en-US" sz="44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內容版面配置區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8753153"/>
              </p:ext>
            </p:extLst>
          </p:nvPr>
        </p:nvGraphicFramePr>
        <p:xfrm>
          <a:off x="323528" y="1340768"/>
          <a:ext cx="8424935" cy="4760328"/>
        </p:xfrm>
        <a:graphic>
          <a:graphicData uri="http://schemas.openxmlformats.org/drawingml/2006/table">
            <a:tbl>
              <a:tblPr/>
              <a:tblGrid>
                <a:gridCol w="936104"/>
                <a:gridCol w="1683251"/>
                <a:gridCol w="3126957"/>
                <a:gridCol w="1174036"/>
                <a:gridCol w="1504587"/>
              </a:tblGrid>
              <a:tr h="360653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活動主題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sz="1600" kern="100" dirty="0">
                          <a:effectLst/>
                          <a:latin typeface="Times New Roman"/>
                          <a:ea typeface="標楷體"/>
                        </a:rPr>
                        <a:t>  </a:t>
                      </a: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期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事</a:t>
                      </a:r>
                      <a:r>
                        <a:rPr lang="en-US" sz="1600" kern="100" dirty="0">
                          <a:effectLst/>
                          <a:latin typeface="Times New Roman"/>
                          <a:ea typeface="標楷體"/>
                        </a:rPr>
                        <a:t>          </a:t>
                      </a: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項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/>
                          <a:ea typeface="標楷體"/>
                        </a:rPr>
                        <a:t>負責單位（人）</a:t>
                      </a:r>
                      <a:endParaRPr lang="zh-TW" sz="16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地點</a:t>
                      </a:r>
                      <a:endParaRPr lang="zh-TW" sz="16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989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說明會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標楷體"/>
                          <a:ea typeface="新細明體"/>
                        </a:rPr>
                        <a:t>4</a:t>
                      </a:r>
                      <a:r>
                        <a:rPr lang="zh-TW" sz="1600" kern="100" dirty="0" smtClean="0"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kern="100" dirty="0" smtClean="0">
                          <a:effectLst/>
                          <a:latin typeface="Times New Roman"/>
                          <a:ea typeface="標楷體"/>
                        </a:rPr>
                        <a:t>10</a:t>
                      </a:r>
                      <a:r>
                        <a:rPr lang="zh-TW" sz="1600" kern="100" dirty="0" smtClean="0"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sz="1600" kern="100" dirty="0" smtClean="0"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altLang="en-US" sz="1600" kern="100" dirty="0" smtClean="0">
                          <a:effectLst/>
                          <a:latin typeface="Times New Roman"/>
                          <a:ea typeface="標楷體"/>
                        </a:rPr>
                        <a:t>一</a:t>
                      </a:r>
                      <a:r>
                        <a:rPr lang="en-US" sz="1600" kern="100" dirty="0" smtClean="0">
                          <a:effectLst/>
                          <a:latin typeface="Times New Roman"/>
                          <a:ea typeface="標楷體"/>
                        </a:rPr>
                        <a:t>)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舉辦科主任暨三年級導師升學輔導及甄選入學登記分發座談會</a:t>
                      </a:r>
                      <a:r>
                        <a:rPr lang="en-US" sz="1600" kern="100" dirty="0">
                          <a:effectLst/>
                          <a:latin typeface="Times New Roman"/>
                          <a:ea typeface="標楷體"/>
                        </a:rPr>
                        <a:t> 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輔導處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甄選入學及聯合登記分發實施</a:t>
                      </a:r>
                      <a:r>
                        <a:rPr lang="zh-TW" sz="1600" kern="100" dirty="0" smtClean="0">
                          <a:effectLst/>
                          <a:latin typeface="Times New Roman"/>
                          <a:ea typeface="標楷體"/>
                        </a:rPr>
                        <a:t>計畫</a:t>
                      </a:r>
                      <a:endParaRPr lang="en-US" altLang="zh-TW" sz="1600" kern="100" dirty="0" smtClean="0">
                        <a:effectLst/>
                        <a:latin typeface="Times New Roman"/>
                        <a:ea typeface="標楷體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600" kern="100" dirty="0" smtClean="0">
                          <a:effectLst/>
                          <a:latin typeface="Times New Roman"/>
                          <a:ea typeface="標楷體"/>
                        </a:rPr>
                        <a:t>31</a:t>
                      </a:r>
                      <a:r>
                        <a:rPr lang="zh-TW" altLang="en-US" sz="1600" kern="100" dirty="0" smtClean="0">
                          <a:effectLst/>
                          <a:latin typeface="Times New Roman"/>
                          <a:ea typeface="標楷體"/>
                        </a:rPr>
                        <a:t>號電腦教室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37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技優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說明會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標楷體"/>
                          <a:ea typeface="新細明體"/>
                        </a:rPr>
                        <a:t> </a:t>
                      </a: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標楷體"/>
                          <a:ea typeface="新細明體"/>
                        </a:rPr>
                        <a:t>4</a:t>
                      </a:r>
                      <a:r>
                        <a:rPr 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14</a:t>
                      </a:r>
                      <a:r>
                        <a:rPr 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alt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五</a:t>
                      </a: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)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第</a:t>
                      </a: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7</a:t>
                      </a:r>
                      <a:r>
                        <a:rPr 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節</a:t>
                      </a:r>
                      <a:r>
                        <a:rPr lang="zh-TW" sz="1600" b="1" kern="1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課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技優學生選填志願說明會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effectLst/>
                          <a:latin typeface="Times New Roman"/>
                          <a:ea typeface="標楷體"/>
                        </a:rPr>
                        <a:t>   </a:t>
                      </a:r>
                      <a:r>
                        <a:rPr lang="zh-TW" sz="1600" kern="100" dirty="0" smtClean="0">
                          <a:effectLst/>
                          <a:latin typeface="Times New Roman"/>
                          <a:ea typeface="標楷體"/>
                        </a:rPr>
                        <a:t>輔導處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四樓大會議室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86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/>
                          <a:ea typeface="標楷體"/>
                        </a:rPr>
                        <a:t>技優</a:t>
                      </a:r>
                      <a:endParaRPr lang="zh-TW" sz="16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標楷體"/>
                          <a:ea typeface="新細明體"/>
                        </a:rPr>
                        <a:t>4</a:t>
                      </a:r>
                      <a:r>
                        <a:rPr 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15</a:t>
                      </a:r>
                      <a:r>
                        <a:rPr lang="en-US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-1</a:t>
                      </a:r>
                      <a:r>
                        <a:rPr lang="en-US" alt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8</a:t>
                      </a:r>
                      <a:r>
                        <a:rPr lang="zh-TW" sz="1600" b="1" kern="1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技優學生備審資料完備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/>
                          <a:ea typeface="新細明體"/>
                        </a:rPr>
                        <a:t> 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/>
                          <a:ea typeface="新細明體"/>
                        </a:rPr>
                        <a:t> 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1540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/>
                          <a:ea typeface="標楷體"/>
                        </a:rPr>
                        <a:t>技優</a:t>
                      </a:r>
                      <a:endParaRPr lang="zh-TW" sz="16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新細明體"/>
                        </a:rPr>
                        <a:t>4</a:t>
                      </a:r>
                      <a:r>
                        <a:rPr 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19</a:t>
                      </a:r>
                      <a:r>
                        <a:rPr 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alt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三</a:t>
                      </a:r>
                      <a:r>
                        <a:rPr 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)</a:t>
                      </a:r>
                      <a:r>
                        <a:rPr lang="zh-TW" sz="16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前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學生完成</a:t>
                      </a: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標楷體"/>
                          <a:sym typeface="Wingdings 2"/>
                        </a:rPr>
                        <a:t></a:t>
                      </a: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技優積分表</a:t>
                      </a:r>
                      <a:r>
                        <a:rPr lang="en-US" sz="1600" kern="100" dirty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標楷體"/>
                          <a:sym typeface="Wingdings 2"/>
                        </a:rPr>
                        <a:t></a:t>
                      </a: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志願選填模擬表，並給家長簽章。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導師依據學生提供備審資料「其他」項給分及「模擬志願表」初審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技優學生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家長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導師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/>
                          <a:ea typeface="新細明體"/>
                        </a:rPr>
                        <a:t> 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導師督導之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860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/>
                          <a:ea typeface="標楷體"/>
                        </a:rPr>
                        <a:t>技優</a:t>
                      </a:r>
                      <a:endParaRPr lang="zh-TW" sz="16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標楷體"/>
                          <a:ea typeface="新細明體"/>
                        </a:rPr>
                        <a:t>4</a:t>
                      </a:r>
                      <a:r>
                        <a:rPr 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21</a:t>
                      </a:r>
                      <a:r>
                        <a:rPr lang="zh-TW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alt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五</a:t>
                      </a:r>
                      <a:r>
                        <a:rPr lang="en-US" sz="16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)</a:t>
                      </a:r>
                      <a:r>
                        <a:rPr lang="zh-TW" sz="1600" b="1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前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複審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標楷體"/>
                        </a:rPr>
                        <a:t>技優甄審積分表、志願選填模擬表、核算學生個人積分並排序</a:t>
                      </a:r>
                      <a:endParaRPr lang="zh-TW" sz="1600" kern="1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  <a:latin typeface="Times New Roman"/>
                          <a:ea typeface="標楷體"/>
                        </a:rPr>
                        <a:t>學程主任</a:t>
                      </a:r>
                      <a:endParaRPr lang="zh-TW" sz="1600" kern="10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學程主任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86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技優</a:t>
                      </a:r>
                      <a:endParaRPr kumimoji="0" lang="zh-TW" sz="16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標楷體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4/24</a:t>
                      </a:r>
                      <a:r>
                        <a:rPr kumimoji="0"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 </a:t>
                      </a:r>
                      <a:r>
                        <a:rPr kumimoji="0"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(</a:t>
                      </a:r>
                      <a:r>
                        <a:rPr kumimoji="0"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一）中午</a:t>
                      </a:r>
                      <a:endParaRPr kumimoji="0" lang="zh-TW" sz="16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標楷體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341</a:t>
                      </a:r>
                      <a:r>
                        <a:rPr kumimoji="0" lang="zh-TW" alt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班志工同學訓練</a:t>
                      </a:r>
                      <a:endParaRPr kumimoji="0" lang="zh-TW" sz="16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標楷體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kumimoji="0"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+mn-cs"/>
                        </a:rPr>
                        <a:t>341</a:t>
                      </a:r>
                      <a:endParaRPr kumimoji="0" lang="zh-TW" sz="16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標楷體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19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chemeClr val="tx1"/>
                </a:solidFill>
              </a:rPr>
              <a:t>高</a:t>
            </a:r>
            <a:r>
              <a:rPr lang="zh-TW" altLang="en-US" sz="4000" b="1" dirty="0" smtClean="0">
                <a:solidFill>
                  <a:schemeClr val="tx1"/>
                </a:solidFill>
              </a:rPr>
              <a:t>三輔導處重要行事曆  </a:t>
            </a:r>
            <a:r>
              <a:rPr lang="en-US" altLang="zh-TW" sz="4000" b="1" dirty="0" smtClean="0">
                <a:solidFill>
                  <a:schemeClr val="tx1"/>
                </a:solidFill>
              </a:rPr>
              <a:t>5</a:t>
            </a:r>
            <a:r>
              <a:rPr lang="zh-TW" altLang="en-US" sz="4000" b="1" dirty="0" smtClean="0">
                <a:solidFill>
                  <a:schemeClr val="tx1"/>
                </a:solidFill>
              </a:rPr>
              <a:t>月</a:t>
            </a:r>
            <a:endParaRPr lang="zh-TW" altLang="en-US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027954"/>
              </p:ext>
            </p:extLst>
          </p:nvPr>
        </p:nvGraphicFramePr>
        <p:xfrm>
          <a:off x="395536" y="1844824"/>
          <a:ext cx="8280920" cy="3673755"/>
        </p:xfrm>
        <a:graphic>
          <a:graphicData uri="http://schemas.openxmlformats.org/drawingml/2006/table">
            <a:tbl>
              <a:tblPr/>
              <a:tblGrid>
                <a:gridCol w="936104"/>
                <a:gridCol w="1479230"/>
                <a:gridCol w="3239640"/>
                <a:gridCol w="1216344"/>
                <a:gridCol w="1409602"/>
              </a:tblGrid>
              <a:tr h="490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技優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4</a:t>
                      </a:r>
                      <a:r>
                        <a:rPr 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26</a:t>
                      </a:r>
                      <a:r>
                        <a:rPr 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alt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三</a:t>
                      </a:r>
                      <a:r>
                        <a:rPr 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)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8:00~15:00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技優甄審學生依積分排序填寫志願</a:t>
                      </a:r>
                      <a:r>
                        <a:rPr lang="en-US" sz="1600" kern="100" dirty="0"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每人</a:t>
                      </a:r>
                      <a:r>
                        <a:rPr lang="en-US" sz="1600" kern="100" dirty="0">
                          <a:effectLst/>
                          <a:latin typeface="Times New Roman"/>
                          <a:ea typeface="標楷體"/>
                        </a:rPr>
                        <a:t>5</a:t>
                      </a: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個志願</a:t>
                      </a:r>
                      <a:r>
                        <a:rPr lang="en-US" sz="1600" kern="100" dirty="0">
                          <a:effectLst/>
                          <a:latin typeface="Times New Roman"/>
                          <a:ea typeface="標楷體"/>
                        </a:rPr>
                        <a:t>)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輔導處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輔導處</a:t>
                      </a:r>
                      <a:r>
                        <a:rPr lang="en-US" sz="1600" kern="100" dirty="0">
                          <a:effectLst/>
                          <a:latin typeface="Times New Roman"/>
                          <a:ea typeface="標楷體"/>
                        </a:rPr>
                        <a:t>2</a:t>
                      </a: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樓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7105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說明會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5/</a:t>
                      </a:r>
                      <a:r>
                        <a:rPr lang="en-US" alt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1</a:t>
                      </a:r>
                      <a:r>
                        <a:rPr lang="zh-TW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（</a:t>
                      </a:r>
                      <a:r>
                        <a:rPr lang="zh-TW" sz="160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一）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升學</a:t>
                      </a:r>
                      <a:r>
                        <a:rPr lang="zh-TW" alt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進路及升學</a:t>
                      </a:r>
                      <a:r>
                        <a:rPr 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手冊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說明會</a:t>
                      </a:r>
                      <a:endParaRPr lang="zh-TW" sz="1200" b="0" kern="100" dirty="0">
                        <a:solidFill>
                          <a:schemeClr val="tx1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輔導處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kern="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第</a:t>
                      </a:r>
                      <a:r>
                        <a:rPr lang="en-US" sz="1600" kern="1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4</a:t>
                      </a:r>
                      <a:r>
                        <a:rPr lang="zh-TW" sz="16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節學生場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中午</a:t>
                      </a:r>
                      <a:r>
                        <a:rPr lang="en-US" sz="16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  </a:t>
                      </a:r>
                      <a:r>
                        <a:rPr lang="zh-TW" sz="16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老師場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4</a:t>
                      </a:r>
                      <a:r>
                        <a:rPr lang="zh-TW" sz="1600" kern="1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標楷體"/>
                          <a:cs typeface="Times New Roman"/>
                        </a:rPr>
                        <a:t>樓大會議室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01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講座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5</a:t>
                      </a:r>
                      <a:r>
                        <a:rPr 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12</a:t>
                      </a:r>
                      <a:r>
                        <a:rPr 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alt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五</a:t>
                      </a:r>
                      <a:r>
                        <a:rPr 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簡章導讀與備審資料準備</a:t>
                      </a:r>
                      <a:r>
                        <a:rPr 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-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輔導處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第</a:t>
                      </a:r>
                      <a:r>
                        <a:rPr lang="en-US" alt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7</a:t>
                      </a:r>
                      <a:r>
                        <a:rPr lang="zh-TW" alt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節</a:t>
                      </a:r>
                      <a:endParaRPr lang="en-US" altLang="zh-TW" sz="1600" b="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標楷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4</a:t>
                      </a:r>
                      <a:r>
                        <a:rPr lang="zh-TW" altLang="en-US" sz="1600" b="0" kern="1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樓大會議室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自由報名參加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909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/>
                          <a:ea typeface="新細明體"/>
                        </a:rPr>
                        <a:t> 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effectLst/>
                          <a:latin typeface="標楷體"/>
                          <a:ea typeface="新細明體"/>
                        </a:rPr>
                        <a:t>5</a:t>
                      </a:r>
                      <a:r>
                        <a:rPr lang="zh-TW" sz="1600" b="0" kern="100" dirty="0" smtClean="0"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altLang="zh-TW" sz="1600" b="0" kern="100" dirty="0" smtClean="0">
                          <a:effectLst/>
                          <a:latin typeface="Times New Roman"/>
                          <a:ea typeface="標楷體"/>
                        </a:rPr>
                        <a:t>18</a:t>
                      </a:r>
                      <a:r>
                        <a:rPr lang="zh-TW" sz="1600" b="0" kern="100" dirty="0" smtClean="0"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sz="1600" b="0" kern="100" dirty="0"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sz="1600" b="0" kern="100" dirty="0">
                          <a:effectLst/>
                          <a:latin typeface="Times New Roman"/>
                          <a:ea typeface="標楷體"/>
                        </a:rPr>
                        <a:t>四</a:t>
                      </a:r>
                      <a:r>
                        <a:rPr lang="en-US" sz="1600" b="0" kern="100" dirty="0">
                          <a:effectLst/>
                          <a:latin typeface="Times New Roman"/>
                          <a:ea typeface="標楷體"/>
                        </a:rPr>
                        <a:t>)</a:t>
                      </a:r>
                      <a:endParaRPr lang="zh-TW" sz="1600" b="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effectLst/>
                          <a:latin typeface="Times New Roman"/>
                          <a:ea typeface="標楷體"/>
                        </a:rPr>
                        <a:t>寄發統測成績單</a:t>
                      </a:r>
                      <a:endParaRPr lang="zh-TW" sz="1600" b="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effectLst/>
                          <a:latin typeface="Times New Roman"/>
                          <a:ea typeface="標楷體"/>
                        </a:rPr>
                        <a:t>叮嚀給家長簽名</a:t>
                      </a:r>
                      <a:endParaRPr lang="zh-TW" sz="1600" b="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effectLst/>
                          <a:latin typeface="Times New Roman"/>
                          <a:ea typeface="標楷體"/>
                        </a:rPr>
                        <a:t>聯招會</a:t>
                      </a:r>
                      <a:endParaRPr lang="zh-TW" sz="1600" b="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  <a:latin typeface="標楷體"/>
                          <a:ea typeface="新細明體"/>
                        </a:rPr>
                        <a:t> </a:t>
                      </a:r>
                      <a:endParaRPr lang="zh-TW" sz="1600" b="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/>
                          <a:ea typeface="新細明體"/>
                        </a:rPr>
                        <a:t> 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9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甄選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  <a:latin typeface="標楷體"/>
                          <a:ea typeface="新細明體"/>
                        </a:rPr>
                        <a:t>5</a:t>
                      </a:r>
                      <a:r>
                        <a:rPr lang="zh-TW" sz="1600" b="0" kern="100" dirty="0">
                          <a:effectLst/>
                          <a:latin typeface="Times New Roman"/>
                          <a:ea typeface="標楷體"/>
                        </a:rPr>
                        <a:t>月</a:t>
                      </a:r>
                      <a:r>
                        <a:rPr lang="en-US" sz="1600" b="0" kern="100" dirty="0" smtClean="0">
                          <a:effectLst/>
                          <a:latin typeface="Times New Roman"/>
                          <a:ea typeface="標楷體"/>
                        </a:rPr>
                        <a:t>2</a:t>
                      </a:r>
                      <a:r>
                        <a:rPr lang="en-US" altLang="zh-TW" sz="1600" b="0" kern="100" dirty="0" smtClean="0">
                          <a:effectLst/>
                          <a:latin typeface="Times New Roman"/>
                          <a:ea typeface="標楷體"/>
                        </a:rPr>
                        <a:t>3</a:t>
                      </a:r>
                      <a:r>
                        <a:rPr lang="zh-TW" sz="1600" b="0" kern="100" dirty="0" smtClean="0">
                          <a:effectLst/>
                          <a:latin typeface="Times New Roman"/>
                          <a:ea typeface="標楷體"/>
                        </a:rPr>
                        <a:t>日</a:t>
                      </a:r>
                      <a:r>
                        <a:rPr lang="en-US" sz="1600" b="0" kern="100" dirty="0" smtClean="0">
                          <a:effectLst/>
                          <a:latin typeface="Times New Roman"/>
                          <a:ea typeface="標楷體"/>
                        </a:rPr>
                        <a:t>(</a:t>
                      </a:r>
                      <a:r>
                        <a:rPr lang="zh-TW" altLang="en-US" sz="1600" b="0" kern="100" dirty="0" smtClean="0">
                          <a:effectLst/>
                          <a:latin typeface="Times New Roman"/>
                          <a:ea typeface="標楷體"/>
                        </a:rPr>
                        <a:t>二</a:t>
                      </a:r>
                      <a:r>
                        <a:rPr lang="en-US" sz="1600" b="0" kern="100" dirty="0" smtClean="0">
                          <a:effectLst/>
                          <a:latin typeface="Times New Roman"/>
                          <a:ea typeface="標楷體"/>
                        </a:rPr>
                        <a:t>)</a:t>
                      </a:r>
                      <a:endParaRPr lang="zh-TW" sz="1600" b="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第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1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節導師運用，導師協助完成「甄選入學志願模擬單」。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甄選入學校內登記作業上午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2-4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節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effectLst/>
                          <a:latin typeface="Times New Roman"/>
                          <a:ea typeface="標楷體"/>
                        </a:rPr>
                        <a:t>導師</a:t>
                      </a:r>
                      <a:endParaRPr lang="zh-TW" sz="1600" b="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標楷體"/>
                          <a:ea typeface="新細明體"/>
                        </a:rPr>
                        <a:t> 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輔導處、學程主任、導師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各班教室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標楷體"/>
                          <a:ea typeface="新細明體"/>
                        </a:rPr>
                        <a:t> 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Times New Roman"/>
                          <a:ea typeface="標楷體"/>
                        </a:rPr>
                        <a:t>甄選入學登記作業時間及位置圖</a:t>
                      </a:r>
                      <a:endParaRPr lang="zh-TW" sz="1600" kern="100" dirty="0"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60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blipFill>
            <a:blip r:embed="rId3"/>
            <a:tile tx="0" ty="0" sx="100000" sy="100000" flip="none" algn="tl"/>
          </a:blip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altLang="zh-TW" sz="3600" b="1" dirty="0" smtClean="0">
                <a:solidFill>
                  <a:srgbClr val="FFFF00"/>
                </a:solidFill>
              </a:rPr>
              <a:t>108-110</a:t>
            </a:r>
            <a:r>
              <a:rPr lang="zh-TW" altLang="en-US" sz="3600" b="1" dirty="0" smtClean="0">
                <a:solidFill>
                  <a:srgbClr val="FFFF00"/>
                </a:solidFill>
              </a:rPr>
              <a:t>學年度技優甄審狀況</a:t>
            </a:r>
            <a:endParaRPr lang="zh-TW" altLang="en-US" sz="36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992263"/>
              </p:ext>
            </p:extLst>
          </p:nvPr>
        </p:nvGraphicFramePr>
        <p:xfrm>
          <a:off x="323528" y="1045194"/>
          <a:ext cx="8352927" cy="5030417"/>
        </p:xfrm>
        <a:graphic>
          <a:graphicData uri="http://schemas.openxmlformats.org/drawingml/2006/table">
            <a:tbl>
              <a:tblPr/>
              <a:tblGrid>
                <a:gridCol w="1743220"/>
                <a:gridCol w="1215252"/>
                <a:gridCol w="1434974"/>
                <a:gridCol w="1469732"/>
                <a:gridCol w="2489749"/>
              </a:tblGrid>
              <a:tr h="91710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年度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正取</a:t>
                      </a:r>
                      <a:r>
                        <a:rPr lang="zh-TW" alt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人次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參加技優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符合資格人數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華康中圓體" panose="020F0509000000000000" pitchFamily="49" charset="-120"/>
                          <a:ea typeface="華康中圓體" panose="020F0509000000000000" pitchFamily="49" charset="-120"/>
                        </a:rPr>
                        <a:t>最後錄取人數</a:t>
                      </a:r>
                      <a:endParaRPr lang="zh-TW" alt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華康中圓體" panose="020F0509000000000000" pitchFamily="49" charset="-120"/>
                        <a:ea typeface="華康中圓體" panose="020F0509000000000000" pitchFamily="49" charset="-12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9292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108</a:t>
                      </a:r>
                      <a:r>
                        <a:rPr lang="zh-TW" alt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學年度</a:t>
                      </a: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21</a:t>
                      </a:r>
                      <a:endParaRPr lang="en-US" altLang="zh-TW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32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74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21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8"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65.6%</a:t>
                      </a:r>
                      <a:endParaRPr lang="zh-TW" altLang="en-US" sz="3600" b="1" i="0" u="none" strike="noStrike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109</a:t>
                      </a:r>
                      <a:r>
                        <a:rPr lang="zh-TW" alt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學年度</a:t>
                      </a: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47</a:t>
                      </a:r>
                      <a:endParaRPr lang="en-US" altLang="zh-TW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69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121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47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8"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68.1%</a:t>
                      </a:r>
                      <a:endParaRPr lang="zh-TW" altLang="en-US" sz="3600" b="1" i="0" u="none" strike="noStrike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110</a:t>
                      </a:r>
                      <a:r>
                        <a:rPr lang="zh-TW" alt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新細明體"/>
                        </a:rPr>
                        <a:t>學年度</a:t>
                      </a:r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31</a:t>
                      </a:r>
                      <a:endParaRPr lang="en-US" altLang="zh-TW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57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93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31</a:t>
                      </a:r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8"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2800" b="1" i="0" u="none" strike="noStrike" dirty="0">
                        <a:solidFill>
                          <a:srgbClr val="000000"/>
                        </a:solidFill>
                        <a:effectLst/>
                        <a:latin typeface="新細明體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zh-TW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zh-TW" altLang="en-US" sz="3600" b="1" i="0" u="none" strike="noStrike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3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54.3%</a:t>
                      </a:r>
                      <a:endParaRPr lang="zh-TW" altLang="en-US" sz="3600" b="1" i="0" u="none" strike="noStrike" dirty="0">
                        <a:solidFill>
                          <a:srgbClr val="FF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8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7344816" cy="720080"/>
          </a:xfrm>
        </p:spPr>
        <p:txBody>
          <a:bodyPr>
            <a:normAutofit/>
          </a:bodyPr>
          <a:lstStyle/>
          <a:p>
            <a:pPr algn="ctr"/>
            <a:r>
              <a:rPr lang="zh-TW" altLang="en-US" b="1" dirty="0"/>
              <a:t>技優甄</a:t>
            </a:r>
            <a:r>
              <a:rPr lang="zh-TW" altLang="en-US" b="1" dirty="0" smtClean="0">
                <a:solidFill>
                  <a:schemeClr val="tx1"/>
                </a:solidFill>
              </a:rPr>
              <a:t>審</a:t>
            </a:r>
            <a:r>
              <a:rPr lang="en-US" altLang="zh-TW" b="1" dirty="0" smtClean="0">
                <a:solidFill>
                  <a:schemeClr val="tx1"/>
                </a:solidFill>
              </a:rPr>
              <a:t>-</a:t>
            </a:r>
            <a:r>
              <a:rPr lang="zh-TW" altLang="en-US" b="1" dirty="0">
                <a:solidFill>
                  <a:schemeClr val="tx1"/>
                </a:solidFill>
              </a:rPr>
              <a:t>汽車</a:t>
            </a:r>
            <a:r>
              <a:rPr lang="zh-TW" altLang="en-US" b="1" dirty="0" smtClean="0">
                <a:solidFill>
                  <a:schemeClr val="tx1"/>
                </a:solidFill>
              </a:rPr>
              <a:t>修護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71600" y="1450152"/>
            <a:ext cx="7848872" cy="5400600"/>
          </a:xfrm>
        </p:spPr>
        <p:txBody>
          <a:bodyPr numCol="2">
            <a:normAutofit/>
          </a:bodyPr>
          <a:lstStyle/>
          <a:p>
            <a:pPr algn="l"/>
            <a:endParaRPr lang="en-US" altLang="zh-TW" dirty="0" smtClean="0">
              <a:solidFill>
                <a:schemeClr val="tx1"/>
              </a:solidFill>
            </a:endParaRPr>
          </a:p>
          <a:p>
            <a:pPr algn="l"/>
            <a:endParaRPr lang="zh-TW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36129"/>
              </p:ext>
            </p:extLst>
          </p:nvPr>
        </p:nvGraphicFramePr>
        <p:xfrm>
          <a:off x="1763688" y="1196752"/>
          <a:ext cx="4576788" cy="52942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905"/>
                <a:gridCol w="506236"/>
                <a:gridCol w="495905"/>
                <a:gridCol w="3078742"/>
              </a:tblGrid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</a:rPr>
                        <a:t>汽</a:t>
                      </a:r>
                      <a:r>
                        <a:rPr lang="en-US" altLang="zh-TW" sz="1200" u="none" strike="noStrike" dirty="0">
                          <a:effectLst/>
                        </a:rPr>
                        <a:t>311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羅元佑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劉建成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洪偉豪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葉鎮葳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呂佳磬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葉治剛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張峻維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溫軍豪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陳諺賢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柯延辰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張育銘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汽車修護乙級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楊翔穎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林育翔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邱柏凱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汽車修護乙級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邱暐翔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孫佑宇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陳致霖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方嘉宏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江坤翔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汽車修護乙級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鐘仁堂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王子彥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蘇家頡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15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施見曄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18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陳冠瑞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黃子峻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許竣璸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29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洪峻逸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汽車修護乙級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  <a:tr h="167368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汽</a:t>
                      </a:r>
                      <a:r>
                        <a:rPr lang="en-US" altLang="zh-TW" sz="1200" u="none" strike="noStrike">
                          <a:effectLst/>
                        </a:rPr>
                        <a:t>313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黃稙襲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汽車修護乙級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199" marR="6199" marT="619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45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827584" y="908720"/>
            <a:ext cx="7776864" cy="792088"/>
          </a:xfrm>
        </p:spPr>
        <p:txBody>
          <a:bodyPr/>
          <a:lstStyle/>
          <a:p>
            <a:pPr algn="ctr"/>
            <a:r>
              <a:rPr lang="zh-TW" altLang="en-US" sz="4000" b="1" dirty="0">
                <a:solidFill>
                  <a:schemeClr val="tx1"/>
                </a:solidFill>
              </a:rPr>
              <a:t>技優甄</a:t>
            </a:r>
            <a:r>
              <a:rPr lang="zh-TW" altLang="en-US" sz="4000" b="1" dirty="0" smtClean="0">
                <a:solidFill>
                  <a:schemeClr val="tx1"/>
                </a:solidFill>
              </a:rPr>
              <a:t>審</a:t>
            </a:r>
            <a:r>
              <a:rPr lang="en-US" altLang="zh-TW" sz="4000" b="1" dirty="0" smtClean="0">
                <a:solidFill>
                  <a:schemeClr val="tx1"/>
                </a:solidFill>
              </a:rPr>
              <a:t>-</a:t>
            </a:r>
            <a:r>
              <a:rPr lang="zh-TW" altLang="en-US" sz="4000" b="1" dirty="0" smtClean="0">
                <a:solidFill>
                  <a:schemeClr val="tx1"/>
                </a:solidFill>
              </a:rPr>
              <a:t>電腦硬體裝修</a:t>
            </a:r>
            <a:r>
              <a:rPr lang="en-US" altLang="zh-TW" sz="4000" b="1" dirty="0" smtClean="0">
                <a:solidFill>
                  <a:schemeClr val="tx1"/>
                </a:solidFill>
              </a:rPr>
              <a:t>-</a:t>
            </a:r>
            <a:endParaRPr lang="zh-TW" altLang="en-US" sz="40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00750"/>
              </p:ext>
            </p:extLst>
          </p:nvPr>
        </p:nvGraphicFramePr>
        <p:xfrm>
          <a:off x="1403648" y="1988840"/>
          <a:ext cx="6413450" cy="3219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4911"/>
                <a:gridCol w="709389"/>
                <a:gridCol w="694911"/>
                <a:gridCol w="4314239"/>
              </a:tblGrid>
              <a:tr h="3577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 dirty="0">
                          <a:effectLst/>
                        </a:rPr>
                        <a:t>321</a:t>
                      </a:r>
                      <a:endParaRPr lang="en-US" altLang="zh-TW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黃宇廷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電腦硬體裝修乙級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3577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劉怡君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電腦硬體裝修乙級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3577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姚原睿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電腦硬體裝修乙級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3577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12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周育誠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電腦硬體裝修乙級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3577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17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彭士科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電腦硬體裝修乙級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3577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梁啟聖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電腦硬體裝修乙級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3577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23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余宗耀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電腦硬體裝修乙級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3577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24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林合哲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>
                          <a:effectLst/>
                        </a:rPr>
                        <a:t>電腦硬體裝修乙級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  <a:tr h="35775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321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u="none" strike="noStrike">
                          <a:effectLst/>
                        </a:rPr>
                        <a:t>26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>
                          <a:effectLst/>
                        </a:rPr>
                        <a:t>謝佳儀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u="none" strike="noStrike" dirty="0">
                          <a:effectLst/>
                        </a:rPr>
                        <a:t>電腦硬體裝修乙級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00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179512" y="476672"/>
            <a:ext cx="8820472" cy="792088"/>
          </a:xfrm>
        </p:spPr>
        <p:txBody>
          <a:bodyPr/>
          <a:lstStyle/>
          <a:p>
            <a:pPr algn="ctr"/>
            <a:r>
              <a:rPr lang="zh-TW" altLang="en-US" sz="4000" b="1" dirty="0"/>
              <a:t>技優甄</a:t>
            </a:r>
            <a:r>
              <a:rPr lang="zh-TW" altLang="en-US" sz="4000" b="1" dirty="0" smtClean="0"/>
              <a:t>審</a:t>
            </a:r>
            <a:r>
              <a:rPr lang="en-US" altLang="zh-TW" sz="4000" b="1" dirty="0" smtClean="0"/>
              <a:t>-</a:t>
            </a:r>
            <a:r>
              <a:rPr lang="zh-TW" altLang="en-US" sz="4000" b="1" dirty="0" smtClean="0"/>
              <a:t>儀表電子</a:t>
            </a:r>
            <a:endParaRPr lang="zh-TW" alt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897548"/>
              </p:ext>
            </p:extLst>
          </p:nvPr>
        </p:nvGraphicFramePr>
        <p:xfrm>
          <a:off x="1475656" y="1196752"/>
          <a:ext cx="5875367" cy="51617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6608"/>
                <a:gridCol w="649871"/>
                <a:gridCol w="636608"/>
                <a:gridCol w="3952280"/>
              </a:tblGrid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 dirty="0">
                          <a:effectLst/>
                        </a:rPr>
                        <a:t>331</a:t>
                      </a:r>
                      <a:endParaRPr lang="en-US" altLang="zh-TW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周景森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7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王柏凱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10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李昱勲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17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黃梓晉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18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孔令傑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21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林秝緯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22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 dirty="0">
                          <a:effectLst/>
                        </a:rPr>
                        <a:t>陳俊啟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25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王柏皓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27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余宸維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28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吳傳慧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30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林右竣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32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胡睿閎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34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傅彥謀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35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黃子容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36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黃韶傑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37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葉侑哲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332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朱炫至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332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楊積叡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332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15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陳穎新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332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23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張育翔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332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27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李昀蒼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332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29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林仕翰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332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38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隋翊弘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332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40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楊修銓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>
                          <a:effectLst/>
                        </a:rPr>
                        <a:t>儀表電子乙級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  <a:tr h="20647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332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100" u="none" strike="noStrike">
                          <a:effectLst/>
                        </a:rPr>
                        <a:t>41</a:t>
                      </a:r>
                      <a:endParaRPr lang="en-US" altLang="zh-TW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u="none" strike="noStrike">
                          <a:effectLst/>
                        </a:rPr>
                        <a:t>葉紹均</a:t>
                      </a:r>
                      <a:endParaRPr lang="zh-TW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 dirty="0">
                          <a:effectLst/>
                        </a:rPr>
                        <a:t>儀表電子乙級</a:t>
                      </a:r>
                      <a:endParaRPr lang="zh-TW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6943" marR="6943" marT="694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709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3"/>
          <p:cNvSpPr>
            <a:spLocks noGrp="1"/>
          </p:cNvSpPr>
          <p:nvPr>
            <p:ph type="title"/>
          </p:nvPr>
        </p:nvSpPr>
        <p:spPr>
          <a:xfrm>
            <a:off x="179512" y="476672"/>
            <a:ext cx="8820472" cy="792088"/>
          </a:xfrm>
        </p:spPr>
        <p:txBody>
          <a:bodyPr/>
          <a:lstStyle/>
          <a:p>
            <a:r>
              <a:rPr lang="zh-TW" altLang="en-US" sz="4000" b="1" dirty="0"/>
              <a:t>技優甄</a:t>
            </a:r>
            <a:r>
              <a:rPr lang="zh-TW" altLang="en-US" sz="4000" b="1" dirty="0" smtClean="0"/>
              <a:t>審</a:t>
            </a:r>
            <a:r>
              <a:rPr lang="en-US" altLang="zh-TW" sz="4000" b="1" dirty="0" smtClean="0"/>
              <a:t>-</a:t>
            </a:r>
            <a:r>
              <a:rPr lang="zh-TW" altLang="en-US" b="1" dirty="0"/>
              <a:t>會計事務</a:t>
            </a:r>
            <a:r>
              <a:rPr lang="en-US" altLang="zh-TW" b="1" dirty="0"/>
              <a:t>-</a:t>
            </a:r>
            <a:r>
              <a:rPr lang="zh-TW" altLang="en-US" b="1" dirty="0"/>
              <a:t>資訊乙級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354650"/>
              </p:ext>
            </p:extLst>
          </p:nvPr>
        </p:nvGraphicFramePr>
        <p:xfrm>
          <a:off x="1979712" y="2492896"/>
          <a:ext cx="5976665" cy="8640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7585"/>
                <a:gridCol w="661075"/>
                <a:gridCol w="647585"/>
                <a:gridCol w="4020420"/>
              </a:tblGrid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16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葉思妤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>
                          <a:effectLst/>
                        </a:rPr>
                        <a:t>會計事務</a:t>
                      </a:r>
                      <a:r>
                        <a:rPr lang="en-US" altLang="zh-TW" sz="1200" u="none" strike="noStrike">
                          <a:effectLst/>
                        </a:rPr>
                        <a:t>-</a:t>
                      </a:r>
                      <a:r>
                        <a:rPr lang="zh-TW" altLang="en-US" sz="1200" u="none" strike="noStrike">
                          <a:effectLst/>
                        </a:rPr>
                        <a:t>資訊乙級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341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TW" sz="1200" u="none" strike="noStrike">
                          <a:effectLst/>
                        </a:rPr>
                        <a:t>30</a:t>
                      </a:r>
                      <a:endParaRPr lang="en-US" altLang="zh-TW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u="none" strike="noStrike">
                          <a:effectLst/>
                        </a:rPr>
                        <a:t>徐少凡</a:t>
                      </a:r>
                      <a:endParaRPr lang="zh-TW" altLang="en-US" sz="1200" b="0" i="0" u="none" strike="noStrike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u="none" strike="noStrike" dirty="0">
                          <a:effectLst/>
                        </a:rPr>
                        <a:t>會計事務</a:t>
                      </a:r>
                      <a:r>
                        <a:rPr lang="en-US" altLang="zh-TW" sz="1200" u="none" strike="noStrike" dirty="0">
                          <a:effectLst/>
                        </a:rPr>
                        <a:t>-</a:t>
                      </a:r>
                      <a:r>
                        <a:rPr lang="zh-TW" altLang="en-US" sz="1200" u="none" strike="noStrike" dirty="0">
                          <a:effectLst/>
                        </a:rPr>
                        <a:t>資訊乙級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標楷體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0930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撲面">
  <a:themeElements>
    <a:clrScheme name="暗香撲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撲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撲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8722</TotalTime>
  <Words>1735</Words>
  <Application>Microsoft Office PowerPoint</Application>
  <PresentationFormat>如螢幕大小 (4:3)</PresentationFormat>
  <Paragraphs>563</Paragraphs>
  <Slides>16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暗香撲面</vt:lpstr>
      <vt:lpstr>111學年度  高三技優甄審學生說明會   </vt:lpstr>
      <vt:lpstr> 同學該完成的工作</vt:lpstr>
      <vt:lpstr>高三輔導處重要行事曆 4月</vt:lpstr>
      <vt:lpstr>高三輔導處重要行事曆  5月</vt:lpstr>
      <vt:lpstr>108-110學年度技優甄審狀況</vt:lpstr>
      <vt:lpstr>技優甄審-汽車修護</vt:lpstr>
      <vt:lpstr>技優甄審-電腦硬體裝修-</vt:lpstr>
      <vt:lpstr>技優甄審-儀表電子</vt:lpstr>
      <vt:lpstr>技優甄審-會計事務-資訊乙級</vt:lpstr>
      <vt:lpstr>技優甄審-電腦軟體應用乙級</vt:lpstr>
      <vt:lpstr>技優甄審-電腦軟體應用乙級</vt:lpstr>
      <vt:lpstr>技優甄審-技藝競賽</vt:lpstr>
      <vt:lpstr>技優甄審校內推薦名額 今年乙級技優名額</vt:lpstr>
      <vt:lpstr>技優甄審-積分表與 志願模擬選填表(5個志願)</vt:lpstr>
      <vt:lpstr>技優甄審積分排序與志願序 </vt:lpstr>
      <vt:lpstr>輔導處感謝您的配合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高三技優甄審               甄選入學協調會議</dc:title>
  <dc:creator>kfshuser</dc:creator>
  <cp:lastModifiedBy>kfshuser</cp:lastModifiedBy>
  <cp:revision>694</cp:revision>
  <dcterms:created xsi:type="dcterms:W3CDTF">2014-04-30T07:53:12Z</dcterms:created>
  <dcterms:modified xsi:type="dcterms:W3CDTF">2023-04-11T03:06:49Z</dcterms:modified>
</cp:coreProperties>
</file>