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21" r:id="rId3"/>
    <p:sldId id="258" r:id="rId4"/>
    <p:sldId id="303" r:id="rId5"/>
    <p:sldId id="294" r:id="rId6"/>
    <p:sldId id="266" r:id="rId7"/>
    <p:sldId id="310" r:id="rId8"/>
    <p:sldId id="323" r:id="rId9"/>
    <p:sldId id="324" r:id="rId10"/>
    <p:sldId id="325" r:id="rId11"/>
    <p:sldId id="296" r:id="rId12"/>
    <p:sldId id="281" r:id="rId13"/>
    <p:sldId id="29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D9DBF0EB-B866-4E1D-A788-21FBC185780B}">
          <p14:sldIdLst>
            <p14:sldId id="256"/>
            <p14:sldId id="321"/>
            <p14:sldId id="258"/>
            <p14:sldId id="303"/>
            <p14:sldId id="294"/>
            <p14:sldId id="266"/>
            <p14:sldId id="310"/>
            <p14:sldId id="323"/>
            <p14:sldId id="324"/>
            <p14:sldId id="325"/>
            <p14:sldId id="296"/>
            <p14:sldId id="281"/>
            <p14:sldId id="297"/>
          </p14:sldIdLst>
        </p14:section>
        <p14:section name="未命名的章節" id="{CCA6EF8F-3701-4018-A339-73694978B89B}">
          <p14:sldIdLst/>
        </p14:section>
        <p14:section name="未命名的章節" id="{1D8AC41B-2C57-4856-A7C7-77172521F21B}">
          <p14:sldIdLst/>
        </p14:section>
        <p14:section name="未命名的章節" id="{38E0F3D7-2EBB-4072-9537-D1C4216E492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FBF1E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9760A-AA03-42B1-99C9-31D12AF0B5FB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EF6B-7604-4827-8E90-950B0B766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93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FEF6B-7604-4827-8E90-950B0B76643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77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FEF6B-7604-4827-8E90-950B0B766438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914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FEF6B-7604-4827-8E90-950B0B766438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86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CD32E428-210C-470D-B4D0-9A96D493A6A7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112-2&#20057;&#32026;&#25216;&#20778;&#26657;&#20839;&#27169;&#25836;&#36984;&#22635;-&#23416;&#26657;&#32317;&#27284;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&#25216;&#20778;&#31309;&#20998;&#34920;112-2.doc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696744" cy="3600400"/>
          </a:xfrm>
        </p:spPr>
        <p:txBody>
          <a:bodyPr>
            <a:normAutofit fontScale="90000"/>
          </a:bodyPr>
          <a:lstStyle/>
          <a:p>
            <a:r>
              <a:rPr lang="en-US" altLang="zh-TW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  <a:t>112</a:t>
            </a:r>
            <a:r>
              <a:rPr lang="zh-TW" altLang="en-US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  <a:t>學年度</a:t>
            </a:r>
            <a:r>
              <a:rPr lang="en-US" altLang="zh-TW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  <a:t/>
            </a:r>
            <a:br>
              <a:rPr lang="en-US" altLang="zh-TW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</a:br>
            <a:r>
              <a:rPr lang="en-US" altLang="zh-TW" sz="4800" b="1" dirty="0" smtClean="0">
                <a:solidFill>
                  <a:srgbClr val="002060"/>
                </a:solidFill>
                <a:latin typeface="華康新篆體" panose="030F0509000000000000" pitchFamily="65" charset="-120"/>
                <a:ea typeface="華康新篆體" panose="030F0509000000000000" pitchFamily="65" charset="-120"/>
              </a:rPr>
              <a:t/>
            </a:r>
            <a:br>
              <a:rPr lang="en-US" altLang="zh-TW" sz="4800" b="1" dirty="0" smtClean="0">
                <a:solidFill>
                  <a:srgbClr val="002060"/>
                </a:solidFill>
                <a:latin typeface="華康新篆體" panose="030F0509000000000000" pitchFamily="65" charset="-120"/>
                <a:ea typeface="華康新篆體" panose="030F0509000000000000" pitchFamily="65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高</a:t>
            </a:r>
            <a:r>
              <a:rPr lang="zh-TW" altLang="en-US" b="1" dirty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三技優甄</a:t>
            </a:r>
            <a:r>
              <a:rPr lang="zh-TW" altLang="en-US" b="1" dirty="0" smtClean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審</a:t>
            </a:r>
            <a:r>
              <a:rPr lang="en-US" altLang="zh-TW" sz="60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  <a:t/>
            </a:r>
            <a:br>
              <a:rPr lang="en-US" altLang="zh-TW" sz="60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</a:br>
            <a:r>
              <a:rPr lang="zh-TW" altLang="en-US" sz="2800" b="1" dirty="0">
                <a:latin typeface="Arial Black" panose="020B0A04020102020204" pitchFamily="34" charset="0"/>
                <a:ea typeface="華康宗楷體W7" panose="03000709000000000000" pitchFamily="65" charset="-120"/>
              </a:rPr>
              <a:t> </a:t>
            </a:r>
            <a:r>
              <a:rPr lang="zh-TW" altLang="en-US" sz="28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  <a:t> </a:t>
            </a:r>
            <a:r>
              <a:rPr lang="en-US" altLang="zh-TW" sz="60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  <a:t/>
            </a:r>
            <a:br>
              <a:rPr lang="en-US" altLang="zh-TW" sz="60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甄選入學會議</a:t>
            </a:r>
            <a:endParaRPr lang="zh-TW" altLang="en-US" sz="6000" b="1" dirty="0">
              <a:solidFill>
                <a:srgbClr val="FF0000"/>
              </a:solidFill>
              <a:latin typeface="Arial Black" panose="020B0A04020102020204" pitchFamily="34" charset="0"/>
              <a:ea typeface="華康宗楷體W7" panose="030007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23928" y="5338033"/>
            <a:ext cx="3888432" cy="89927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zh-TW" altLang="en-US" sz="4000" b="1" dirty="0" smtClean="0">
                <a:solidFill>
                  <a:srgbClr val="7030A0"/>
                </a:solidFill>
                <a:latin typeface="華康中圓體"/>
                <a:ea typeface="華康行楷體W5" panose="03000509000000000000" pitchFamily="65" charset="-120"/>
              </a:rPr>
              <a:t>輔導處資料組報告</a:t>
            </a:r>
            <a:endParaRPr lang="zh-TW" altLang="en-US" sz="4000" b="1" dirty="0">
              <a:solidFill>
                <a:srgbClr val="7030A0"/>
              </a:solidFill>
              <a:latin typeface="華康中圓體"/>
              <a:ea typeface="華康行楷體W5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77072"/>
            <a:ext cx="2910504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6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089227"/>
              </p:ext>
            </p:extLst>
          </p:nvPr>
        </p:nvGraphicFramePr>
        <p:xfrm>
          <a:off x="1979712" y="1628800"/>
          <a:ext cx="5616623" cy="4464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2859">
                  <a:extLst>
                    <a:ext uri="{9D8B030D-6E8A-4147-A177-3AD203B41FA5}">
                      <a16:colId xmlns:a16="http://schemas.microsoft.com/office/drawing/2014/main" val="4010027468"/>
                    </a:ext>
                  </a:extLst>
                </a:gridCol>
                <a:gridCol w="632859">
                  <a:extLst>
                    <a:ext uri="{9D8B030D-6E8A-4147-A177-3AD203B41FA5}">
                      <a16:colId xmlns:a16="http://schemas.microsoft.com/office/drawing/2014/main" val="1552158392"/>
                    </a:ext>
                  </a:extLst>
                </a:gridCol>
                <a:gridCol w="922919">
                  <a:extLst>
                    <a:ext uri="{9D8B030D-6E8A-4147-A177-3AD203B41FA5}">
                      <a16:colId xmlns:a16="http://schemas.microsoft.com/office/drawing/2014/main" val="2308677690"/>
                    </a:ext>
                  </a:extLst>
                </a:gridCol>
                <a:gridCol w="3427986">
                  <a:extLst>
                    <a:ext uri="{9D8B030D-6E8A-4147-A177-3AD203B41FA5}">
                      <a16:colId xmlns:a16="http://schemas.microsoft.com/office/drawing/2014/main" val="3757424359"/>
                    </a:ext>
                  </a:extLst>
                </a:gridCol>
              </a:tblGrid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353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陳浩維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中等學校家事類技藝競賽</a:t>
                      </a:r>
                      <a:r>
                        <a:rPr lang="en-US" altLang="zh-TW" sz="1400" u="none" strike="noStrike" dirty="0">
                          <a:effectLst/>
                        </a:rPr>
                        <a:t>-</a:t>
                      </a:r>
                      <a:r>
                        <a:rPr lang="zh-TW" altLang="en-US" sz="1400" u="none" strike="noStrike" dirty="0">
                          <a:effectLst/>
                        </a:rPr>
                        <a:t>室內設計組第二名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3030787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353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 dirty="0">
                          <a:effectLst/>
                        </a:rPr>
                        <a:t>26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鄭翌岑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中等學校家事類技藝競賽</a:t>
                      </a:r>
                      <a:r>
                        <a:rPr lang="en-US" altLang="zh-TW" sz="1400" u="none" strike="noStrike" dirty="0">
                          <a:effectLst/>
                        </a:rPr>
                        <a:t>-</a:t>
                      </a:r>
                      <a:r>
                        <a:rPr lang="zh-TW" altLang="en-US" sz="1400" u="none" strike="noStrike" dirty="0">
                          <a:effectLst/>
                        </a:rPr>
                        <a:t>室內設計組第五名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005221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361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39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楊沁樺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中等學校家事類技藝競賽</a:t>
                      </a:r>
                      <a:r>
                        <a:rPr lang="en-US" altLang="zh-TW" sz="1400" u="none" strike="noStrike" dirty="0">
                          <a:effectLst/>
                        </a:rPr>
                        <a:t>-</a:t>
                      </a:r>
                      <a:r>
                        <a:rPr lang="zh-TW" altLang="en-US" sz="1400" u="none" strike="noStrike" dirty="0">
                          <a:effectLst/>
                        </a:rPr>
                        <a:t>製具製作組第廿一名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851806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363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27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李佳玲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中等學校家事類技藝競賽</a:t>
                      </a:r>
                      <a:r>
                        <a:rPr lang="en-US" altLang="zh-TW" sz="1400" u="none" strike="noStrike" dirty="0">
                          <a:effectLst/>
                        </a:rPr>
                        <a:t>-</a:t>
                      </a:r>
                      <a:r>
                        <a:rPr lang="zh-TW" altLang="en-US" sz="1400" u="none" strike="noStrike" dirty="0">
                          <a:effectLst/>
                        </a:rPr>
                        <a:t>美髮組第廿五名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6836194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393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8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魏芯妤 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中等學校家事類技藝競賽</a:t>
                      </a:r>
                      <a:r>
                        <a:rPr lang="en-US" altLang="zh-TW" sz="1400" u="none" strike="noStrike" dirty="0">
                          <a:effectLst/>
                        </a:rPr>
                        <a:t>-</a:t>
                      </a:r>
                      <a:r>
                        <a:rPr lang="zh-TW" altLang="en-US" sz="1400" u="none" strike="noStrike" dirty="0">
                          <a:effectLst/>
                        </a:rPr>
                        <a:t>烘焙組第十一名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0200836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351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u="none" strike="noStrike">
                          <a:effectLst/>
                        </a:rPr>
                        <a:t>15</a:t>
                      </a:r>
                      <a:endParaRPr lang="en-US" altLang="zh-TW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>
                          <a:effectLst/>
                        </a:rPr>
                        <a:t>吳姍儒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u="none" strike="noStrike" dirty="0">
                          <a:effectLst/>
                        </a:rPr>
                        <a:t>中等學校家事類技藝競賽</a:t>
                      </a:r>
                      <a:r>
                        <a:rPr lang="en-US" altLang="zh-TW" sz="1400" u="none" strike="noStrike" dirty="0">
                          <a:effectLst/>
                        </a:rPr>
                        <a:t>-</a:t>
                      </a:r>
                      <a:r>
                        <a:rPr lang="zh-TW" altLang="en-US" sz="1400" u="none" strike="noStrike" dirty="0">
                          <a:effectLst/>
                        </a:rPr>
                        <a:t>商業廣告組第廿八名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135985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915816" y="523636"/>
            <a:ext cx="40783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latin typeface="+mj-ea"/>
                <a:ea typeface="+mj-ea"/>
              </a:rPr>
              <a:t>技優甄審</a:t>
            </a:r>
            <a:r>
              <a:rPr lang="en-US" altLang="zh-TW" sz="3600" b="1" dirty="0" smtClean="0">
                <a:latin typeface="+mj-ea"/>
                <a:ea typeface="+mj-ea"/>
              </a:rPr>
              <a:t>-</a:t>
            </a:r>
            <a:r>
              <a:rPr lang="zh-TW" altLang="en-US" sz="3600" b="1" dirty="0" smtClean="0">
                <a:latin typeface="+mj-ea"/>
                <a:ea typeface="+mj-ea"/>
              </a:rPr>
              <a:t>技藝競賽</a:t>
            </a:r>
            <a:endParaRPr lang="zh-TW" altLang="en-US" sz="36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5363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774" y="548680"/>
            <a:ext cx="7941300" cy="2039088"/>
          </a:xfrm>
          <a:noFill/>
        </p:spPr>
        <p:txBody>
          <a:bodyPr>
            <a:normAutofit/>
          </a:bodyPr>
          <a:lstStyle/>
          <a:p>
            <a:r>
              <a:rPr lang="zh-TW" altLang="en-US" sz="4800" b="1" dirty="0" smtClean="0"/>
              <a:t>技優甄審校內</a:t>
            </a:r>
            <a:r>
              <a:rPr lang="zh-TW" altLang="en-US" sz="4800" b="1" dirty="0"/>
              <a:t>推薦</a:t>
            </a:r>
            <a:r>
              <a:rPr lang="zh-TW" altLang="en-US" sz="4800" b="1" dirty="0" smtClean="0"/>
              <a:t>名額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u="sng" dirty="0">
                <a:hlinkClick r:id="rId3" action="ppaction://hlinkfile"/>
              </a:rPr>
              <a:t>今年</a:t>
            </a:r>
            <a:r>
              <a:rPr lang="zh-TW" altLang="en-US" u="sng" dirty="0" smtClean="0">
                <a:solidFill>
                  <a:srgbClr val="7030A0"/>
                </a:solidFill>
                <a:hlinkClick r:id="rId3" action="ppaction://hlinkfile"/>
              </a:rPr>
              <a:t>乙級技優名額</a:t>
            </a:r>
            <a:endParaRPr lang="zh-TW" altLang="en-US" u="sng" dirty="0">
              <a:solidFill>
                <a:srgbClr val="7030A0"/>
              </a:solidFill>
            </a:endParaRPr>
          </a:p>
        </p:txBody>
      </p:sp>
      <p:pic>
        <p:nvPicPr>
          <p:cNvPr id="23554" name="Picture 2" descr="ãçå¤§ååãçåçæå°çµæ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60" y="2809472"/>
            <a:ext cx="803372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6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440136"/>
            <a:ext cx="734481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/>
              <a:t>技優甄</a:t>
            </a:r>
            <a:r>
              <a:rPr lang="zh-TW" altLang="en-US" b="1" dirty="0" smtClean="0"/>
              <a:t>審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積分表與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志願模擬選填表</a:t>
            </a:r>
            <a:r>
              <a:rPr lang="en-US" altLang="zh-TW" b="1" dirty="0" smtClean="0"/>
              <a:t>(5</a:t>
            </a:r>
            <a:r>
              <a:rPr lang="zh-TW" altLang="en-US" b="1" dirty="0" smtClean="0"/>
              <a:t>個志願</a:t>
            </a:r>
            <a:r>
              <a:rPr lang="en-US" altLang="zh-TW" b="1" dirty="0" smtClean="0"/>
              <a:t>)</a:t>
            </a:r>
            <a:endParaRPr lang="zh-TW" altLang="en-US" b="1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187624" y="1649564"/>
            <a:ext cx="6480174" cy="613792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hlinkClick r:id="rId2" action="ppaction://hlinkfile"/>
              </a:rPr>
              <a:t>技優積分表</a:t>
            </a:r>
            <a:r>
              <a:rPr lang="en-US" altLang="zh-TW" sz="3200" dirty="0" smtClean="0">
                <a:hlinkClick r:id="rId2" action="ppaction://hlinkfile"/>
              </a:rPr>
              <a:t>112-2.doc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611560" y="2636912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月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12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日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五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第</a:t>
            </a:r>
            <a:r>
              <a:rPr lang="en-US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7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節課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技優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學生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填寫志願說明會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-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輔導處二樓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4/12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（五）～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4/15(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一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前學生完成技優積分表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+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志願選填模擬表，並給家長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簽名。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4/16(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二）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4/17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（三）導師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完成初審，以班級為單位交給科主任。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4/19(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五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中午前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科</a:t>
            </a:r>
            <a:r>
              <a:rPr lang="zh-TW" altLang="en-US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主任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完成學生技優積分表與志願選填模擬表複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審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</p:txBody>
      </p:sp>
      <p:pic>
        <p:nvPicPr>
          <p:cNvPr id="22532" name="Picture 4" descr="ç¸éåç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896" y="188640"/>
            <a:ext cx="2529186" cy="205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16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ãçå¤§åå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77072"/>
            <a:ext cx="2650462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6863" cy="1767000"/>
          </a:xfrm>
          <a:noFill/>
        </p:spPr>
        <p:txBody>
          <a:bodyPr/>
          <a:lstStyle/>
          <a:p>
            <a:r>
              <a:rPr lang="zh-TW" altLang="en-US" b="1" dirty="0" smtClean="0"/>
              <a:t>技優甄審積分排序與志願序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sz="4000" dirty="0"/>
          </a:p>
        </p:txBody>
      </p:sp>
      <p:sp>
        <p:nvSpPr>
          <p:cNvPr id="3" name="矩形 2"/>
          <p:cNvSpPr/>
          <p:nvPr/>
        </p:nvSpPr>
        <p:spPr>
          <a:xfrm>
            <a:off x="755576" y="1772816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4/24(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三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技優甄審學生依志願填寫志願</a:t>
            </a:r>
            <a:r>
              <a:rPr lang="en-US" altLang="zh-TW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(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每人五志願</a:t>
            </a:r>
            <a:r>
              <a:rPr lang="en-US" altLang="zh-TW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)-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輔導處</a:t>
            </a:r>
            <a:r>
              <a:rPr lang="en-US" altLang="zh-TW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2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樓</a:t>
            </a:r>
            <a:endParaRPr lang="en-US" altLang="zh-TW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483768"/>
            <a:ext cx="3575381" cy="268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534400" cy="758952"/>
          </a:xfrm>
        </p:spPr>
        <p:txBody>
          <a:bodyPr>
            <a:noAutofit/>
          </a:bodyPr>
          <a:lstStyle/>
          <a:p>
            <a:r>
              <a:rPr lang="zh-TW" altLang="en-US" sz="4800" b="1" dirty="0" smtClean="0"/>
              <a:t>同學要做的</a:t>
            </a:r>
            <a:r>
              <a:rPr lang="zh-TW" altLang="en-US" sz="4800" b="1" dirty="0" smtClean="0"/>
              <a:t>工作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132856"/>
            <a:ext cx="8503920" cy="4572000"/>
          </a:xfrm>
        </p:spPr>
        <p:txBody>
          <a:bodyPr/>
          <a:lstStyle/>
          <a:p>
            <a:r>
              <a:rPr lang="en-US" altLang="zh-TW" sz="2800" dirty="0" smtClean="0"/>
              <a:t>4/12-15</a:t>
            </a:r>
            <a:r>
              <a:rPr lang="zh-TW" altLang="en-US" sz="2800" dirty="0" smtClean="0"/>
              <a:t>共</a:t>
            </a:r>
            <a:r>
              <a:rPr lang="en-US" altLang="zh-TW" sz="2800" dirty="0" smtClean="0"/>
              <a:t>4</a:t>
            </a:r>
            <a:r>
              <a:rPr lang="zh-TW" altLang="en-US" sz="2800" dirty="0" smtClean="0"/>
              <a:t>天，要完成</a:t>
            </a:r>
            <a:r>
              <a:rPr lang="zh-TW" altLang="en-US" sz="2800" dirty="0" smtClean="0"/>
              <a:t>技</a:t>
            </a:r>
            <a:r>
              <a:rPr lang="zh-TW" altLang="en-US" sz="2800" dirty="0" smtClean="0"/>
              <a:t>優</a:t>
            </a:r>
            <a:r>
              <a:rPr lang="zh-TW" altLang="en-US" sz="2800" dirty="0"/>
              <a:t>資料</a:t>
            </a:r>
            <a:r>
              <a:rPr lang="zh-TW" altLang="en-US" sz="2800" dirty="0" smtClean="0"/>
              <a:t>初審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  （</a:t>
            </a:r>
            <a:r>
              <a:rPr lang="en-US" altLang="zh-TW" sz="2800" dirty="0" smtClean="0"/>
              <a:t>1.</a:t>
            </a:r>
            <a:r>
              <a:rPr lang="zh-TW" altLang="en-US" sz="2800" dirty="0" smtClean="0"/>
              <a:t>技</a:t>
            </a:r>
            <a:r>
              <a:rPr lang="zh-TW" altLang="en-US" sz="2800" dirty="0"/>
              <a:t>優積分</a:t>
            </a:r>
            <a:r>
              <a:rPr lang="zh-TW" altLang="en-US" sz="2800" dirty="0" smtClean="0"/>
              <a:t>表  </a:t>
            </a:r>
            <a:r>
              <a:rPr lang="en-US" altLang="zh-TW" sz="2800" dirty="0" smtClean="0"/>
              <a:t>2.</a:t>
            </a:r>
            <a:r>
              <a:rPr lang="zh-TW" altLang="en-US" sz="2800" dirty="0" smtClean="0"/>
              <a:t>志願</a:t>
            </a:r>
            <a:r>
              <a:rPr lang="zh-TW" altLang="en-US" sz="2800" dirty="0"/>
              <a:t>選填模擬</a:t>
            </a:r>
            <a:r>
              <a:rPr lang="zh-TW" altLang="en-US" sz="2800" dirty="0" smtClean="0"/>
              <a:t>表）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4/16.17</a:t>
            </a:r>
            <a:r>
              <a:rPr lang="zh-TW" altLang="en-US" sz="2800" dirty="0" smtClean="0"/>
              <a:t>共兩天，給導師初審。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r>
              <a:rPr lang="en-US" altLang="zh-TW" sz="2800" dirty="0" smtClean="0"/>
              <a:t>4/24  </a:t>
            </a:r>
            <a:r>
              <a:rPr lang="zh-TW" altLang="en-US" sz="2800" dirty="0" smtClean="0"/>
              <a:t>來輔導處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樓 </a:t>
            </a:r>
            <a:r>
              <a:rPr lang="zh-TW" altLang="en-US" sz="2800" dirty="0" smtClean="0"/>
              <a:t>依</a:t>
            </a:r>
            <a:r>
              <a:rPr lang="zh-TW" altLang="en-US" sz="2800" dirty="0"/>
              <a:t>積分排序填寫</a:t>
            </a:r>
            <a:r>
              <a:rPr lang="zh-TW" altLang="en-US" sz="2800" dirty="0" smtClean="0"/>
              <a:t>志願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     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每人</a:t>
            </a:r>
            <a:r>
              <a:rPr lang="en-US" altLang="zh-TW" sz="2800" dirty="0"/>
              <a:t>5</a:t>
            </a:r>
            <a:r>
              <a:rPr lang="zh-TW" altLang="en-US" sz="2800" dirty="0"/>
              <a:t>個志願</a:t>
            </a:r>
            <a:r>
              <a:rPr lang="en-US" altLang="zh-TW" sz="2800" dirty="0"/>
              <a:t>)</a:t>
            </a:r>
          </a:p>
          <a:p>
            <a:endParaRPr lang="zh-TW" altLang="en-US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82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b="1" dirty="0" smtClean="0">
                <a:solidFill>
                  <a:schemeClr val="tx1"/>
                </a:solidFill>
              </a:rPr>
              <a:t>高三輔導處重要行事曆</a:t>
            </a:r>
            <a:r>
              <a:rPr lang="en-US" altLang="zh-TW" sz="4400" b="1" dirty="0">
                <a:solidFill>
                  <a:schemeClr val="tx1"/>
                </a:solidFill>
              </a:rPr>
              <a:t> </a:t>
            </a:r>
            <a:r>
              <a:rPr lang="en-US" altLang="zh-TW" sz="4400" b="1" dirty="0" smtClean="0">
                <a:solidFill>
                  <a:schemeClr val="tx1"/>
                </a:solidFill>
              </a:rPr>
              <a:t>4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月</a:t>
            </a:r>
            <a:endParaRPr lang="zh-TW" altLang="en-US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783193"/>
              </p:ext>
            </p:extLst>
          </p:nvPr>
        </p:nvGraphicFramePr>
        <p:xfrm>
          <a:off x="323528" y="1340768"/>
          <a:ext cx="8424935" cy="3807828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6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4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65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活動主題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  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期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事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          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項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負責單位（人）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地點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說明會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標楷體"/>
                          <a:ea typeface="新細明體"/>
                        </a:rPr>
                        <a:t> 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12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五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第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7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節</a:t>
                      </a: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課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技優學生選填志願說明會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   </a:t>
                      </a:r>
                      <a:r>
                        <a:rPr 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輔導處二樓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12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-1</a:t>
                      </a:r>
                      <a:r>
                        <a:rPr lang="en-US" alt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5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技優學生備審資料完備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4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16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二）</a:t>
                      </a:r>
                      <a:endParaRPr lang="en-US" altLang="zh-TW" sz="1600" b="1" kern="1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4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17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日（三）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學生完成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標楷體"/>
                          <a:sym typeface="Wingdings 2"/>
                        </a:rPr>
                        <a:t>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技優積分表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標楷體"/>
                          <a:sym typeface="Wingdings 2"/>
                        </a:rPr>
                        <a:t>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志願選填模擬表，並給家長簽章。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導師依據學生提供備審資料「其他」項給分及「模擬志願表」初審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技優學生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家長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導師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導師督導之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0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18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四</a:t>
                      </a: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/>
                          <a:ea typeface="新細明體"/>
                          <a:cs typeface="+mn-cs"/>
                        </a:rPr>
                        <a:t>4</a:t>
                      </a:r>
                      <a:r>
                        <a:rPr kumimoji="0" lang="zh-TW" altLang="en-US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+mn-cs"/>
                        </a:rPr>
                        <a:t>月</a:t>
                      </a:r>
                      <a:r>
                        <a:rPr kumimoji="0" lang="en-US" altLang="zh-TW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+mn-cs"/>
                        </a:rPr>
                        <a:t>19</a:t>
                      </a:r>
                      <a:r>
                        <a:rPr kumimoji="0" lang="zh-TW" altLang="en-US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+mn-cs"/>
                        </a:rPr>
                        <a:t>日</a:t>
                      </a:r>
                      <a:r>
                        <a:rPr kumimoji="0" lang="en-US" altLang="zh-TW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+mn-cs"/>
                        </a:rPr>
                        <a:t>(</a:t>
                      </a:r>
                      <a:r>
                        <a:rPr kumimoji="0" lang="zh-TW" altLang="en-US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+mn-cs"/>
                        </a:rPr>
                        <a:t>五</a:t>
                      </a:r>
                      <a:r>
                        <a:rPr kumimoji="0" lang="en-US" altLang="zh-TW" sz="16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+mn-cs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複審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技優甄審積分表、志願選填模擬表、核算學生個人積分並排序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科主任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altLang="zh-TW" sz="1600" kern="100" dirty="0" smtClean="0">
                        <a:effectLst/>
                        <a:latin typeface="Times New Roman"/>
                        <a:ea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     科主任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技優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4/18(</a:t>
                      </a: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四）中午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341</a:t>
                      </a: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班志工同學訓練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341</a:t>
                      </a:r>
                      <a:r>
                        <a:rPr kumimoji="0" lang="zh-TW" altLang="en-US" sz="1600" kern="1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班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52365"/>
              </p:ext>
            </p:extLst>
          </p:nvPr>
        </p:nvGraphicFramePr>
        <p:xfrm>
          <a:off x="328363" y="5148596"/>
          <a:ext cx="8420100" cy="512652"/>
        </p:xfrm>
        <a:graphic>
          <a:graphicData uri="http://schemas.openxmlformats.org/drawingml/2006/table">
            <a:tbl>
              <a:tblPr/>
              <a:tblGrid>
                <a:gridCol w="951837">
                  <a:extLst>
                    <a:ext uri="{9D8B030D-6E8A-4147-A177-3AD203B41FA5}">
                      <a16:colId xmlns:a16="http://schemas.microsoft.com/office/drawing/2014/main" val="3437581132"/>
                    </a:ext>
                  </a:extLst>
                </a:gridCol>
                <a:gridCol w="1635616">
                  <a:extLst>
                    <a:ext uri="{9D8B030D-6E8A-4147-A177-3AD203B41FA5}">
                      <a16:colId xmlns:a16="http://schemas.microsoft.com/office/drawing/2014/main" val="3646236834"/>
                    </a:ext>
                  </a:extLst>
                </a:gridCol>
                <a:gridCol w="3162566">
                  <a:extLst>
                    <a:ext uri="{9D8B030D-6E8A-4147-A177-3AD203B41FA5}">
                      <a16:colId xmlns:a16="http://schemas.microsoft.com/office/drawing/2014/main" val="4157951091"/>
                    </a:ext>
                  </a:extLst>
                </a:gridCol>
                <a:gridCol w="1157914">
                  <a:extLst>
                    <a:ext uri="{9D8B030D-6E8A-4147-A177-3AD203B41FA5}">
                      <a16:colId xmlns:a16="http://schemas.microsoft.com/office/drawing/2014/main" val="1612355377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945047439"/>
                    </a:ext>
                  </a:extLst>
                </a:gridCol>
              </a:tblGrid>
              <a:tr h="5126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4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24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三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8:00~15:00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技優甄審學生依積分排序填寫志願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每人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5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個志願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樓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538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1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altLang="zh-TW" sz="3600" b="1" dirty="0" smtClean="0">
                <a:solidFill>
                  <a:srgbClr val="FFFF00"/>
                </a:solidFill>
              </a:rPr>
              <a:t>109-111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學年度技優甄審狀況</a:t>
            </a:r>
            <a:endParaRPr lang="zh-TW" altLang="en-US" sz="36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019939"/>
              </p:ext>
            </p:extLst>
          </p:nvPr>
        </p:nvGraphicFramePr>
        <p:xfrm>
          <a:off x="435039" y="1772816"/>
          <a:ext cx="8136904" cy="4111999"/>
        </p:xfrm>
        <a:graphic>
          <a:graphicData uri="http://schemas.openxmlformats.org/drawingml/2006/table">
            <a:tbl>
              <a:tblPr/>
              <a:tblGrid>
                <a:gridCol w="1698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1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5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966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年度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正取</a:t>
                      </a:r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人次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參加技優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符合資格人數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最後錄取人數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4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109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學年度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47</a:t>
                      </a:r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69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121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47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184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68.1%</a:t>
                      </a:r>
                      <a:endParaRPr lang="zh-TW" alt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1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110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學年度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</a:t>
                      </a:r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57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93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184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54.3%</a:t>
                      </a:r>
                      <a:endParaRPr lang="zh-TW" alt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1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111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學年度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43</a:t>
                      </a:r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52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111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43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184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82.69</a:t>
                      </a:r>
                      <a:r>
                        <a:rPr lang="zh-TW" altLang="en-US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344816" cy="4963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/>
              <a:t>技優甄</a:t>
            </a:r>
            <a:r>
              <a:rPr lang="zh-TW" altLang="en-US" b="1" dirty="0" smtClean="0">
                <a:solidFill>
                  <a:schemeClr val="tx1"/>
                </a:solidFill>
              </a:rPr>
              <a:t>審</a:t>
            </a:r>
            <a:r>
              <a:rPr lang="en-US" altLang="zh-TW" b="1" dirty="0" smtClean="0">
                <a:solidFill>
                  <a:schemeClr val="tx1"/>
                </a:solidFill>
              </a:rPr>
              <a:t>-</a:t>
            </a:r>
            <a:r>
              <a:rPr lang="zh-TW" altLang="en-US" b="1" dirty="0">
                <a:solidFill>
                  <a:schemeClr val="tx1"/>
                </a:solidFill>
              </a:rPr>
              <a:t>汽車</a:t>
            </a:r>
            <a:r>
              <a:rPr lang="zh-TW" altLang="en-US" b="1" dirty="0" smtClean="0">
                <a:solidFill>
                  <a:schemeClr val="tx1"/>
                </a:solidFill>
              </a:rPr>
              <a:t>修護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71600" y="1450152"/>
            <a:ext cx="7848872" cy="5400600"/>
          </a:xfrm>
        </p:spPr>
        <p:txBody>
          <a:bodyPr numCol="2">
            <a:normAutofit/>
          </a:bodyPr>
          <a:lstStyle/>
          <a:p>
            <a:pPr algn="l"/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045409"/>
              </p:ext>
            </p:extLst>
          </p:nvPr>
        </p:nvGraphicFramePr>
        <p:xfrm>
          <a:off x="1547664" y="1052736"/>
          <a:ext cx="5328591" cy="5256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0798">
                  <a:extLst>
                    <a:ext uri="{9D8B030D-6E8A-4147-A177-3AD203B41FA5}">
                      <a16:colId xmlns:a16="http://schemas.microsoft.com/office/drawing/2014/main" val="2393065603"/>
                    </a:ext>
                  </a:extLst>
                </a:gridCol>
                <a:gridCol w="1540798">
                  <a:extLst>
                    <a:ext uri="{9D8B030D-6E8A-4147-A177-3AD203B41FA5}">
                      <a16:colId xmlns:a16="http://schemas.microsoft.com/office/drawing/2014/main" val="227909215"/>
                    </a:ext>
                  </a:extLst>
                </a:gridCol>
                <a:gridCol w="2246995">
                  <a:extLst>
                    <a:ext uri="{9D8B030D-6E8A-4147-A177-3AD203B41FA5}">
                      <a16:colId xmlns:a16="http://schemas.microsoft.com/office/drawing/2014/main" val="3249592468"/>
                    </a:ext>
                  </a:extLst>
                </a:gridCol>
              </a:tblGrid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劉彥霆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1644923669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龍劭崴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088761551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彭柏諺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1619343426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魏家瀚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4014839195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羅維陞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1669255568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鄭安凱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579737741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陳宗偉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382117199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郭孟承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1543008649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吳昱宏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3425333492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趙弘翊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590836186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古志浩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628499971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宋俊賢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3459348909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陳柏任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186069908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鍾國成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4051852170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胡家銘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211598190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侯君霖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3817628105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楊明哲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90845472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宋秉錞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3415945812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徐志由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768613829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鄭召仁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1576270672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李以信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140505356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高旻詮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624804286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蔡忠霖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3602305212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劉本瑜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1082172894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曾靖洺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4077608771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吳峰毅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2795247672"/>
                  </a:ext>
                </a:extLst>
              </a:tr>
              <a:tr h="194688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陳柏宇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428" marR="6428" marT="6428" marB="0" anchor="b"/>
                </a:tc>
                <a:extLst>
                  <a:ext uri="{0D108BD9-81ED-4DB2-BD59-A6C34878D82A}">
                    <a16:rowId xmlns:a16="http://schemas.microsoft.com/office/drawing/2014/main" val="3970309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45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6864" cy="792088"/>
          </a:xfrm>
        </p:spPr>
        <p:txBody>
          <a:bodyPr/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</a:rPr>
              <a:t>技優甄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審</a:t>
            </a:r>
            <a:r>
              <a:rPr lang="en-US" altLang="zh-TW" sz="4000" b="1" dirty="0" smtClean="0">
                <a:solidFill>
                  <a:schemeClr val="tx1"/>
                </a:solidFill>
              </a:rPr>
              <a:t>-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電腦硬體裝修</a:t>
            </a:r>
            <a:r>
              <a:rPr lang="en-US" altLang="zh-TW" sz="4000" b="1" dirty="0" smtClean="0">
                <a:solidFill>
                  <a:schemeClr val="tx1"/>
                </a:solidFill>
              </a:rPr>
              <a:t>-</a:t>
            </a:r>
            <a:endParaRPr lang="zh-TW" alt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059216"/>
              </p:ext>
            </p:extLst>
          </p:nvPr>
        </p:nvGraphicFramePr>
        <p:xfrm>
          <a:off x="2555776" y="2132856"/>
          <a:ext cx="3646387" cy="3775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377">
                  <a:extLst>
                    <a:ext uri="{9D8B030D-6E8A-4147-A177-3AD203B41FA5}">
                      <a16:colId xmlns:a16="http://schemas.microsoft.com/office/drawing/2014/main" val="405873998"/>
                    </a:ext>
                  </a:extLst>
                </a:gridCol>
                <a:gridCol w="1054377">
                  <a:extLst>
                    <a:ext uri="{9D8B030D-6E8A-4147-A177-3AD203B41FA5}">
                      <a16:colId xmlns:a16="http://schemas.microsoft.com/office/drawing/2014/main" val="359998584"/>
                    </a:ext>
                  </a:extLst>
                </a:gridCol>
                <a:gridCol w="1537633">
                  <a:extLst>
                    <a:ext uri="{9D8B030D-6E8A-4147-A177-3AD203B41FA5}">
                      <a16:colId xmlns:a16="http://schemas.microsoft.com/office/drawing/2014/main" val="1168182373"/>
                    </a:ext>
                  </a:extLst>
                </a:gridCol>
              </a:tblGrid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蔡承哲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6170083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沈亮宇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42611418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徐銘楓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46651845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黃晨誌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17945956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徐浩凱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3237182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倪怡卉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8190543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劉以心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8229846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羅宥麟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7729989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張羽喬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6253318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彭宇晟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9945595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左于賢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0508993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陳俊宇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0637137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蘇昱愷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06860383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葉睿瑜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70919018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蘇育民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9201473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林志芯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6168463"/>
                  </a:ext>
                </a:extLst>
              </a:tr>
              <a:tr h="22207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322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戴蘭凱瑞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98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0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79512" y="284738"/>
            <a:ext cx="8820472" cy="792088"/>
          </a:xfrm>
        </p:spPr>
        <p:txBody>
          <a:bodyPr/>
          <a:lstStyle/>
          <a:p>
            <a:pPr algn="ctr"/>
            <a:r>
              <a:rPr lang="zh-TW" altLang="en-US" sz="4000" b="1" dirty="0"/>
              <a:t>技優甄</a:t>
            </a:r>
            <a:r>
              <a:rPr lang="zh-TW" altLang="en-US" sz="4000" b="1" dirty="0" smtClean="0"/>
              <a:t>審</a:t>
            </a:r>
            <a:r>
              <a:rPr lang="en-US" altLang="zh-TW" sz="4000" b="1" dirty="0" smtClean="0"/>
              <a:t>-</a:t>
            </a:r>
            <a:r>
              <a:rPr lang="zh-TW" altLang="en-US" sz="4000" b="1" dirty="0" smtClean="0"/>
              <a:t>儀表電子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952066"/>
              </p:ext>
            </p:extLst>
          </p:nvPr>
        </p:nvGraphicFramePr>
        <p:xfrm>
          <a:off x="2267744" y="1076826"/>
          <a:ext cx="4464495" cy="5659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0938">
                  <a:extLst>
                    <a:ext uri="{9D8B030D-6E8A-4147-A177-3AD203B41FA5}">
                      <a16:colId xmlns:a16="http://schemas.microsoft.com/office/drawing/2014/main" val="460324061"/>
                    </a:ext>
                  </a:extLst>
                </a:gridCol>
                <a:gridCol w="1290938">
                  <a:extLst>
                    <a:ext uri="{9D8B030D-6E8A-4147-A177-3AD203B41FA5}">
                      <a16:colId xmlns:a16="http://schemas.microsoft.com/office/drawing/2014/main" val="936628781"/>
                    </a:ext>
                  </a:extLst>
                </a:gridCol>
                <a:gridCol w="1882619">
                  <a:extLst>
                    <a:ext uri="{9D8B030D-6E8A-4147-A177-3AD203B41FA5}">
                      <a16:colId xmlns:a16="http://schemas.microsoft.com/office/drawing/2014/main" val="840090378"/>
                    </a:ext>
                  </a:extLst>
                </a:gridCol>
              </a:tblGrid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 dirty="0">
                          <a:effectLst/>
                        </a:rPr>
                        <a:t>331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曾振芳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797327410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 dirty="0">
                          <a:effectLst/>
                        </a:rPr>
                        <a:t>331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彭惟俊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3211967097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 dirty="0">
                          <a:effectLst/>
                        </a:rPr>
                        <a:t>331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楊竣宇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457045485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顏志愷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4021054235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 dirty="0">
                          <a:effectLst/>
                        </a:rPr>
                        <a:t>20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高彥凱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774613406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 dirty="0">
                          <a:effectLst/>
                        </a:rPr>
                        <a:t>31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吳冠德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523638751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劉育辰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690773773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吳勁賢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3603467879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黃俊銘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693008144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黃俊壹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442949767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熊尹芋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4220086364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林祐丞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770026182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范振益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500039782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許佑嘉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089784139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王芃穎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286187427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鍾宇帆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537352913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郭冠翊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248088913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莊慈龍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3984518823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楊煜清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277304178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彭楷博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3843164899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詹念祐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1990952108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王彥程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3052536587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朱彥宇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633671004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曾柏翔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252387852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魏紹鵬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809593649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林晉鋐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5589291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陳聿庭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803477143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吳凱俊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603665826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張世綸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818556735"/>
                  </a:ext>
                </a:extLst>
              </a:tr>
              <a:tr h="156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吳振煒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786" marR="5786" marT="5786" marB="0" anchor="b"/>
                </a:tc>
                <a:extLst>
                  <a:ext uri="{0D108BD9-81ED-4DB2-BD59-A6C34878D82A}">
                    <a16:rowId xmlns:a16="http://schemas.microsoft.com/office/drawing/2014/main" val="2530362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09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3"/>
          <p:cNvSpPr>
            <a:spLocks noGrp="1"/>
          </p:cNvSpPr>
          <p:nvPr>
            <p:ph type="title"/>
          </p:nvPr>
        </p:nvSpPr>
        <p:spPr>
          <a:xfrm>
            <a:off x="179512" y="476672"/>
            <a:ext cx="8820472" cy="792088"/>
          </a:xfrm>
        </p:spPr>
        <p:txBody>
          <a:bodyPr/>
          <a:lstStyle/>
          <a:p>
            <a:r>
              <a:rPr lang="zh-TW" altLang="en-US" sz="4000" b="1" dirty="0"/>
              <a:t>技優甄</a:t>
            </a:r>
            <a:r>
              <a:rPr lang="zh-TW" altLang="en-US" sz="4000" b="1" dirty="0" smtClean="0"/>
              <a:t>審</a:t>
            </a:r>
            <a:r>
              <a:rPr lang="en-US" altLang="zh-TW" sz="4000" b="1" dirty="0" smtClean="0"/>
              <a:t>-</a:t>
            </a:r>
            <a:r>
              <a:rPr lang="zh-TW" altLang="en-US" sz="4000" b="1" dirty="0" smtClean="0"/>
              <a:t>電腦軟體應用乙級</a:t>
            </a:r>
            <a:endParaRPr lang="zh-TW" altLang="en-US" b="1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620311"/>
              </p:ext>
            </p:extLst>
          </p:nvPr>
        </p:nvGraphicFramePr>
        <p:xfrm>
          <a:off x="1547665" y="1268747"/>
          <a:ext cx="5544614" cy="5477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3262">
                  <a:extLst>
                    <a:ext uri="{9D8B030D-6E8A-4147-A177-3AD203B41FA5}">
                      <a16:colId xmlns:a16="http://schemas.microsoft.com/office/drawing/2014/main" val="3771235492"/>
                    </a:ext>
                  </a:extLst>
                </a:gridCol>
                <a:gridCol w="1603262">
                  <a:extLst>
                    <a:ext uri="{9D8B030D-6E8A-4147-A177-3AD203B41FA5}">
                      <a16:colId xmlns:a16="http://schemas.microsoft.com/office/drawing/2014/main" val="4252602820"/>
                    </a:ext>
                  </a:extLst>
                </a:gridCol>
                <a:gridCol w="2338090">
                  <a:extLst>
                    <a:ext uri="{9D8B030D-6E8A-4147-A177-3AD203B41FA5}">
                      <a16:colId xmlns:a16="http://schemas.microsoft.com/office/drawing/2014/main" val="3881648993"/>
                    </a:ext>
                  </a:extLst>
                </a:gridCol>
              </a:tblGrid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蔡沁霏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572879553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彭思銪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80596154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薛聖宇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33245267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何若瑄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420786369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曾筱涵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289567137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黃均慈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4235888729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劉佩瑄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124731615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09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張舒涵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36839766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王鈞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2166930053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劉芷芹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034453984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莊仲閔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2895606589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鍾妤如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546319435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曾宇恩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000088106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田宜平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110508506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陳昱安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224447503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李姿妤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402634794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林庭妤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002066764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傅亭瑄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540918437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應侑庭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447047227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彭科富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3470871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邱莘妤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1472600875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鄭偲妤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90018162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曾珮珊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767101034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邱沛婷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2933865808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楊哲岳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14034372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鄧天宇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742924422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張憲堉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3107437220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莊羽瑄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2095599780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黃宥騫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985" marR="5985" marT="5985" marB="0" anchor="b"/>
                </a:tc>
                <a:extLst>
                  <a:ext uri="{0D108BD9-81ED-4DB2-BD59-A6C34878D82A}">
                    <a16:rowId xmlns:a16="http://schemas.microsoft.com/office/drawing/2014/main" val="233581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 txBox="1">
            <a:spLocks/>
          </p:cNvSpPr>
          <p:nvPr/>
        </p:nvSpPr>
        <p:spPr>
          <a:xfrm>
            <a:off x="179512" y="476672"/>
            <a:ext cx="8820472" cy="792088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000" b="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b="1" dirty="0" smtClean="0"/>
              <a:t>技優甄審</a:t>
            </a:r>
            <a:r>
              <a:rPr lang="en-US" altLang="zh-TW" b="1" dirty="0" smtClean="0"/>
              <a:t>-</a:t>
            </a:r>
            <a:r>
              <a:rPr lang="zh-TW" altLang="en-US" b="1" dirty="0"/>
              <a:t>印前製程乙級 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306353"/>
              </p:ext>
            </p:extLst>
          </p:nvPr>
        </p:nvGraphicFramePr>
        <p:xfrm>
          <a:off x="1979713" y="1268766"/>
          <a:ext cx="4968550" cy="5256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6689">
                  <a:extLst>
                    <a:ext uri="{9D8B030D-6E8A-4147-A177-3AD203B41FA5}">
                      <a16:colId xmlns:a16="http://schemas.microsoft.com/office/drawing/2014/main" val="1291984020"/>
                    </a:ext>
                  </a:extLst>
                </a:gridCol>
                <a:gridCol w="1436689">
                  <a:extLst>
                    <a:ext uri="{9D8B030D-6E8A-4147-A177-3AD203B41FA5}">
                      <a16:colId xmlns:a16="http://schemas.microsoft.com/office/drawing/2014/main" val="3330162596"/>
                    </a:ext>
                  </a:extLst>
                </a:gridCol>
                <a:gridCol w="2095172">
                  <a:extLst>
                    <a:ext uri="{9D8B030D-6E8A-4147-A177-3AD203B41FA5}">
                      <a16:colId xmlns:a16="http://schemas.microsoft.com/office/drawing/2014/main" val="3449664601"/>
                    </a:ext>
                  </a:extLst>
                </a:gridCol>
              </a:tblGrid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簡秀恩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47516318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孫珮慈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8045646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許凱翔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1305040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謝文凡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5483120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劉佩慈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23021696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賴巧筑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5013849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洪郁琁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92603636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彭郁驊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16939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王健宇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0685719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周明寬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10127065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黃安妤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86723836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彭佳惠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23231410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呂育芯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4080625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鄭義展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70249321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邱馨蒂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3530031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曾品絨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8997702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鄭翌岑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0931153"/>
                  </a:ext>
                </a:extLst>
              </a:tr>
              <a:tr h="292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353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 dirty="0">
                          <a:effectLst/>
                        </a:rPr>
                        <a:t>林湘庭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2468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03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8968</TotalTime>
  <Words>1123</Words>
  <Application>Microsoft Office PowerPoint</Application>
  <PresentationFormat>如螢幕大小 (4:3)</PresentationFormat>
  <Paragraphs>485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30" baseType="lpstr">
      <vt:lpstr>Meiryo</vt:lpstr>
      <vt:lpstr>黑体</vt:lpstr>
      <vt:lpstr>華康中圓體</vt:lpstr>
      <vt:lpstr>華康行楷體W5</vt:lpstr>
      <vt:lpstr>華康宗楷體W7</vt:lpstr>
      <vt:lpstr>華康新篆體</vt:lpstr>
      <vt:lpstr>微軟正黑體</vt:lpstr>
      <vt:lpstr>新細明體</vt:lpstr>
      <vt:lpstr>標楷體</vt:lpstr>
      <vt:lpstr>Arial</vt:lpstr>
      <vt:lpstr>Arial Black</vt:lpstr>
      <vt:lpstr>Calibri</vt:lpstr>
      <vt:lpstr>Franklin Gothic Book</vt:lpstr>
      <vt:lpstr>Franklin Gothic Medium</vt:lpstr>
      <vt:lpstr>Times New Roman</vt:lpstr>
      <vt:lpstr>Wingdings 2</vt:lpstr>
      <vt:lpstr>暗香撲面</vt:lpstr>
      <vt:lpstr>112學年度  高三技優甄審    甄選入學會議</vt:lpstr>
      <vt:lpstr>同學要做的工作</vt:lpstr>
      <vt:lpstr>高三輔導處重要行事曆 4月</vt:lpstr>
      <vt:lpstr>109-111學年度技優甄審狀況</vt:lpstr>
      <vt:lpstr>技優甄審-汽車修護</vt:lpstr>
      <vt:lpstr>技優甄審-電腦硬體裝修-</vt:lpstr>
      <vt:lpstr>技優甄審-儀表電子</vt:lpstr>
      <vt:lpstr>技優甄審-電腦軟體應用乙級</vt:lpstr>
      <vt:lpstr>PowerPoint 簡報</vt:lpstr>
      <vt:lpstr>PowerPoint 簡報</vt:lpstr>
      <vt:lpstr>技優甄審校內推薦名額 今年乙級技優名額</vt:lpstr>
      <vt:lpstr>技優甄審-積分表與 志願模擬選填表(5個志願)</vt:lpstr>
      <vt:lpstr>技優甄審積分排序與志願序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高三技優甄審               甄選入學協調會議</dc:title>
  <dc:creator>kfshuser</dc:creator>
  <cp:lastModifiedBy>kfshuser</cp:lastModifiedBy>
  <cp:revision>741</cp:revision>
  <dcterms:created xsi:type="dcterms:W3CDTF">2014-04-30T07:53:12Z</dcterms:created>
  <dcterms:modified xsi:type="dcterms:W3CDTF">2024-04-08T05:14:37Z</dcterms:modified>
</cp:coreProperties>
</file>