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326" r:id="rId3"/>
    <p:sldId id="327" r:id="rId4"/>
    <p:sldId id="321" r:id="rId5"/>
    <p:sldId id="258" r:id="rId6"/>
    <p:sldId id="303" r:id="rId7"/>
    <p:sldId id="294" r:id="rId8"/>
    <p:sldId id="266" r:id="rId9"/>
    <p:sldId id="310" r:id="rId10"/>
    <p:sldId id="323" r:id="rId11"/>
    <p:sldId id="324" r:id="rId12"/>
    <p:sldId id="325" r:id="rId13"/>
    <p:sldId id="296" r:id="rId14"/>
    <p:sldId id="281" r:id="rId15"/>
    <p:sldId id="297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9DBF0EB-B866-4E1D-A788-21FBC185780B}">
          <p14:sldIdLst>
            <p14:sldId id="256"/>
            <p14:sldId id="326"/>
            <p14:sldId id="327"/>
            <p14:sldId id="321"/>
            <p14:sldId id="258"/>
            <p14:sldId id="303"/>
            <p14:sldId id="294"/>
            <p14:sldId id="266"/>
            <p14:sldId id="310"/>
            <p14:sldId id="323"/>
            <p14:sldId id="324"/>
            <p14:sldId id="325"/>
            <p14:sldId id="296"/>
            <p14:sldId id="281"/>
            <p14:sldId id="297"/>
          </p14:sldIdLst>
        </p14:section>
        <p14:section name="未命名的章節" id="{CCA6EF8F-3701-4018-A339-73694978B89B}">
          <p14:sldIdLst/>
        </p14:section>
        <p14:section name="未命名的章節" id="{1D8AC41B-2C57-4856-A7C7-77172521F21B}">
          <p14:sldIdLst/>
        </p14:section>
        <p14:section name="未命名的章節" id="{38E0F3D7-2EBB-4072-9537-D1C4216E49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00"/>
    <a:srgbClr val="FF33CC"/>
    <a:srgbClr val="FBF1E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760A-AA03-42B1-99C9-31D12AF0B5FB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EF6B-7604-4827-8E90-950B0B7664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9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FEF6B-7604-4827-8E90-950B0B76643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777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FEF6B-7604-4827-8E90-950B0B76643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91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FEF6B-7604-4827-8E90-950B0B76643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86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CCFF"/>
            </a:gs>
            <a:gs pos="18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D32E428-210C-470D-B4D0-9A96D493A6A7}" type="datetimeFigureOut">
              <a:rPr lang="zh-TW" altLang="en-US" smtClean="0"/>
              <a:t>2025/4/8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0FD5F37-1CCA-4943-B0A5-9295F62E1F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13-2&#20057;&#32026;&#25216;&#20778;&#26657;&#20839;&#27169;&#25836;&#36984;&#22635;-&#23416;&#26657;&#32317;&#27284;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&#25216;&#20778;&#31309;&#20998;&#34920;113-2.doc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kfsh.hc.edu.tw/article/69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696744" cy="3600400"/>
          </a:xfrm>
        </p:spPr>
        <p:txBody>
          <a:bodyPr>
            <a:normAutofit fontScale="90000"/>
          </a:bodyPr>
          <a:lstStyle/>
          <a:p>
            <a:r>
              <a:rPr lang="en-US" altLang="zh-TW" sz="7200" b="1" dirty="0" smtClean="0">
                <a:solidFill>
                  <a:srgbClr val="00206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113</a:t>
            </a:r>
            <a:r>
              <a:rPr lang="zh-TW" altLang="en-US" sz="7200" b="1" dirty="0" smtClean="0">
                <a:solidFill>
                  <a:srgbClr val="00206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學年度</a:t>
            </a:r>
            <a:r>
              <a:rPr lang="en-US" altLang="zh-TW" sz="7200" b="1" dirty="0" smtClean="0">
                <a:solidFill>
                  <a:srgbClr val="00206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/>
            </a:r>
            <a:br>
              <a:rPr lang="en-US" altLang="zh-TW" sz="7200" b="1" dirty="0" smtClean="0">
                <a:solidFill>
                  <a:srgbClr val="002060"/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</a:br>
            <a:r>
              <a:rPr lang="en-US" altLang="zh-TW" sz="4800" b="1" dirty="0" smtClean="0">
                <a:solidFill>
                  <a:srgbClr val="002060"/>
                </a:solidFill>
                <a:latin typeface="華康新篆體" panose="030F0509000000000000" pitchFamily="65" charset="-120"/>
                <a:ea typeface="華康新篆體" panose="030F0509000000000000" pitchFamily="65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latin typeface="華康新篆體" panose="030F0509000000000000" pitchFamily="65" charset="-120"/>
                <a:ea typeface="華康新篆體" panose="030F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Arial Black" panose="020B0A04020102020204" pitchFamily="34" charset="0"/>
                <a:ea typeface="華康宗楷體W7" panose="03000709000000000000" pitchFamily="65" charset="-120"/>
              </a:rPr>
              <a:t>高</a:t>
            </a:r>
            <a:r>
              <a:rPr lang="zh-TW" altLang="en-US" b="1" dirty="0">
                <a:solidFill>
                  <a:srgbClr val="FF0000"/>
                </a:solidFill>
                <a:latin typeface="Arial Black" panose="020B0A04020102020204" pitchFamily="34" charset="0"/>
                <a:ea typeface="華康宗楷體W7" panose="03000709000000000000" pitchFamily="65" charset="-120"/>
              </a:rPr>
              <a:t>三技優甄</a:t>
            </a:r>
            <a:r>
              <a:rPr lang="zh-TW" altLang="en-US" b="1" dirty="0" smtClean="0">
                <a:solidFill>
                  <a:srgbClr val="FF0000"/>
                </a:solidFill>
                <a:latin typeface="Arial Black" panose="020B0A04020102020204" pitchFamily="34" charset="0"/>
                <a:ea typeface="華康宗楷體W7" panose="03000709000000000000" pitchFamily="65" charset="-120"/>
              </a:rPr>
              <a:t>審</a:t>
            </a:r>
            <a:r>
              <a:rPr lang="en-US" altLang="zh-TW" sz="6000" b="1" dirty="0" smtClean="0">
                <a:latin typeface="Arial Black" panose="020B0A04020102020204" pitchFamily="34" charset="0"/>
                <a:ea typeface="華康宗楷體W7" panose="03000709000000000000" pitchFamily="65" charset="-120"/>
              </a:rPr>
              <a:t/>
            </a:r>
            <a:br>
              <a:rPr lang="en-US" altLang="zh-TW" sz="6000" b="1" dirty="0" smtClean="0">
                <a:latin typeface="Arial Black" panose="020B0A04020102020204" pitchFamily="34" charset="0"/>
                <a:ea typeface="華康宗楷體W7" panose="03000709000000000000" pitchFamily="65" charset="-120"/>
              </a:rPr>
            </a:br>
            <a:r>
              <a:rPr lang="zh-TW" altLang="en-US" sz="2800" b="1" dirty="0">
                <a:latin typeface="Arial Black" panose="020B0A04020102020204" pitchFamily="34" charset="0"/>
                <a:ea typeface="華康宗楷體W7" panose="03000709000000000000" pitchFamily="65" charset="-120"/>
              </a:rPr>
              <a:t> </a:t>
            </a:r>
            <a:r>
              <a:rPr lang="zh-TW" altLang="en-US" sz="2800" b="1" dirty="0" smtClean="0">
                <a:latin typeface="Arial Black" panose="020B0A04020102020204" pitchFamily="34" charset="0"/>
                <a:ea typeface="華康宗楷體W7" panose="03000709000000000000" pitchFamily="65" charset="-120"/>
              </a:rPr>
              <a:t> </a:t>
            </a:r>
            <a:r>
              <a:rPr lang="en-US" altLang="zh-TW" sz="6000" b="1" dirty="0" smtClean="0">
                <a:latin typeface="Arial Black" panose="020B0A04020102020204" pitchFamily="34" charset="0"/>
                <a:ea typeface="華康宗楷體W7" panose="03000709000000000000" pitchFamily="65" charset="-120"/>
              </a:rPr>
              <a:t/>
            </a:r>
            <a:br>
              <a:rPr lang="en-US" altLang="zh-TW" sz="6000" b="1" dirty="0" smtClean="0">
                <a:latin typeface="Arial Black" panose="020B0A04020102020204" pitchFamily="34" charset="0"/>
                <a:ea typeface="華康宗楷體W7" panose="03000709000000000000" pitchFamily="65" charset="-120"/>
              </a:rPr>
            </a:br>
            <a:endParaRPr lang="zh-TW" altLang="en-US" sz="6000" b="1" dirty="0">
              <a:solidFill>
                <a:srgbClr val="FF0000"/>
              </a:solidFill>
              <a:latin typeface="Arial Black" panose="020B0A04020102020204" pitchFamily="34" charset="0"/>
              <a:ea typeface="華康宗楷體W7" panose="030007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5013176"/>
            <a:ext cx="3888432" cy="89927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7030A0"/>
                </a:solidFill>
                <a:latin typeface="華康中圓體"/>
                <a:ea typeface="華康行楷體W5" panose="03000509000000000000" pitchFamily="65" charset="-120"/>
              </a:rPr>
              <a:t>輔導處資料組</a:t>
            </a:r>
            <a:endParaRPr lang="zh-TW" altLang="en-US" sz="4000" b="1" dirty="0">
              <a:solidFill>
                <a:srgbClr val="7030A0"/>
              </a:solidFill>
              <a:latin typeface="華康中圓體"/>
              <a:ea typeface="華康行楷體W5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3429000"/>
            <a:ext cx="4067944" cy="22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820472" cy="792088"/>
          </a:xfrm>
        </p:spPr>
        <p:txBody>
          <a:bodyPr/>
          <a:lstStyle/>
          <a:p>
            <a:r>
              <a:rPr lang="zh-TW" altLang="en-US" sz="4000" b="1" dirty="0"/>
              <a:t>技優甄</a:t>
            </a:r>
            <a:r>
              <a:rPr lang="zh-TW" altLang="en-US" sz="4000" b="1" dirty="0" smtClean="0"/>
              <a:t>審</a:t>
            </a:r>
            <a:r>
              <a:rPr lang="en-US" altLang="zh-TW" sz="4000" b="1" dirty="0" smtClean="0"/>
              <a:t>-</a:t>
            </a:r>
            <a:r>
              <a:rPr lang="zh-TW" altLang="en-US" sz="4000" b="1" dirty="0" smtClean="0"/>
              <a:t>電腦軟體應用乙級</a:t>
            </a:r>
            <a:endParaRPr lang="zh-TW" altLang="en-US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890882"/>
              </p:ext>
            </p:extLst>
          </p:nvPr>
        </p:nvGraphicFramePr>
        <p:xfrm>
          <a:off x="1115617" y="1628808"/>
          <a:ext cx="6984775" cy="4680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846">
                  <a:extLst>
                    <a:ext uri="{9D8B030D-6E8A-4147-A177-3AD203B41FA5}">
                      <a16:colId xmlns:a16="http://schemas.microsoft.com/office/drawing/2014/main" val="2789216838"/>
                    </a:ext>
                  </a:extLst>
                </a:gridCol>
                <a:gridCol w="728846">
                  <a:extLst>
                    <a:ext uri="{9D8B030D-6E8A-4147-A177-3AD203B41FA5}">
                      <a16:colId xmlns:a16="http://schemas.microsoft.com/office/drawing/2014/main" val="1082870889"/>
                    </a:ext>
                  </a:extLst>
                </a:gridCol>
                <a:gridCol w="835136">
                  <a:extLst>
                    <a:ext uri="{9D8B030D-6E8A-4147-A177-3AD203B41FA5}">
                      <a16:colId xmlns:a16="http://schemas.microsoft.com/office/drawing/2014/main" val="3672486077"/>
                    </a:ext>
                  </a:extLst>
                </a:gridCol>
                <a:gridCol w="4691947">
                  <a:extLst>
                    <a:ext uri="{9D8B030D-6E8A-4147-A177-3AD203B41FA5}">
                      <a16:colId xmlns:a16="http://schemas.microsoft.com/office/drawing/2014/main" val="1543301460"/>
                    </a:ext>
                  </a:extLst>
                </a:gridCol>
              </a:tblGrid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孫子云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09694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李力軍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525246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黃定宥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9712585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楊宇浩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579027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08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何宜蓁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203453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徐子晴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494044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劉康頎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365346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蔡丞柔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電腦軟體應用乙級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422068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詹仕綸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5685531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邱柏諺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9094999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呂涵婷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670573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何宥熹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4629907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吳宇騫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2798636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許悰賢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1912519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李羽禾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205125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曾禹媃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0188310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陳俊傑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837563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彭思晴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4908563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鄭尹翔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電腦軟體應用乙級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343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>
          <a:xfrm>
            <a:off x="179512" y="476672"/>
            <a:ext cx="8820472" cy="792088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/>
              <a:t>技優甄審</a:t>
            </a:r>
            <a:r>
              <a:rPr lang="en-US" altLang="zh-TW" b="1" dirty="0" smtClean="0"/>
              <a:t>-</a:t>
            </a:r>
            <a:r>
              <a:rPr lang="zh-TW" altLang="en-US" b="1" dirty="0"/>
              <a:t>印前製程乙級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57768"/>
              </p:ext>
            </p:extLst>
          </p:nvPr>
        </p:nvGraphicFramePr>
        <p:xfrm>
          <a:off x="1763688" y="2852936"/>
          <a:ext cx="584200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96365343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9869947"/>
                    </a:ext>
                  </a:extLst>
                </a:gridCol>
                <a:gridCol w="1629792">
                  <a:extLst>
                    <a:ext uri="{9D8B030D-6E8A-4147-A177-3AD203B41FA5}">
                      <a16:colId xmlns:a16="http://schemas.microsoft.com/office/drawing/2014/main" val="3113252246"/>
                    </a:ext>
                  </a:extLst>
                </a:gridCol>
                <a:gridCol w="2993008">
                  <a:extLst>
                    <a:ext uri="{9D8B030D-6E8A-4147-A177-3AD203B41FA5}">
                      <a16:colId xmlns:a16="http://schemas.microsoft.com/office/drawing/2014/main" val="1121498049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351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1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彭靖芸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印前製程乙級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53331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352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8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張芷綾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印前製程乙級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8606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352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23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>
                          <a:effectLst/>
                        </a:rPr>
                        <a:t>吳翊嘉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>
                          <a:effectLst/>
                        </a:rPr>
                        <a:t>印前製程乙級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6713624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352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effectLst/>
                        </a:rPr>
                        <a:t>39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u="none" strike="noStrike" dirty="0">
                          <a:effectLst/>
                        </a:rPr>
                        <a:t>張宥淮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</a:rPr>
                        <a:t>印前製程乙級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60240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5816" y="523636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技優甄審</a:t>
            </a:r>
            <a:r>
              <a:rPr lang="en-US" altLang="zh-TW" sz="3600" b="1" dirty="0" smtClean="0">
                <a:latin typeface="+mj-ea"/>
                <a:ea typeface="+mj-ea"/>
              </a:rPr>
              <a:t>-</a:t>
            </a:r>
            <a:r>
              <a:rPr lang="zh-TW" altLang="en-US" sz="3600" b="1" dirty="0" smtClean="0">
                <a:latin typeface="+mj-ea"/>
                <a:ea typeface="+mj-ea"/>
              </a:rPr>
              <a:t>技藝競賽</a:t>
            </a:r>
            <a:endParaRPr lang="zh-TW" altLang="en-US" sz="3600" b="1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8109"/>
              </p:ext>
            </p:extLst>
          </p:nvPr>
        </p:nvGraphicFramePr>
        <p:xfrm>
          <a:off x="1259632" y="1772816"/>
          <a:ext cx="6233367" cy="4227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438">
                  <a:extLst>
                    <a:ext uri="{9D8B030D-6E8A-4147-A177-3AD203B41FA5}">
                      <a16:colId xmlns:a16="http://schemas.microsoft.com/office/drawing/2014/main" val="665655363"/>
                    </a:ext>
                  </a:extLst>
                </a:gridCol>
                <a:gridCol w="650438">
                  <a:extLst>
                    <a:ext uri="{9D8B030D-6E8A-4147-A177-3AD203B41FA5}">
                      <a16:colId xmlns:a16="http://schemas.microsoft.com/office/drawing/2014/main" val="2905831815"/>
                    </a:ext>
                  </a:extLst>
                </a:gridCol>
                <a:gridCol w="745294">
                  <a:extLst>
                    <a:ext uri="{9D8B030D-6E8A-4147-A177-3AD203B41FA5}">
                      <a16:colId xmlns:a16="http://schemas.microsoft.com/office/drawing/2014/main" val="1014712995"/>
                    </a:ext>
                  </a:extLst>
                </a:gridCol>
                <a:gridCol w="4187197">
                  <a:extLst>
                    <a:ext uri="{9D8B030D-6E8A-4147-A177-3AD203B41FA5}">
                      <a16:colId xmlns:a16="http://schemas.microsoft.com/office/drawing/2014/main" val="823601180"/>
                    </a:ext>
                  </a:extLst>
                </a:gridCol>
              </a:tblGrid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353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陳禹橋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中等學校技藝競賽室內設計組第二名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5362508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353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徐永翰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中等學校技藝競賽室內設計組第六名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2353635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362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鄭琪樺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中等學校技藝競賽教具製作組第二十二名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013733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陸嘉瑄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中等學校技藝競賽烘焙組第十七名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6139813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吳睿哲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中等學校技藝競賽中餐烹調組第十四名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5695488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陳柏元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中等學校技藝競賽汽車噴漆組第八名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7715160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汽三甲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徐承暘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中等學校技藝競賽汽車修護作組第十五名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12597671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352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陳彤瑄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中等學校技藝競賽平面設計組第一名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5919761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352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潘宇溱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中等學校技藝競賽電腦繪圖組勝第三十名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4544605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楊宇浩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中等學校技藝競賽文書處理組第三十五名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0931499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孫子芸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113</a:t>
                      </a:r>
                      <a:r>
                        <a:rPr lang="zh-TW" altLang="en-US" sz="1200" u="none" strike="noStrike" dirty="0">
                          <a:effectLst/>
                        </a:rPr>
                        <a:t>年全國專題及創意製作競賽決賽商管群專題組第</a:t>
                      </a:r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r>
                        <a:rPr lang="zh-TW" altLang="en-US" sz="1200" u="none" strike="noStrike" dirty="0">
                          <a:effectLst/>
                        </a:rPr>
                        <a:t>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794301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王芷涵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113</a:t>
                      </a:r>
                      <a:r>
                        <a:rPr lang="zh-TW" altLang="en-US" sz="1200" u="none" strike="noStrike" dirty="0">
                          <a:effectLst/>
                        </a:rPr>
                        <a:t>年全國專題及創意製作競賽決賽商管群專題組第</a:t>
                      </a:r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r>
                        <a:rPr lang="zh-TW" altLang="en-US" sz="1200" u="none" strike="noStrike" dirty="0">
                          <a:effectLst/>
                        </a:rPr>
                        <a:t>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4903776"/>
                  </a:ext>
                </a:extLst>
              </a:tr>
              <a:tr h="3252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341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曾禹媃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113</a:t>
                      </a:r>
                      <a:r>
                        <a:rPr lang="zh-TW" altLang="en-US" sz="1200" u="none" strike="noStrike" dirty="0">
                          <a:effectLst/>
                        </a:rPr>
                        <a:t>年全國專題及創意製作競賽決賽商管群專題組第</a:t>
                      </a:r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r>
                        <a:rPr lang="zh-TW" altLang="en-US" sz="1200" u="none" strike="noStrike" dirty="0">
                          <a:effectLst/>
                        </a:rPr>
                        <a:t>名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7264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774" y="548680"/>
            <a:ext cx="7941300" cy="2039088"/>
          </a:xfrm>
          <a:noFill/>
        </p:spPr>
        <p:txBody>
          <a:bodyPr>
            <a:normAutofit/>
          </a:bodyPr>
          <a:lstStyle/>
          <a:p>
            <a:r>
              <a:rPr lang="zh-TW" altLang="en-US" sz="4800" b="1" dirty="0" smtClean="0"/>
              <a:t>技優甄審校內</a:t>
            </a:r>
            <a:r>
              <a:rPr lang="zh-TW" altLang="en-US" sz="4800" b="1" dirty="0"/>
              <a:t>推薦</a:t>
            </a:r>
            <a:r>
              <a:rPr lang="zh-TW" altLang="en-US" sz="4800" b="1" dirty="0" smtClean="0"/>
              <a:t>名額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u="sng" dirty="0"/>
              <a:t>今年</a:t>
            </a:r>
            <a:r>
              <a:rPr lang="zh-TW" altLang="en-US" u="sng" dirty="0" smtClean="0">
                <a:solidFill>
                  <a:srgbClr val="7030A0"/>
                </a:solidFill>
                <a:hlinkClick r:id="rId3" action="ppaction://hlinkfile"/>
              </a:rPr>
              <a:t>乙級技優名額</a:t>
            </a:r>
            <a:endParaRPr lang="zh-TW" altLang="en-US" u="sng" dirty="0">
              <a:solidFill>
                <a:srgbClr val="7030A0"/>
              </a:solidFill>
            </a:endParaRPr>
          </a:p>
        </p:txBody>
      </p:sp>
      <p:pic>
        <p:nvPicPr>
          <p:cNvPr id="23554" name="Picture 2" descr="ãçå¤§åå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60" y="2809472"/>
            <a:ext cx="80337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440136"/>
            <a:ext cx="734481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/>
              <a:t>審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積分表與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志願模擬選填表</a:t>
            </a:r>
            <a:r>
              <a:rPr lang="en-US" altLang="zh-TW" b="1" dirty="0" smtClean="0"/>
              <a:t>(5</a:t>
            </a:r>
            <a:r>
              <a:rPr lang="zh-TW" altLang="en-US" b="1" dirty="0" smtClean="0"/>
              <a:t>個志願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187624" y="1649564"/>
            <a:ext cx="6480174" cy="613792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hlinkClick r:id="rId2" action="ppaction://hlinkfile"/>
              </a:rPr>
              <a:t>技優積分表</a:t>
            </a:r>
            <a:r>
              <a:rPr lang="en-US" altLang="zh-TW" sz="3200" dirty="0" smtClean="0">
                <a:hlinkClick r:id="rId2" action="ppaction://hlinkfile"/>
              </a:rPr>
              <a:t>113-2.doc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611560" y="263691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月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11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日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五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第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7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節課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技優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學生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填寫志願說明會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-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輔導處二樓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4/12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（六）～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4/14(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前學生完成技優積分表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+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志願選填模擬表，並給家長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簽名。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4/15(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二）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4/16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（三）導師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完成初審，以班級為單位交給科主任。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4/21(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一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中午前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科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主任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完成學生技優積分表與志願選填模擬表複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審交給輔導處。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</p:txBody>
      </p:sp>
      <p:pic>
        <p:nvPicPr>
          <p:cNvPr id="22532" name="Picture 4" descr="ç¸éåç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96" y="188640"/>
            <a:ext cx="2529186" cy="20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ãçå¤§åå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65046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6863" cy="1767000"/>
          </a:xfrm>
          <a:noFill/>
        </p:spPr>
        <p:txBody>
          <a:bodyPr/>
          <a:lstStyle/>
          <a:p>
            <a:r>
              <a:rPr lang="zh-TW" altLang="en-US" b="1" dirty="0" smtClean="0"/>
              <a:t>技優甄審積分排序與志願序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755576" y="177281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4/23(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三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技優甄審學生依志願填寫志願</a:t>
            </a:r>
            <a:r>
              <a:rPr lang="en-US" altLang="zh-TW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(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每人五志願</a:t>
            </a:r>
            <a:r>
              <a:rPr lang="en-US" altLang="zh-TW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)-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輔導處</a:t>
            </a:r>
            <a:r>
              <a:rPr lang="en-US" altLang="zh-TW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2</a:t>
            </a:r>
            <a:r>
              <a:rPr lang="zh-TW" altLang="en-US" sz="4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eiryo" panose="020B0604030504040204" pitchFamily="34" charset="-128"/>
              </a:rPr>
              <a:t>樓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eiryo" panose="020B0604030504040204" pitchFamily="34" charset="-12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83768"/>
            <a:ext cx="3575381" cy="26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26087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2673" y="5661248"/>
            <a:ext cx="7704856" cy="136815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https://www.kfsh.hc.edu.tw/article/696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4467" b="4694"/>
          <a:stretch/>
        </p:blipFill>
        <p:spPr>
          <a:xfrm>
            <a:off x="1835696" y="836712"/>
            <a:ext cx="6138810" cy="44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4800" b="1" dirty="0" smtClean="0"/>
              <a:t>輔導處要同學完成的工作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132856"/>
            <a:ext cx="8503920" cy="4572000"/>
          </a:xfrm>
        </p:spPr>
        <p:txBody>
          <a:bodyPr/>
          <a:lstStyle/>
          <a:p>
            <a:r>
              <a:rPr lang="en-US" altLang="zh-TW" sz="2800" dirty="0" smtClean="0"/>
              <a:t>4/12-15</a:t>
            </a:r>
            <a:r>
              <a:rPr lang="zh-TW" altLang="en-US" sz="2800" dirty="0" smtClean="0"/>
              <a:t>完成技</a:t>
            </a:r>
            <a:r>
              <a:rPr lang="zh-TW" altLang="en-US" sz="2800" dirty="0"/>
              <a:t>優甄審</a:t>
            </a:r>
            <a:r>
              <a:rPr lang="zh-TW" altLang="en-US" sz="2800" dirty="0" smtClean="0"/>
              <a:t>學生</a:t>
            </a:r>
            <a:r>
              <a:rPr lang="zh-TW" altLang="en-US" sz="2800" dirty="0"/>
              <a:t>備審資料</a:t>
            </a:r>
            <a:r>
              <a:rPr lang="zh-TW" altLang="en-US" sz="2800" dirty="0" smtClean="0"/>
              <a:t>初審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4/16</a:t>
            </a:r>
            <a:r>
              <a:rPr lang="zh-TW" altLang="en-US" sz="2800" dirty="0" smtClean="0"/>
              <a:t> 一定要交給導師做初審。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4/23</a:t>
            </a:r>
            <a:r>
              <a:rPr lang="zh-TW" altLang="en-US" sz="2800" dirty="0" smtClean="0"/>
              <a:t> 校內模擬選填，依通知單過來輔導處二樓。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82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1"/>
                </a:solidFill>
              </a:rPr>
              <a:t>高三輔導處重要行事曆</a:t>
            </a:r>
            <a:r>
              <a:rPr lang="en-US" altLang="zh-TW" sz="4400" b="1" dirty="0">
                <a:solidFill>
                  <a:schemeClr val="tx1"/>
                </a:solidFill>
              </a:rPr>
              <a:t> 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4</a:t>
            </a:r>
            <a:r>
              <a:rPr lang="zh-TW" altLang="en-US" sz="4400" b="1" dirty="0" smtClean="0">
                <a:solidFill>
                  <a:schemeClr val="tx1"/>
                </a:solidFill>
              </a:rPr>
              <a:t>月</a:t>
            </a:r>
            <a:endParaRPr lang="zh-TW" altLang="en-US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108143"/>
              </p:ext>
            </p:extLst>
          </p:nvPr>
        </p:nvGraphicFramePr>
        <p:xfrm>
          <a:off x="323528" y="1340768"/>
          <a:ext cx="8424935" cy="3965597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4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65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活動主題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事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          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項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負責單位（人）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地點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 </a:t>
                      </a:r>
                      <a:endParaRPr lang="en-US" altLang="zh-TW" sz="1600" b="1" kern="100" dirty="0" smtClean="0">
                        <a:solidFill>
                          <a:srgbClr val="7030A0"/>
                        </a:solidFill>
                        <a:effectLst/>
                        <a:latin typeface="標楷體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  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11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五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   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第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7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節</a:t>
                      </a:r>
                      <a:r>
                        <a:rPr lang="zh-TW" sz="1600" b="1" kern="1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課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技優學生選填志願說明會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   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  輔導處二樓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  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12</a:t>
                      </a:r>
                      <a:r>
                        <a:rPr lang="en-US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-15</a:t>
                      </a:r>
                      <a:r>
                        <a:rPr lang="zh-TW" sz="1600" b="1" kern="1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技優學生備審資料完備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4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16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三）</a:t>
                      </a:r>
                      <a:endParaRPr lang="en-US" altLang="zh-TW" sz="1600" b="1" kern="1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17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日（四）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學生完成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sym typeface="Wingdings 2"/>
                        </a:rPr>
                        <a:t>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技優積分表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標楷體"/>
                          <a:sym typeface="Wingdings 2"/>
                        </a:rPr>
                        <a:t>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志願選填模擬表，並給家長簽章。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導師依據學生提供備審資料「其他」項給分及「模擬志願表」初審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技優學生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家長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導師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/>
                          <a:ea typeface="新細明體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導師督導之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</a:rPr>
                        <a:t>4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18</a:t>
                      </a:r>
                      <a:r>
                        <a:rPr lang="zh-TW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五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/>
                          <a:ea typeface="新細明體"/>
                          <a:cs typeface="+mn-cs"/>
                        </a:rPr>
                        <a:t>4</a:t>
                      </a:r>
                      <a:r>
                        <a:rPr kumimoji="0" lang="zh-TW" altLang="en-US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標楷體"/>
                          <a:cs typeface="+mn-cs"/>
                        </a:rPr>
                        <a:t>月</a:t>
                      </a:r>
                      <a:r>
                        <a:rPr kumimoji="0" lang="en-US" altLang="zh-TW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標楷體"/>
                          <a:cs typeface="+mn-cs"/>
                        </a:rPr>
                        <a:t>21</a:t>
                      </a:r>
                      <a:r>
                        <a:rPr kumimoji="0" lang="zh-TW" altLang="en-US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標楷體"/>
                          <a:cs typeface="+mn-cs"/>
                        </a:rPr>
                        <a:t>日</a:t>
                      </a:r>
                      <a:r>
                        <a:rPr kumimoji="0" lang="en-US" altLang="zh-TW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標楷體"/>
                          <a:cs typeface="+mn-cs"/>
                        </a:rPr>
                        <a:t>(</a:t>
                      </a:r>
                      <a:r>
                        <a:rPr kumimoji="0" lang="zh-TW" altLang="en-US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標楷體"/>
                          <a:cs typeface="+mn-cs"/>
                        </a:rPr>
                        <a:t>一</a:t>
                      </a:r>
                      <a:r>
                        <a:rPr kumimoji="0" lang="en-US" altLang="zh-TW" sz="16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標楷體"/>
                          <a:cs typeface="+mn-cs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複審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</a:rPr>
                        <a:t>技優甄審積分表、志願選填模擬表、核算學生個人積分並排序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科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</a:rPr>
                        <a:t>主任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600" kern="100" dirty="0" smtClean="0">
                        <a:effectLst/>
                        <a:latin typeface="Times New Roman"/>
                        <a:ea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Times New Roman"/>
                          <a:ea typeface="標楷體"/>
                        </a:rPr>
                        <a:t>科</a:t>
                      </a:r>
                      <a:r>
                        <a:rPr lang="zh-TW" sz="1600" kern="100" dirty="0" smtClean="0">
                          <a:effectLst/>
                          <a:latin typeface="Times New Roman"/>
                          <a:ea typeface="標楷體"/>
                        </a:rPr>
                        <a:t>主任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技優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4/17(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四）中午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341</a:t>
                      </a:r>
                      <a:r>
                        <a:rPr kumimoji="0" lang="zh-TW" altLang="en-US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班志工同學訓練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altLang="zh-TW" sz="160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341</a:t>
                      </a:r>
                      <a:r>
                        <a:rPr kumimoji="0" lang="zh-TW" altLang="en-US" sz="1600" kern="1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+mn-cs"/>
                        </a:rPr>
                        <a:t>班</a:t>
                      </a:r>
                      <a:endParaRPr kumimoji="0" lang="zh-TW" sz="160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53949"/>
              </p:ext>
            </p:extLst>
          </p:nvPr>
        </p:nvGraphicFramePr>
        <p:xfrm>
          <a:off x="323527" y="5306365"/>
          <a:ext cx="8424935" cy="548558"/>
        </p:xfrm>
        <a:graphic>
          <a:graphicData uri="http://schemas.openxmlformats.org/drawingml/2006/table">
            <a:tbl>
              <a:tblPr/>
              <a:tblGrid>
                <a:gridCol w="952384">
                  <a:extLst>
                    <a:ext uri="{9D8B030D-6E8A-4147-A177-3AD203B41FA5}">
                      <a16:colId xmlns:a16="http://schemas.microsoft.com/office/drawing/2014/main" val="4043152717"/>
                    </a:ext>
                  </a:extLst>
                </a:gridCol>
                <a:gridCol w="1639905">
                  <a:extLst>
                    <a:ext uri="{9D8B030D-6E8A-4147-A177-3AD203B41FA5}">
                      <a16:colId xmlns:a16="http://schemas.microsoft.com/office/drawing/2014/main" val="598042806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65503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88138410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val="2148422411"/>
                    </a:ext>
                  </a:extLst>
                </a:gridCol>
              </a:tblGrid>
              <a:tr h="548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月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23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日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三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標楷體"/>
                          <a:ea typeface="新細明體"/>
                        </a:rPr>
                        <a:t>8:00~15:00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技優甄審學生依積分排序填寫志願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每人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5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個志願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)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輔導處</a:t>
                      </a:r>
                      <a:r>
                        <a:rPr lang="en-US" sz="1600" kern="100" dirty="0">
                          <a:effectLst/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600" kern="100" dirty="0">
                          <a:effectLst/>
                          <a:latin typeface="Times New Roman"/>
                          <a:ea typeface="標楷體"/>
                        </a:rPr>
                        <a:t>樓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38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1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altLang="zh-TW" sz="3600" b="1" dirty="0" smtClean="0">
                <a:solidFill>
                  <a:srgbClr val="FFFF00"/>
                </a:solidFill>
              </a:rPr>
              <a:t>110-112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學年度技優甄審狀況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5510"/>
              </p:ext>
            </p:extLst>
          </p:nvPr>
        </p:nvGraphicFramePr>
        <p:xfrm>
          <a:off x="549896" y="1916832"/>
          <a:ext cx="8136904" cy="4451085"/>
        </p:xfrm>
        <a:graphic>
          <a:graphicData uri="http://schemas.openxmlformats.org/drawingml/2006/table">
            <a:tbl>
              <a:tblPr/>
              <a:tblGrid>
                <a:gridCol w="1698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5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66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年度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正取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人次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參加技優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符合資格人數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最後錄取人數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110</a:t>
                      </a:r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54.3%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247547"/>
                  </a:ext>
                </a:extLst>
              </a:tr>
              <a:tr h="559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111</a:t>
                      </a:r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52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84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82.6</a:t>
                      </a:r>
                      <a:r>
                        <a:rPr lang="zh-TW" altLang="en-US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％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112</a:t>
                      </a:r>
                      <a:r>
                        <a:rPr lang="zh-TW" alt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學年度</a:t>
                      </a:r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127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184"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28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62.6%</a:t>
                      </a:r>
                      <a:endParaRPr lang="zh-TW" altLang="en-US" sz="36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4963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技優甄</a:t>
            </a:r>
            <a:r>
              <a:rPr lang="zh-TW" altLang="en-US" b="1" dirty="0" smtClean="0">
                <a:solidFill>
                  <a:schemeClr val="tx1"/>
                </a:solidFill>
              </a:rPr>
              <a:t>審</a:t>
            </a:r>
            <a:r>
              <a:rPr lang="en-US" altLang="zh-TW" b="1" dirty="0" smtClean="0">
                <a:solidFill>
                  <a:schemeClr val="tx1"/>
                </a:solidFill>
              </a:rPr>
              <a:t>-</a:t>
            </a:r>
            <a:r>
              <a:rPr lang="zh-TW" altLang="en-US" b="1" dirty="0">
                <a:solidFill>
                  <a:schemeClr val="tx1"/>
                </a:solidFill>
              </a:rPr>
              <a:t>汽車</a:t>
            </a:r>
            <a:r>
              <a:rPr lang="zh-TW" altLang="en-US" b="1" dirty="0" smtClean="0">
                <a:solidFill>
                  <a:schemeClr val="tx1"/>
                </a:solidFill>
              </a:rPr>
              <a:t>修護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20740"/>
              </p:ext>
            </p:extLst>
          </p:nvPr>
        </p:nvGraphicFramePr>
        <p:xfrm>
          <a:off x="1723007" y="1412776"/>
          <a:ext cx="6089353" cy="4886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411">
                  <a:extLst>
                    <a:ext uri="{9D8B030D-6E8A-4147-A177-3AD203B41FA5}">
                      <a16:colId xmlns:a16="http://schemas.microsoft.com/office/drawing/2014/main" val="748286201"/>
                    </a:ext>
                  </a:extLst>
                </a:gridCol>
                <a:gridCol w="635411">
                  <a:extLst>
                    <a:ext uri="{9D8B030D-6E8A-4147-A177-3AD203B41FA5}">
                      <a16:colId xmlns:a16="http://schemas.microsoft.com/office/drawing/2014/main" val="2058598489"/>
                    </a:ext>
                  </a:extLst>
                </a:gridCol>
                <a:gridCol w="728075">
                  <a:extLst>
                    <a:ext uri="{9D8B030D-6E8A-4147-A177-3AD203B41FA5}">
                      <a16:colId xmlns:a16="http://schemas.microsoft.com/office/drawing/2014/main" val="925687227"/>
                    </a:ext>
                  </a:extLst>
                </a:gridCol>
                <a:gridCol w="4090456">
                  <a:extLst>
                    <a:ext uri="{9D8B030D-6E8A-4147-A177-3AD203B41FA5}">
                      <a16:colId xmlns:a16="http://schemas.microsoft.com/office/drawing/2014/main" val="4041617946"/>
                    </a:ext>
                  </a:extLst>
                </a:gridCol>
              </a:tblGrid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孫雋宥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汽車修護乙級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445064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彭康瑋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汽車修護乙級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1173495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劉康賢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汽車修護乙級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5338741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邱緯志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汽車修護乙級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54148692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溫啟勳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汽車修護乙級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968743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江柏鋐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9251842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林宥安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0090219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朱威豪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0754235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彭毓瑋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9354934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周彥宏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392433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巫軒宇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4873447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吳崇維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8840009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劉至恩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7418049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葉丞邗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88660486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陳顥文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601307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陳智偉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5628520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彭立宏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9104299"/>
                  </a:ext>
                </a:extLst>
              </a:tr>
              <a:tr h="27146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汽三甲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　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徐承暘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汽車修護乙級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391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4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792088"/>
          </a:xfrm>
        </p:spPr>
        <p:txBody>
          <a:bodyPr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</a:rPr>
              <a:t>技優甄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審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-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電腦硬體裝修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-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404353"/>
              </p:ext>
            </p:extLst>
          </p:nvPr>
        </p:nvGraphicFramePr>
        <p:xfrm>
          <a:off x="1619672" y="1916832"/>
          <a:ext cx="6593408" cy="4149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008">
                  <a:extLst>
                    <a:ext uri="{9D8B030D-6E8A-4147-A177-3AD203B41FA5}">
                      <a16:colId xmlns:a16="http://schemas.microsoft.com/office/drawing/2014/main" val="62234391"/>
                    </a:ext>
                  </a:extLst>
                </a:gridCol>
                <a:gridCol w="688008">
                  <a:extLst>
                    <a:ext uri="{9D8B030D-6E8A-4147-A177-3AD203B41FA5}">
                      <a16:colId xmlns:a16="http://schemas.microsoft.com/office/drawing/2014/main" val="1117743502"/>
                    </a:ext>
                  </a:extLst>
                </a:gridCol>
                <a:gridCol w="788342">
                  <a:extLst>
                    <a:ext uri="{9D8B030D-6E8A-4147-A177-3AD203B41FA5}">
                      <a16:colId xmlns:a16="http://schemas.microsoft.com/office/drawing/2014/main" val="1502461443"/>
                    </a:ext>
                  </a:extLst>
                </a:gridCol>
                <a:gridCol w="4429050">
                  <a:extLst>
                    <a:ext uri="{9D8B030D-6E8A-4147-A177-3AD203B41FA5}">
                      <a16:colId xmlns:a16="http://schemas.microsoft.com/office/drawing/2014/main" val="4070608882"/>
                    </a:ext>
                  </a:extLst>
                </a:gridCol>
              </a:tblGrid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李偉誠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電腦硬體裝修乙級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3499641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張恩睿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8251803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黃竑硯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3429128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葉冠仙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91923278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張妍妤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2111578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張昭翔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524146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陳祐翊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1414456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戴諺勳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2637912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楊子弘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2993358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羅胤丞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9927448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許硯程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5146167"/>
                  </a:ext>
                </a:extLst>
              </a:tr>
              <a:tr h="3457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322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林冠宇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電腦硬體裝修乙級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29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284738"/>
            <a:ext cx="8820472" cy="40795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/>
              <a:t>技優甄</a:t>
            </a:r>
            <a:r>
              <a:rPr lang="zh-TW" altLang="en-US" sz="4000" b="1" dirty="0" smtClean="0"/>
              <a:t>審</a:t>
            </a:r>
            <a:r>
              <a:rPr lang="en-US" altLang="zh-TW" sz="4000" b="1" dirty="0" smtClean="0"/>
              <a:t>-</a:t>
            </a:r>
            <a:r>
              <a:rPr lang="zh-TW" altLang="en-US" sz="4000" b="1" dirty="0" smtClean="0"/>
              <a:t>儀表電子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70272"/>
              </p:ext>
            </p:extLst>
          </p:nvPr>
        </p:nvGraphicFramePr>
        <p:xfrm>
          <a:off x="1725092" y="1628800"/>
          <a:ext cx="5729311" cy="4639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841">
                  <a:extLst>
                    <a:ext uri="{9D8B030D-6E8A-4147-A177-3AD203B41FA5}">
                      <a16:colId xmlns:a16="http://schemas.microsoft.com/office/drawing/2014/main" val="908444279"/>
                    </a:ext>
                  </a:extLst>
                </a:gridCol>
                <a:gridCol w="597841">
                  <a:extLst>
                    <a:ext uri="{9D8B030D-6E8A-4147-A177-3AD203B41FA5}">
                      <a16:colId xmlns:a16="http://schemas.microsoft.com/office/drawing/2014/main" val="2960800724"/>
                    </a:ext>
                  </a:extLst>
                </a:gridCol>
                <a:gridCol w="685026">
                  <a:extLst>
                    <a:ext uri="{9D8B030D-6E8A-4147-A177-3AD203B41FA5}">
                      <a16:colId xmlns:a16="http://schemas.microsoft.com/office/drawing/2014/main" val="2201408138"/>
                    </a:ext>
                  </a:extLst>
                </a:gridCol>
                <a:gridCol w="3848603">
                  <a:extLst>
                    <a:ext uri="{9D8B030D-6E8A-4147-A177-3AD203B41FA5}">
                      <a16:colId xmlns:a16="http://schemas.microsoft.com/office/drawing/2014/main" val="467236302"/>
                    </a:ext>
                  </a:extLst>
                </a:gridCol>
              </a:tblGrid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朱俞安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4235608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李庭均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593371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黃子芩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0627673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蔡昀真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0410593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高晏翔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9564330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古晏維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9217619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24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林博逸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9838046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35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黃玄齡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>
                          <a:effectLst/>
                        </a:rPr>
                        <a:t>儀表電子乙級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0353941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 dirty="0">
                          <a:effectLst/>
                        </a:rPr>
                        <a:t>雍適安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206768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鄧又寧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6429073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6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張升豪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3413808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23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陳世峯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9470994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28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黃天祈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831952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29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何季樺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357919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31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梁瑋倫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62575133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39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楊浩欣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5714213"/>
                  </a:ext>
                </a:extLst>
              </a:tr>
              <a:tr h="2729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332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</a:rPr>
                        <a:t>42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u="none" strike="noStrike">
                          <a:effectLst/>
                        </a:rPr>
                        <a:t>吳佳叡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u="none" strike="noStrike" dirty="0">
                          <a:effectLst/>
                        </a:rPr>
                        <a:t>儀表電子乙級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10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9221</TotalTime>
  <Words>1336</Words>
  <Application>Microsoft Office PowerPoint</Application>
  <PresentationFormat>如螢幕大小 (4:3)</PresentationFormat>
  <Paragraphs>431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32" baseType="lpstr">
      <vt:lpstr>Meiryo</vt:lpstr>
      <vt:lpstr>黑体</vt:lpstr>
      <vt:lpstr>華康中圓體</vt:lpstr>
      <vt:lpstr>華康行楷體W5</vt:lpstr>
      <vt:lpstr>華康宗楷體W7</vt:lpstr>
      <vt:lpstr>華康新篆體</vt:lpstr>
      <vt:lpstr>微軟正黑體</vt:lpstr>
      <vt:lpstr>新細明體</vt:lpstr>
      <vt:lpstr>標楷體</vt:lpstr>
      <vt:lpstr>Arial</vt:lpstr>
      <vt:lpstr>Arial Black</vt:lpstr>
      <vt:lpstr>Calibri</vt:lpstr>
      <vt:lpstr>Franklin Gothic Book</vt:lpstr>
      <vt:lpstr>Franklin Gothic Medium</vt:lpstr>
      <vt:lpstr>Times New Roman</vt:lpstr>
      <vt:lpstr>Wingdings 2</vt:lpstr>
      <vt:lpstr>暗香撲面</vt:lpstr>
      <vt:lpstr>113學年度  高三技優甄審    </vt:lpstr>
      <vt:lpstr>PowerPoint 簡報</vt:lpstr>
      <vt:lpstr>PowerPoint 簡報</vt:lpstr>
      <vt:lpstr>輔導處要同學完成的工作</vt:lpstr>
      <vt:lpstr>高三輔導處重要行事曆 4月</vt:lpstr>
      <vt:lpstr>110-112學年度技優甄審狀況</vt:lpstr>
      <vt:lpstr>技優甄審-汽車修護</vt:lpstr>
      <vt:lpstr>技優甄審-電腦硬體裝修-</vt:lpstr>
      <vt:lpstr>技優甄審-儀表電子</vt:lpstr>
      <vt:lpstr>技優甄審-電腦軟體應用乙級</vt:lpstr>
      <vt:lpstr>PowerPoint 簡報</vt:lpstr>
      <vt:lpstr>PowerPoint 簡報</vt:lpstr>
      <vt:lpstr>技優甄審校內推薦名額 今年乙級技優名額</vt:lpstr>
      <vt:lpstr>技優甄審-積分表與 志願模擬選填表(5個志願)</vt:lpstr>
      <vt:lpstr>技優甄審積分排序與志願序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高三技優甄審               甄選入學協調會議</dc:title>
  <dc:creator>kfshuser</dc:creator>
  <cp:lastModifiedBy>kfshuser</cp:lastModifiedBy>
  <cp:revision>810</cp:revision>
  <dcterms:created xsi:type="dcterms:W3CDTF">2014-04-30T07:53:12Z</dcterms:created>
  <dcterms:modified xsi:type="dcterms:W3CDTF">2025-04-08T00:34:30Z</dcterms:modified>
</cp:coreProperties>
</file>