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8" r:id="rId3"/>
    <p:sldId id="293" r:id="rId4"/>
    <p:sldId id="305" r:id="rId5"/>
    <p:sldId id="317" r:id="rId6"/>
    <p:sldId id="280" r:id="rId7"/>
    <p:sldId id="303" r:id="rId8"/>
    <p:sldId id="294" r:id="rId9"/>
    <p:sldId id="318" r:id="rId10"/>
    <p:sldId id="266" r:id="rId11"/>
    <p:sldId id="310" r:id="rId12"/>
    <p:sldId id="268" r:id="rId13"/>
    <p:sldId id="319" r:id="rId14"/>
    <p:sldId id="320" r:id="rId15"/>
    <p:sldId id="312" r:id="rId16"/>
    <p:sldId id="321" r:id="rId17"/>
    <p:sldId id="269" r:id="rId18"/>
    <p:sldId id="296" r:id="rId19"/>
    <p:sldId id="281" r:id="rId20"/>
    <p:sldId id="297" r:id="rId21"/>
    <p:sldId id="284" r:id="rId22"/>
    <p:sldId id="307" r:id="rId23"/>
    <p:sldId id="300" r:id="rId24"/>
    <p:sldId id="316" r:id="rId25"/>
    <p:sldId id="286" r:id="rId26"/>
    <p:sldId id="304" r:id="rId27"/>
    <p:sldId id="287" r:id="rId28"/>
    <p:sldId id="263" r:id="rId29"/>
    <p:sldId id="279" r:id="rId30"/>
    <p:sldId id="298" r:id="rId31"/>
    <p:sldId id="291" r:id="rId32"/>
    <p:sldId id="292" r:id="rId33"/>
    <p:sldId id="290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9DBF0EB-B866-4E1D-A788-21FBC185780B}">
          <p14:sldIdLst>
            <p14:sldId id="256"/>
            <p14:sldId id="258"/>
            <p14:sldId id="293"/>
            <p14:sldId id="305"/>
            <p14:sldId id="317"/>
            <p14:sldId id="280"/>
            <p14:sldId id="303"/>
            <p14:sldId id="294"/>
            <p14:sldId id="318"/>
            <p14:sldId id="266"/>
            <p14:sldId id="310"/>
            <p14:sldId id="268"/>
            <p14:sldId id="319"/>
            <p14:sldId id="320"/>
            <p14:sldId id="312"/>
            <p14:sldId id="321"/>
            <p14:sldId id="269"/>
            <p14:sldId id="296"/>
            <p14:sldId id="281"/>
            <p14:sldId id="297"/>
            <p14:sldId id="284"/>
            <p14:sldId id="307"/>
            <p14:sldId id="300"/>
            <p14:sldId id="316"/>
            <p14:sldId id="286"/>
            <p14:sldId id="304"/>
            <p14:sldId id="287"/>
            <p14:sldId id="263"/>
            <p14:sldId id="279"/>
            <p14:sldId id="298"/>
            <p14:sldId id="291"/>
          </p14:sldIdLst>
        </p14:section>
        <p14:section name="未命名的章節" id="{CCA6EF8F-3701-4018-A339-73694978B89B}">
          <p14:sldIdLst/>
        </p14:section>
        <p14:section name="未命名的章節" id="{1D8AC41B-2C57-4856-A7C7-77172521F21B}">
          <p14:sldIdLst/>
        </p14:section>
        <p14:section name="未命名的章節" id="{38E0F3D7-2EBB-4072-9537-D1C4216E4922}">
          <p14:sldIdLst>
            <p14:sldId id="292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760A-AA03-42B1-99C9-31D12AF0B5FB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EF6B-7604-4827-8E90-950B0B766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9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FEF6B-7604-4827-8E90-950B0B76643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86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D32E428-210C-470D-B4D0-9A96D493A6A7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107-2&#20057;&#32026;&#32318;&#20778;&#26657;&#20839;&#27169;&#25836;&#36984;&#22635;0415&#26356;&#26032;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5216;&#20778;&#31309;&#20998;&#34920;107-2.doc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107-2&#25216;&#20778;&#31309;&#20998;&#21450;&#24535;&#39000;&#24207;.xls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&#29956;&#36984;&#20837;&#23416;&#24535;&#39000;&#38928;&#36984;&#21934;107-2.doc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29956;&#36984;&#20837;&#23416;&#21517;&#38989;107-2.xls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&#29956;&#36984;&#20837;&#23416;&#24535;&#39000;&#38928;&#36984;&#21934;107-2.doc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107-2&#32113;&#28204;&#24460;&#25216;&#23560;&#23459;&#23566;&#26085;&#31243;0410.xl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322-&#23436;&#25104;.xls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hyperlink" Target="106-2&#20840;&#26657;&#39640;&#19977;&#21319;&#23416;&#36914;&#36335;&#21644;&#32113;&#35336;&#20998;&#26512;1009.xlsx" TargetMode="External"/><Relationship Id="rId4" Type="http://schemas.openxmlformats.org/officeDocument/2006/relationships/hyperlink" Target="ftp://140.126.180.31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輔導處資料組報告</a:t>
            </a:r>
            <a:endParaRPr lang="zh-TW" altLang="en-US" sz="4000" b="1" dirty="0">
              <a:solidFill>
                <a:srgbClr val="7030A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488832" cy="4104456"/>
          </a:xfrm>
        </p:spPr>
        <p:txBody>
          <a:bodyPr/>
          <a:lstStyle/>
          <a:p>
            <a: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107</a:t>
            </a:r>
            <a:r>
              <a:rPr lang="zh-TW" altLang="en-US" sz="7200" dirty="0" smtClean="0">
                <a:solidFill>
                  <a:schemeClr val="accent4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</a:t>
            </a:r>
            <a: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en-US" altLang="zh-TW" sz="4800" dirty="0" smtClean="0">
                <a:solidFill>
                  <a:schemeClr val="bg2">
                    <a:lumMod val="25000"/>
                  </a:schemeClr>
                </a:solidFill>
                <a:latin typeface="華康新篆體" panose="030F0509000000000000" pitchFamily="65" charset="-120"/>
                <a:ea typeface="華康新篆體" panose="030F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2">
                    <a:lumMod val="25000"/>
                  </a:schemeClr>
                </a:solidFill>
                <a:latin typeface="華康新篆體" panose="030F0509000000000000" pitchFamily="65" charset="-120"/>
                <a:ea typeface="華康新篆體" panose="030F0509000000000000" pitchFamily="65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高</a:t>
            </a:r>
            <a:r>
              <a:rPr lang="zh-TW" altLang="en-US" dirty="0"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三技優甄</a:t>
            </a:r>
            <a:r>
              <a:rPr lang="zh-TW" altLang="en-US" dirty="0" smtClean="0"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審</a:t>
            </a:r>
            <a:r>
              <a:rPr lang="en-US" altLang="zh-TW" sz="60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60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28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 </a:t>
            </a:r>
            <a:r>
              <a:rPr lang="zh-TW" altLang="en-US" sz="28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 </a:t>
            </a:r>
            <a:r>
              <a:rPr lang="en-US" altLang="zh-TW" sz="60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60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甄選入學會議</a:t>
            </a:r>
            <a:endParaRPr lang="zh-TW" altLang="en-US" sz="6000" dirty="0">
              <a:solidFill>
                <a:srgbClr val="FF0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13314" name="Picture 2" descr="ãçå¤§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76" y="3183240"/>
            <a:ext cx="3419872" cy="3843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6864" cy="792088"/>
          </a:xfrm>
        </p:spPr>
        <p:txBody>
          <a:bodyPr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</a:rPr>
              <a:t>技優甄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審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-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電腦硬體裝修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-18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位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12395"/>
              </p:ext>
            </p:extLst>
          </p:nvPr>
        </p:nvGraphicFramePr>
        <p:xfrm>
          <a:off x="1260474" y="1937544"/>
          <a:ext cx="6983933" cy="429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168"/>
                <a:gridCol w="629425"/>
                <a:gridCol w="592596"/>
                <a:gridCol w="830305"/>
                <a:gridCol w="4208439"/>
              </a:tblGrid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王傳賢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蘇祐民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龐佳立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李易昇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林祐霆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范祥瑜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徐偉軒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張昀凱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郭佳淇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劉威廷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陳信位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蔡文誠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彭慶陞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劉祐慈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莊子傑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訊三甲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陳勝豪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訊三甲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藍欣穎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3887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訊三甲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彭奕璋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20472" cy="792088"/>
          </a:xfrm>
        </p:spPr>
        <p:txBody>
          <a:bodyPr/>
          <a:lstStyle/>
          <a:p>
            <a:pPr algn="ctr"/>
            <a:r>
              <a:rPr lang="zh-TW" altLang="en-US" sz="4000" b="1" dirty="0"/>
              <a:t>技優甄</a:t>
            </a:r>
            <a:r>
              <a:rPr lang="zh-TW" altLang="en-US" sz="4000" b="1" dirty="0" smtClean="0"/>
              <a:t>審</a:t>
            </a:r>
            <a:r>
              <a:rPr lang="en-US" altLang="zh-TW" sz="4000" b="1" dirty="0" smtClean="0"/>
              <a:t>-</a:t>
            </a:r>
            <a:r>
              <a:rPr lang="zh-TW" altLang="en-US" sz="4000" b="1" dirty="0" smtClean="0"/>
              <a:t>儀表電子</a:t>
            </a:r>
            <a:r>
              <a:rPr lang="en-US" altLang="zh-TW" sz="4000" b="1" dirty="0" smtClean="0"/>
              <a:t>10</a:t>
            </a:r>
            <a:r>
              <a:rPr lang="zh-TW" altLang="en-US" sz="4000" b="1" dirty="0" smtClean="0"/>
              <a:t>位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8302"/>
              </p:ext>
            </p:extLst>
          </p:nvPr>
        </p:nvGraphicFramePr>
        <p:xfrm>
          <a:off x="1331640" y="2348880"/>
          <a:ext cx="6911925" cy="353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712"/>
                <a:gridCol w="622935"/>
                <a:gridCol w="586486"/>
                <a:gridCol w="821744"/>
                <a:gridCol w="4165048"/>
              </a:tblGrid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余修磑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謝劭霆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鄭彥菩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張華偉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陳其宏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彭君達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彭奕凱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彭駿諺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黃鈺崴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5335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賴文翔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儀表電子乙級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0960" cy="891480"/>
          </a:xfrm>
        </p:spPr>
        <p:txBody>
          <a:bodyPr/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chemeClr val="bg1"/>
                </a:solidFill>
              </a:rPr>
              <a:t>電腦軟體應用乙級</a:t>
            </a:r>
            <a:r>
              <a:rPr lang="en-US" altLang="zh-TW" b="1" dirty="0" smtClean="0">
                <a:solidFill>
                  <a:schemeClr val="bg1"/>
                </a:solidFill>
              </a:rPr>
              <a:t>50</a:t>
            </a:r>
            <a:r>
              <a:rPr lang="zh-TW" altLang="en-US" b="1" dirty="0" smtClean="0">
                <a:solidFill>
                  <a:schemeClr val="bg1"/>
                </a:solidFill>
              </a:rPr>
              <a:t>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09924"/>
              </p:ext>
            </p:extLst>
          </p:nvPr>
        </p:nvGraphicFramePr>
        <p:xfrm>
          <a:off x="1115616" y="1268760"/>
          <a:ext cx="7416823" cy="47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993"/>
                <a:gridCol w="668439"/>
                <a:gridCol w="629327"/>
                <a:gridCol w="881770"/>
                <a:gridCol w="4469294"/>
              </a:tblGrid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王翔緯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何欣怡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余竹凱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吳宥嬋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吳鈞煒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宋梓宏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李伯鴻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鄭伊庭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林芯羽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洪瑄梵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洪嘉彤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范翊真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孫孟綺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翁翊凱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謝欣樺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0960" cy="891480"/>
          </a:xfrm>
        </p:spPr>
        <p:txBody>
          <a:bodyPr/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chemeClr val="bg1"/>
                </a:solidFill>
              </a:rPr>
              <a:t>電腦軟體應用乙級</a:t>
            </a:r>
            <a:r>
              <a:rPr lang="en-US" altLang="zh-TW" b="1" dirty="0" smtClean="0">
                <a:solidFill>
                  <a:schemeClr val="bg1"/>
                </a:solidFill>
              </a:rPr>
              <a:t>50</a:t>
            </a:r>
            <a:r>
              <a:rPr lang="zh-TW" altLang="en-US" b="1" dirty="0" smtClean="0">
                <a:solidFill>
                  <a:schemeClr val="bg1"/>
                </a:solidFill>
              </a:rPr>
              <a:t>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44436"/>
              </p:ext>
            </p:extLst>
          </p:nvPr>
        </p:nvGraphicFramePr>
        <p:xfrm>
          <a:off x="1043608" y="1268760"/>
          <a:ext cx="6984776" cy="47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255"/>
                <a:gridCol w="629501"/>
                <a:gridCol w="592668"/>
                <a:gridCol w="830405"/>
                <a:gridCol w="4208947"/>
              </a:tblGrid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張雅雯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莊永成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許佳榆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陳明勝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陳冠杰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陳奕任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曾俊瑋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曾郁芳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黃于茹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黃彬慎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黃暘弼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楊喻庭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劉緯軒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廖怡萱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廖博彥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5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0960" cy="891480"/>
          </a:xfrm>
        </p:spPr>
        <p:txBody>
          <a:bodyPr/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chemeClr val="bg1"/>
                </a:solidFill>
              </a:rPr>
              <a:t>電腦軟體應用乙級</a:t>
            </a:r>
            <a:r>
              <a:rPr lang="en-US" altLang="zh-TW" b="1" dirty="0" smtClean="0">
                <a:solidFill>
                  <a:schemeClr val="bg1"/>
                </a:solidFill>
              </a:rPr>
              <a:t>50</a:t>
            </a:r>
            <a:r>
              <a:rPr lang="zh-TW" altLang="en-US" b="1" dirty="0" smtClean="0">
                <a:solidFill>
                  <a:schemeClr val="bg1"/>
                </a:solidFill>
              </a:rPr>
              <a:t>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57306"/>
              </p:ext>
            </p:extLst>
          </p:nvPr>
        </p:nvGraphicFramePr>
        <p:xfrm>
          <a:off x="1115616" y="908720"/>
          <a:ext cx="7128792" cy="5520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168"/>
                <a:gridCol w="642480"/>
                <a:gridCol w="604888"/>
                <a:gridCol w="847526"/>
                <a:gridCol w="4295730"/>
              </a:tblGrid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朱宇炫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何芝琳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沈芳如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周佳怡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周語暄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林沿辰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張舒妤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梁詠涵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郭承睿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高翊捷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陳雅綸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黃依純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黃得筌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楊晏菱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蘇嘉媜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鄧怡萱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范宇辰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高冠宏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資三甲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吳素琴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7603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資三甲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張郁琦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5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891480"/>
          </a:xfrm>
        </p:spPr>
        <p:txBody>
          <a:bodyPr/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>
                <a:solidFill>
                  <a:schemeClr val="bg1"/>
                </a:solidFill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</a:rPr>
              <a:t>印前製程</a:t>
            </a:r>
            <a:r>
              <a:rPr lang="en-US" altLang="zh-TW" b="1" dirty="0" smtClean="0">
                <a:solidFill>
                  <a:schemeClr val="bg1"/>
                </a:solidFill>
              </a:rPr>
              <a:t>23</a:t>
            </a:r>
            <a:r>
              <a:rPr lang="zh-TW" altLang="en-US" b="1" dirty="0" smtClean="0">
                <a:solidFill>
                  <a:schemeClr val="bg1"/>
                </a:solidFill>
              </a:rPr>
              <a:t>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74358"/>
              </p:ext>
            </p:extLst>
          </p:nvPr>
        </p:nvGraphicFramePr>
        <p:xfrm>
          <a:off x="1475656" y="1772816"/>
          <a:ext cx="6912768" cy="453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799"/>
                <a:gridCol w="623011"/>
                <a:gridCol w="586558"/>
                <a:gridCol w="821844"/>
                <a:gridCol w="4165556"/>
              </a:tblGrid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范雅淳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徐詩琪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陳紫榕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詹惟晴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鄧鈞羽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毛秉文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林庭妤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羅惠珊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羅文軒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陳羿晴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羅逸婷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陳麒翰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曾怡婷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林采慧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黃采羚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1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72641"/>
              </p:ext>
            </p:extLst>
          </p:nvPr>
        </p:nvGraphicFramePr>
        <p:xfrm>
          <a:off x="1403648" y="2708920"/>
          <a:ext cx="7128792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168"/>
                <a:gridCol w="642480"/>
                <a:gridCol w="604888"/>
                <a:gridCol w="847526"/>
                <a:gridCol w="4295730"/>
              </a:tblGrid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戴憲宇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鍾亞芸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陳宏易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黃巧涵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廖玉婷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廖珈燁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鍾佳芸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870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魏君儀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印前製程乙級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>
                <a:solidFill>
                  <a:schemeClr val="bg1"/>
                </a:solidFill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</a:rPr>
              <a:t>印前製程</a:t>
            </a:r>
            <a:r>
              <a:rPr lang="en-US" altLang="zh-TW" b="1" dirty="0" smtClean="0">
                <a:solidFill>
                  <a:schemeClr val="bg1"/>
                </a:solidFill>
              </a:rPr>
              <a:t>23</a:t>
            </a:r>
            <a:r>
              <a:rPr lang="zh-TW" altLang="en-US" b="1" dirty="0" smtClean="0">
                <a:solidFill>
                  <a:schemeClr val="bg1"/>
                </a:solidFill>
              </a:rPr>
              <a:t>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886470"/>
            <a:ext cx="6408712" cy="747464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/>
              <a:t>技優甄</a:t>
            </a:r>
            <a:r>
              <a:rPr lang="zh-TW" altLang="en-US" sz="4400" b="1" dirty="0" smtClean="0"/>
              <a:t>審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技藝競賽</a:t>
            </a:r>
            <a:r>
              <a:rPr lang="en-US" altLang="zh-TW" sz="4400" b="1" dirty="0" smtClean="0"/>
              <a:t>9</a:t>
            </a:r>
            <a:r>
              <a:rPr lang="zh-TW" altLang="en-US" sz="4400" b="1" dirty="0" smtClean="0"/>
              <a:t>位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ãçå¤§åå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647950" cy="23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14274"/>
              </p:ext>
            </p:extLst>
          </p:nvPr>
        </p:nvGraphicFramePr>
        <p:xfrm>
          <a:off x="1259632" y="2708920"/>
          <a:ext cx="6912767" cy="3545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799"/>
                <a:gridCol w="623011"/>
                <a:gridCol w="586557"/>
                <a:gridCol w="821844"/>
                <a:gridCol w="4165556"/>
              </a:tblGrid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彭康豪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中等學校工業類技藝競賽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汽車修護組第二十五名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曾彥立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中等學校工業類技藝競賽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汽車修護組第三十二名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陳威儒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中等學校工業類技藝競賽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汽車噴漆組第十二名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劉姿忻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中等學校家事類技藝競賽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教具製作組第二十六名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鄧思瑩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中等學校家事類技藝競賽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美顏組第八名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陳奕任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中等學校商業類技藝競賽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文書處理組第四十一名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陳佩妗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中等學校商業類技藝競賽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商業廣告組第十一名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藍苡瑄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中等學校商業類技藝競賽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商業廣告組第四十六名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  <a:tr h="39394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莊子瑤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中等學校商業類技藝競賽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中餐烹飪組第二十七名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6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988" y="21760"/>
            <a:ext cx="7941300" cy="2039088"/>
          </a:xfrm>
          <a:noFill/>
        </p:spPr>
        <p:txBody>
          <a:bodyPr>
            <a:normAutofit/>
          </a:bodyPr>
          <a:lstStyle/>
          <a:p>
            <a:r>
              <a:rPr lang="zh-TW" altLang="en-US" sz="4800" b="1" dirty="0" smtClean="0"/>
              <a:t>技優甄審校內</a:t>
            </a:r>
            <a:r>
              <a:rPr lang="zh-TW" altLang="en-US" sz="4800" b="1" dirty="0"/>
              <a:t>推薦</a:t>
            </a:r>
            <a:r>
              <a:rPr lang="zh-TW" altLang="en-US" sz="4800" b="1" dirty="0" smtClean="0"/>
              <a:t>名額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 smtClean="0">
                <a:hlinkClick r:id="rId3" action="ppaction://hlinkfile"/>
              </a:rPr>
              <a:t>乙級技優名額</a:t>
            </a:r>
            <a:r>
              <a:rPr lang="en-US" altLang="zh-TW" dirty="0" smtClean="0">
                <a:hlinkClick r:id="rId3" action="ppaction://hlinkfile"/>
              </a:rPr>
              <a:t>107-2.xlsx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3554" name="Picture 2" descr="ãçå¤§åå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0" y="2809472"/>
            <a:ext cx="80337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440136"/>
            <a:ext cx="734481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積分表與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志願模擬選填表</a:t>
            </a:r>
            <a:r>
              <a:rPr lang="en-US" altLang="zh-TW" b="1" dirty="0" smtClean="0"/>
              <a:t>(5</a:t>
            </a:r>
            <a:r>
              <a:rPr lang="zh-TW" altLang="en-US" b="1" dirty="0" smtClean="0"/>
              <a:t>個志願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251520" y="342900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月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19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日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第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節課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技優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學生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填寫志願說明會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-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新大樓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樓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4/24(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四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前學生完成技優積分表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+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志願選填模擬表，並給家長簽名，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導師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完成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初審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4/25(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前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科</a:t>
            </a: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主任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完成學生技優積分表與志願選填模擬表複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審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</p:txBody>
      </p:sp>
      <p:pic>
        <p:nvPicPr>
          <p:cNvPr id="22532" name="Picture 4" descr="ç¸éåç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96" y="188640"/>
            <a:ext cx="2529186" cy="20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61379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hlinkClick r:id="rId3" action="ppaction://hlinkfile"/>
              </a:rPr>
              <a:t>技優積分表</a:t>
            </a:r>
            <a:r>
              <a:rPr lang="en-US" altLang="zh-TW" sz="3200" dirty="0" smtClean="0">
                <a:hlinkClick r:id="rId3" action="ppaction://hlinkfile"/>
              </a:rPr>
              <a:t>107-2.doc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901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</a:rPr>
              <a:t>高三畢業班重要行事曆</a:t>
            </a:r>
            <a:r>
              <a:rPr lang="en-US" altLang="zh-TW" sz="4400" b="1" dirty="0">
                <a:solidFill>
                  <a:schemeClr val="tx1"/>
                </a:solidFill>
              </a:rPr>
              <a:t> 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4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月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內容版面配置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451787"/>
              </p:ext>
            </p:extLst>
          </p:nvPr>
        </p:nvGraphicFramePr>
        <p:xfrm>
          <a:off x="323528" y="1052736"/>
          <a:ext cx="8424935" cy="5277420"/>
        </p:xfrm>
        <a:graphic>
          <a:graphicData uri="http://schemas.openxmlformats.org/drawingml/2006/table">
            <a:tbl>
              <a:tblPr/>
              <a:tblGrid>
                <a:gridCol w="1211577"/>
                <a:gridCol w="1407778"/>
                <a:gridCol w="3126957"/>
                <a:gridCol w="1174036"/>
                <a:gridCol w="1504587"/>
              </a:tblGrid>
              <a:tr h="36065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活動主題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事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          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項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負責單位（人）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資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料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98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  <a:latin typeface="Times New Roman"/>
                          <a:ea typeface="標楷體"/>
                        </a:rPr>
                        <a:t>18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kern="100" dirty="0" smtClean="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r>
                        <a:rPr lang="en-US" sz="1600" kern="100" dirty="0" smtClean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舉辦科主任暨三年級導師升學輔導及甄選入學登記分發座談會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 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甄選入學及聯合登記分發實施計畫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98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說明會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kern="100">
                          <a:effectLst/>
                          <a:latin typeface="Times New Roman"/>
                          <a:ea typeface="標楷體"/>
                        </a:rPr>
                        <a:t>18</a:t>
                      </a: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kern="10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r>
                        <a:rPr lang="en-US" sz="1600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甄選入學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+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技優準備階段報名作業說明會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13:50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至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35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號電腦教室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98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技優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  </a:t>
                      </a: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4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  </a:t>
                      </a: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/19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日 </a:t>
                      </a: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(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五）</a:t>
                      </a:r>
                      <a:endParaRPr kumimoji="0"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  第</a:t>
                      </a: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5.6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節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20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位</a:t>
                      </a: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341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班志工同學訓練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341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73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19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五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第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7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節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課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技優學生選填志願說明會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四樓大會議室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20-2</a:t>
                      </a:r>
                      <a:r>
                        <a:rPr lang="en-US" alt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技優學生備審資料完備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5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24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三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前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學生完成</a:t>
                      </a:r>
                      <a:r>
                        <a:rPr lang="en-US" sz="1600" kern="100" dirty="0">
                          <a:effectLst/>
                          <a:latin typeface="標楷體"/>
                          <a:ea typeface="標楷體"/>
                          <a:sym typeface="Wingdings 2"/>
                        </a:rPr>
                        <a:t>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技優積分表</a:t>
                      </a:r>
                      <a:r>
                        <a:rPr lang="en-US" sz="1600" kern="100" dirty="0">
                          <a:effectLst/>
                          <a:latin typeface="標楷體"/>
                          <a:ea typeface="標楷體"/>
                          <a:sym typeface="Wingdings 2"/>
                        </a:rPr>
                        <a:t>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志願選填模擬表，並給家長簽章。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導師依據學生提供備審資料「其他」項給分及「模擬志願表」初審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技優學生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家長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導師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導師督導之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60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25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前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複審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技優甄審積分表、志願選填模擬表、核算學生個人積分並排序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學程主任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學程主任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1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ãçå¤§åå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65046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3" cy="1767000"/>
          </a:xfrm>
          <a:noFill/>
        </p:spPr>
        <p:txBody>
          <a:bodyPr/>
          <a:lstStyle/>
          <a:p>
            <a:r>
              <a:rPr lang="zh-TW" altLang="en-US" b="1" dirty="0" smtClean="0"/>
              <a:t>技優甄審積分排序與志願序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3600" dirty="0" smtClean="0">
                <a:hlinkClick r:id="rId3" action="ppaction://hlinkfile"/>
              </a:rPr>
              <a:t>技優積分及志願序</a:t>
            </a:r>
            <a:r>
              <a:rPr lang="en-US" altLang="zh-TW" sz="3600" dirty="0" smtClean="0">
                <a:hlinkClick r:id="rId3" action="ppaction://hlinkfile"/>
              </a:rPr>
              <a:t>107-2.xlsx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55576" y="3419149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5/1(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一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技優甄審學生依志願填寫志願</a:t>
            </a:r>
            <a:r>
              <a:rPr lang="en-US" altLang="zh-TW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(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每人五志願</a:t>
            </a:r>
            <a:r>
              <a:rPr lang="en-US" altLang="zh-TW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)-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輔導處</a:t>
            </a:r>
            <a:r>
              <a:rPr lang="en-US" altLang="zh-TW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2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樓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1" y="2204864"/>
            <a:ext cx="6533778" cy="424847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66666" cy="1368152"/>
          </a:xfrm>
        </p:spPr>
        <p:txBody>
          <a:bodyPr/>
          <a:lstStyle/>
          <a:p>
            <a:r>
              <a:rPr lang="zh-TW" altLang="en-US" sz="6000" b="1" dirty="0"/>
              <a:t>甄選入學</a:t>
            </a:r>
          </a:p>
        </p:txBody>
      </p:sp>
    </p:spTree>
    <p:extLst>
      <p:ext uri="{BB962C8B-B14F-4D97-AF65-F5344CB8AC3E}">
        <p14:creationId xmlns:p14="http://schemas.microsoft.com/office/powerpoint/2010/main" val="6761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00716"/>
              </p:ext>
            </p:extLst>
          </p:nvPr>
        </p:nvGraphicFramePr>
        <p:xfrm>
          <a:off x="594283" y="1268760"/>
          <a:ext cx="7992889" cy="5084445"/>
        </p:xfrm>
        <a:graphic>
          <a:graphicData uri="http://schemas.openxmlformats.org/drawingml/2006/table">
            <a:tbl>
              <a:tblPr/>
              <a:tblGrid>
                <a:gridCol w="1400816"/>
                <a:gridCol w="1648018"/>
                <a:gridCol w="1937555"/>
                <a:gridCol w="3006500"/>
              </a:tblGrid>
              <a:tr h="5611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文鼎粗隸"/>
                        </a:rPr>
                        <a:t>年度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文鼎粗隸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0" i="0" u="none" strike="noStrike" dirty="0">
                          <a:effectLst/>
                          <a:latin typeface="細明體"/>
                        </a:rPr>
                        <a:t>參加甄選入學人數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0" i="0" u="none" strike="noStrike" dirty="0">
                          <a:effectLst/>
                          <a:latin typeface="細明體"/>
                        </a:rPr>
                        <a:t>甄選</a:t>
                      </a:r>
                      <a:r>
                        <a:rPr lang="zh-TW" altLang="en-US" sz="2000" b="0" i="0" u="none" strike="noStrike" dirty="0" smtClean="0">
                          <a:effectLst/>
                          <a:latin typeface="細明體"/>
                        </a:rPr>
                        <a:t>入學</a:t>
                      </a:r>
                      <a:endParaRPr lang="en-US" altLang="zh-TW" sz="2000" b="0" i="0" u="none" strike="noStrike" dirty="0" smtClean="0">
                        <a:effectLst/>
                        <a:latin typeface="細明體"/>
                      </a:endParaRPr>
                    </a:p>
                    <a:p>
                      <a:pPr algn="ctr" fontAlgn="b"/>
                      <a:r>
                        <a:rPr lang="zh-TW" altLang="en-US" sz="2000" b="0" i="0" u="none" strike="noStrike" dirty="0" smtClean="0">
                          <a:effectLst/>
                          <a:latin typeface="細明體"/>
                        </a:rPr>
                        <a:t>選</a:t>
                      </a:r>
                      <a:r>
                        <a:rPr lang="zh-TW" altLang="en-US" sz="2000" b="0" i="0" u="none" strike="noStrike" dirty="0">
                          <a:effectLst/>
                          <a:latin typeface="細明體"/>
                        </a:rPr>
                        <a:t>填人次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文鼎粗隸"/>
                        </a:rPr>
                        <a:t>最後錄取人數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文鼎粗隸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103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572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969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425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8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74.3%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104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563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1687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355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8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63.1%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105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922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383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8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76.1%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106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1312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354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8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09784" y="116632"/>
            <a:ext cx="8534400" cy="1152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FFFF00"/>
                </a:solidFill>
              </a:rPr>
              <a:t>102-105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學年度甄選入學狀況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564904"/>
            <a:ext cx="7632848" cy="3312368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謝謝張勇謙組長指導製作選填志願系統</a:t>
            </a:r>
            <a:endParaRPr lang="en-US" altLang="zh-TW" sz="4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zh-TW" altLang="en-US" sz="4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資處科</a:t>
            </a:r>
            <a:r>
              <a:rPr lang="zh-TW" altLang="en-US" sz="4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en-US" altLang="zh-TW" sz="4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341</a:t>
            </a:r>
            <a:r>
              <a:rPr lang="zh-TW" altLang="en-US" sz="4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班乙級電腦高手，協助資料輸入。</a:t>
            </a:r>
            <a:endParaRPr lang="en-US" altLang="zh-TW" sz="4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r>
              <a:rPr lang="zh-TW" altLang="en-US" sz="42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林欣穎</a:t>
            </a:r>
            <a:r>
              <a:rPr lang="zh-TW" altLang="en-US" sz="42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老師協助分享升學經驗。</a:t>
            </a:r>
            <a:endParaRPr lang="en-US" altLang="zh-TW" sz="4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95736" y="577044"/>
            <a:ext cx="4209727" cy="1231776"/>
          </a:xfrm>
        </p:spPr>
        <p:txBody>
          <a:bodyPr>
            <a:noAutofit/>
          </a:bodyPr>
          <a:lstStyle/>
          <a:p>
            <a:r>
              <a:rPr lang="zh-TW" altLang="en-US" sz="8000" b="1" dirty="0" smtClean="0"/>
              <a:t>感謝</a:t>
            </a:r>
            <a:endParaRPr lang="zh-TW" altLang="en-US" sz="8000" b="1" dirty="0"/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31683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907704" y="813538"/>
            <a:ext cx="6373216" cy="1116124"/>
          </a:xfrm>
        </p:spPr>
        <p:txBody>
          <a:bodyPr>
            <a:noAutofit/>
          </a:bodyPr>
          <a:lstStyle/>
          <a:p>
            <a:r>
              <a:rPr lang="zh-TW" altLang="en-US" sz="7200" b="1" dirty="0" smtClean="0"/>
              <a:t>協助事項</a:t>
            </a:r>
            <a:endParaRPr lang="zh-TW" altLang="en-US" sz="7200" b="1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043608" y="2492896"/>
            <a:ext cx="7344816" cy="90182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註冊組提供跨考學生成績給柯柯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儒儒姐姐。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科主任、導師協助跨考學生志願選填。</a:t>
            </a:r>
            <a:endParaRPr lang="zh-TW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87931"/>
              </p:ext>
            </p:extLst>
          </p:nvPr>
        </p:nvGraphicFramePr>
        <p:xfrm>
          <a:off x="1043608" y="3501008"/>
          <a:ext cx="7488832" cy="284663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38448"/>
                <a:gridCol w="2115924"/>
                <a:gridCol w="1404155"/>
                <a:gridCol w="1232538"/>
                <a:gridCol w="1497767"/>
              </a:tblGrid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跨群類別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招生群別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0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家政群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幼保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12+13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商管外語群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09+15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5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商管外語群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日文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09+16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4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090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商管外語群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15+16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ç¸éåç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150"/>
            <a:ext cx="29337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712502" cy="3816424"/>
          </a:xfrm>
          <a:noFill/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務必要在學生考統測之後使用，本校升學輔導手冊</a:t>
            </a:r>
            <a:endParaRPr lang="en-US" altLang="zh-TW" sz="36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甄選入學啟用時間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5/24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（五）早上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甄選入學志願預選單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107-2.doc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5/27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導師協助完成甄選入學預選單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個志願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聯合登記分發啟用時間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7/25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（四）晚上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TW" altLang="en-US" sz="3200" dirty="0">
              <a:solidFill>
                <a:srgbClr val="7030A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8110" y="404664"/>
            <a:ext cx="5534618" cy="1381848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班導師協助事項</a:t>
            </a:r>
            <a:endParaRPr lang="zh-TW" alt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 descr="ç¸éåç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28" y="24128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08" y="3717032"/>
            <a:ext cx="6192688" cy="167322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hlinkClick r:id="rId2" action="ppaction://hlinkfile"/>
              </a:rPr>
              <a:t>甄選入學名額</a:t>
            </a:r>
            <a:r>
              <a:rPr lang="en-US" altLang="zh-TW" sz="3200" dirty="0" smtClean="0">
                <a:hlinkClick r:id="rId2" action="ppaction://hlinkfile"/>
              </a:rPr>
              <a:t>107-2.xls</a:t>
            </a:r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56784" cy="1152128"/>
          </a:xfrm>
          <a:noFill/>
        </p:spPr>
        <p:txBody>
          <a:bodyPr>
            <a:normAutofit/>
          </a:bodyPr>
          <a:lstStyle/>
          <a:p>
            <a:r>
              <a:rPr lang="zh-TW" altLang="en-US" sz="4800" b="1" dirty="0" smtClean="0"/>
              <a:t>甄選入學校內推薦名額</a:t>
            </a:r>
            <a:endParaRPr lang="zh-TW" altLang="en-US" sz="4800" b="1" dirty="0"/>
          </a:p>
        </p:txBody>
      </p:sp>
      <p:pic>
        <p:nvPicPr>
          <p:cNvPr id="26630" name="Picture 6" descr="ãçå¤§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34563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81844" y="3837241"/>
            <a:ext cx="7380312" cy="83546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hlinkClick r:id="rId2" action="ppaction://hlinkfile"/>
              </a:rPr>
              <a:t>甄選入學志願預選單</a:t>
            </a:r>
            <a:r>
              <a:rPr lang="en-US" altLang="zh-TW" sz="2800" dirty="0" smtClean="0">
                <a:hlinkClick r:id="rId2" action="ppaction://hlinkfile"/>
              </a:rPr>
              <a:t>107-2.doc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016" y="-99392"/>
            <a:ext cx="8856984" cy="237626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000" b="1" dirty="0" smtClean="0"/>
              <a:t>甄選入學</a:t>
            </a:r>
            <a:r>
              <a:rPr lang="en-US" altLang="zh-TW" sz="6000" b="1" dirty="0" smtClean="0">
                <a:solidFill>
                  <a:schemeClr val="bg1"/>
                </a:solidFill>
              </a:rPr>
              <a:t>3</a:t>
            </a:r>
            <a:r>
              <a:rPr lang="zh-TW" altLang="en-US" sz="6000" b="1" dirty="0" smtClean="0">
                <a:solidFill>
                  <a:schemeClr val="bg1"/>
                </a:solidFill>
              </a:rPr>
              <a:t>志願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5602" name="Picture 2" descr="ãçå¤§ååãçåçæå°çµæ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84480"/>
            <a:ext cx="3456384" cy="27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263691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學生必須完成預選表單後，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才能參與校內推薦登記作業</a:t>
            </a:r>
          </a:p>
        </p:txBody>
      </p:sp>
    </p:spTree>
    <p:extLst>
      <p:ext uri="{BB962C8B-B14F-4D97-AF65-F5344CB8AC3E}">
        <p14:creationId xmlns:p14="http://schemas.microsoft.com/office/powerpoint/2010/main" val="24120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827584" y="1462558"/>
            <a:ext cx="7848600" cy="5400675"/>
          </a:xfrm>
        </p:spPr>
        <p:txBody>
          <a:bodyPr>
            <a:normAutofit/>
          </a:bodyPr>
          <a:lstStyle/>
          <a:p>
            <a:pPr algn="l"/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61248" y="116631"/>
            <a:ext cx="8534400" cy="12206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FFFF00"/>
                </a:solidFill>
              </a:rPr>
              <a:t>甄選入學校內登記作業時間及位置圖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日期：</a:t>
            </a:r>
            <a:r>
              <a:rPr lang="en-US" altLang="zh-TW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108</a:t>
            </a:r>
            <a:r>
              <a:rPr lang="zh-TW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年</a:t>
            </a:r>
            <a:r>
              <a:rPr lang="en-US" altLang="zh-TW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r>
              <a:rPr lang="zh-TW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月</a:t>
            </a:r>
            <a:r>
              <a:rPr lang="en-US" altLang="zh-TW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27</a:t>
            </a:r>
            <a:r>
              <a:rPr lang="zh-TW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日</a:t>
            </a:r>
            <a:r>
              <a:rPr lang="en-US" altLang="zh-TW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五</a:t>
            </a:r>
            <a:r>
              <a:rPr lang="en-US" altLang="zh-TW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r>
              <a:rPr lang="zh-TW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第</a:t>
            </a:r>
            <a:r>
              <a:rPr lang="en-US" altLang="zh-TW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2-4</a:t>
            </a:r>
            <a:r>
              <a:rPr lang="zh-TW" alt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節</a:t>
            </a:r>
            <a:endParaRPr lang="zh-TW" altLang="en-US" sz="3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61871"/>
              </p:ext>
            </p:extLst>
          </p:nvPr>
        </p:nvGraphicFramePr>
        <p:xfrm>
          <a:off x="1082674" y="1484784"/>
          <a:ext cx="7089726" cy="46085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2642"/>
                <a:gridCol w="1202572"/>
                <a:gridCol w="2360728"/>
                <a:gridCol w="2013784"/>
              </a:tblGrid>
              <a:tr h="374507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科群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11747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高三人數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工作人員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位置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529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電訊科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2286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161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謝其杰主任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吳聲進老師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林欣穎老師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新大樓東側</a:t>
                      </a: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樓第三演講廳（</a:t>
                      </a: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100</a:t>
                      </a:r>
                      <a:r>
                        <a:rPr lang="zh-TW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人座）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07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資處科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133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高偉強主任 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詹淑惠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新大樓東側</a:t>
                      </a: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樓第一演講廳（</a:t>
                      </a: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72</a:t>
                      </a: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人座）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59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設計群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lnSpc>
                          <a:spcPts val="162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142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呂奇品主任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張子謙老師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新大樓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樓繪圖教室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07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幼保類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46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古淑瑩主任 吳淑惠老師（國文）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教保活動教室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07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時尚造型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81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劉宜蓉主任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范宛諭老師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新大樓東側</a:t>
                      </a: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樓</a:t>
                      </a: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201-202</a:t>
                      </a: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教室（</a:t>
                      </a: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78</a:t>
                      </a: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人座）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29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餐旅群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329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沈淑婷主任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黃禎瑩老師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鄧鈞文師傅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標楷體"/>
                          <a:cs typeface="Times New Roman"/>
                        </a:rPr>
                        <a:t>觀餐科飲調教室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62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應用外語群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129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葉建誠主任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陳貞伶老師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輔導處</a:t>
                      </a: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樓</a:t>
                      </a: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(150</a:t>
                      </a:r>
                      <a:r>
                        <a:rPr lang="zh-TW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人</a:t>
                      </a: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07"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汽修科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8745" algn="ctr">
                        <a:lnSpc>
                          <a:spcPts val="162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121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盧聖心主任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新大樓東側</a:t>
                      </a: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樓</a:t>
                      </a:r>
                      <a:r>
                        <a:rPr lang="en-US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203</a:t>
                      </a:r>
                      <a:r>
                        <a:rPr lang="zh-TW" sz="12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教室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輔導處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747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林德明主任 連惠雯組長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譚小珠組長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張菁芬老師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張雅嵐老師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資媒組長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747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869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張勇謙組長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42">
                <a:tc gridSpan="4">
                  <a:txBody>
                    <a:bodyPr/>
                    <a:lstStyle/>
                    <a:p>
                      <a:pPr marL="175895" indent="-174625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1.5/27(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節為高三導師運用時間，請協助換課事宜。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175895" indent="-174625"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/>
                          <a:cs typeface="Times New Roman"/>
                        </a:rPr>
                        <a:t>2.5/27(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第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2-4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節表列工作人員請公假派代。</a:t>
                      </a:r>
                      <a:endParaRPr lang="zh-TW" sz="120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高三畢業班五月重要行程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397824" y="1988840"/>
            <a:ext cx="4966264" cy="4248472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請導師指派盡責負責之人員至輔導處帶大專師長入班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每周均會發行程表，隨時更新敬請公告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臨時班級有事，請務必提前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告知資料組。</a:t>
            </a:r>
            <a:endParaRPr lang="en-US" altLang="zh-TW" sz="32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技專宣導日程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107-2.xls</a:t>
            </a:r>
            <a:endParaRPr lang="en-US" altLang="zh-TW" sz="3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5536" y="188640"/>
            <a:ext cx="8534400" cy="15121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FFFF00"/>
                </a:solidFill>
              </a:rPr>
              <a:t>高三畢業班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5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月重要行程</a:t>
            </a:r>
            <a:endParaRPr lang="en-US" altLang="zh-TW" sz="36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大學入班級參訪</a:t>
            </a:r>
            <a:r>
              <a:rPr lang="zh-TW" alt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宣導活動</a:t>
            </a:r>
            <a:endParaRPr lang="en-US" altLang="zh-TW" sz="3600" b="1" dirty="0" smtClean="0">
              <a:solidFill>
                <a:srgbClr val="FFFF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277816" cy="442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高三畢業班重要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行事曆  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5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月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22427"/>
              </p:ext>
            </p:extLst>
          </p:nvPr>
        </p:nvGraphicFramePr>
        <p:xfrm>
          <a:off x="467544" y="1124744"/>
          <a:ext cx="8280920" cy="5535118"/>
        </p:xfrm>
        <a:graphic>
          <a:graphicData uri="http://schemas.openxmlformats.org/drawingml/2006/table">
            <a:tbl>
              <a:tblPr/>
              <a:tblGrid>
                <a:gridCol w="956826"/>
                <a:gridCol w="1458508"/>
                <a:gridCol w="3239640"/>
                <a:gridCol w="1216344"/>
                <a:gridCol w="1409602"/>
              </a:tblGrid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 smtClean="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1" kern="100" dirty="0" smtClean="0">
                          <a:effectLst/>
                          <a:latin typeface="Times New Roman"/>
                          <a:ea typeface="標楷體"/>
                        </a:rPr>
                        <a:t>三</a:t>
                      </a:r>
                      <a:r>
                        <a:rPr lang="en-US" sz="1600" b="1" kern="100" dirty="0" smtClean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/>
                          <a:ea typeface="新細明體"/>
                        </a:rPr>
                        <a:t>8:00~15:00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技優甄審學生依積分排序填寫志願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每人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個志願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樓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6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6</a:t>
                      </a:r>
                      <a:r>
                        <a:rPr lang="zh-TW" sz="16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ㄧ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畢業班說明會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早上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9:10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體育館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說明會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5/7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（二）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升學手冊說明會</a:t>
                      </a:r>
                      <a:endParaRPr kumimoji="0"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高三導師升學經驗分享</a:t>
                      </a: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321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林欣穎老師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輔導處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2.3.4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節學生場</a:t>
                      </a:r>
                      <a:endParaRPr kumimoji="0"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中午  老師場</a:t>
                      </a:r>
                      <a:endParaRPr kumimoji="0"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4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樓大會議室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10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技優甄審網路報名，繳交報名資料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電腦教室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35.36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號電腦教室填報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講座一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16</a:t>
                      </a: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第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3-4</a:t>
                      </a: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節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簡章導讀與備審資料準備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-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</a:rPr>
                        <a:t>明新科大葉慈章老師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樓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自由報名參加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標楷體"/>
                        </a:rPr>
                        <a:t>23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寄發統測成績單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叮嚀給家長簽名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聯招會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4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甄選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27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ㄧ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第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節導師運用，導師協助完成「甄選入學志願模擬單」。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甄選入學校內登記作業上午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2-4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節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導師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輔導處、學程主任、導師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各班教室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甄選入學登記作業時間及位置圖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甄選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/>
                          <a:ea typeface="新細明體"/>
                        </a:rPr>
                        <a:t>5/27(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ㄧ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第一階段集體報名及繳報名費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可選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校系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7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節派代表至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35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電腦教事件報名電子檔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甄選</a:t>
                      </a:r>
                      <a:r>
                        <a:rPr lang="en-US" sz="1600" kern="100">
                          <a:effectLst/>
                          <a:latin typeface="Times New Roman"/>
                          <a:ea typeface="標楷體"/>
                        </a:rPr>
                        <a:t>/</a:t>
                      </a: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聯登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/>
                          <a:ea typeface="新細明體"/>
                        </a:rPr>
                        <a:t>5/30(</a:t>
                      </a: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四</a:t>
                      </a:r>
                      <a:r>
                        <a:rPr lang="en-US" sz="1600" b="1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辦理甄選第二階段報名及聯合登記分發報名作業說明會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9:10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體育館集合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6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784976" cy="4365104"/>
          </a:xfrm>
        </p:spPr>
        <p:txBody>
          <a:bodyPr>
            <a:normAutofit/>
          </a:bodyPr>
          <a:lstStyle/>
          <a:p>
            <a:pPr marL="406400" indent="-406400" algn="l">
              <a:lnSpc>
                <a:spcPts val="3000"/>
              </a:lnSpc>
              <a:spcAft>
                <a:spcPts val="0"/>
              </a:spcAft>
            </a:pPr>
            <a:r>
              <a:rPr lang="en-US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(1)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準時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集合，服儀整齊，未依規定穿著視同服儀違規以校規論處，並不得前往參觀。</a:t>
            </a:r>
            <a:r>
              <a:rPr lang="en-US" altLang="zh-TW" sz="2400" b="1" kern="100" dirty="0">
                <a:solidFill>
                  <a:schemeClr val="tx1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b="1" kern="100" dirty="0">
                <a:solidFill>
                  <a:schemeClr val="tx1"/>
                </a:solidFill>
                <a:latin typeface="Times New Roman"/>
                <a:ea typeface="標楷體"/>
              </a:rPr>
              <a:t>請統一</a:t>
            </a:r>
            <a:r>
              <a:rPr lang="zh-TW" altLang="zh-TW" sz="2400" b="1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穿著體育</a:t>
            </a:r>
            <a:r>
              <a:rPr lang="zh-TW" altLang="zh-TW" sz="2400" b="1" kern="100" dirty="0">
                <a:solidFill>
                  <a:schemeClr val="tx1"/>
                </a:solidFill>
                <a:latin typeface="Times New Roman"/>
                <a:ea typeface="標楷體"/>
              </a:rPr>
              <a:t>服</a:t>
            </a:r>
            <a:r>
              <a:rPr lang="en-US" altLang="zh-TW" sz="2400" b="1" kern="100" dirty="0">
                <a:solidFill>
                  <a:schemeClr val="tx1"/>
                </a:solidFill>
                <a:latin typeface="Times New Roman"/>
                <a:ea typeface="標楷體"/>
              </a:rPr>
              <a:t>)</a:t>
            </a:r>
            <a:endParaRPr lang="zh-TW" altLang="zh-TW" sz="1800" kern="100" dirty="0" smtClean="0">
              <a:solidFill>
                <a:schemeClr val="tx1"/>
              </a:solidFill>
              <a:latin typeface="Times New Roman"/>
              <a:ea typeface="新細明體"/>
            </a:endParaRPr>
          </a:p>
          <a:p>
            <a:pPr algn="l">
              <a:lnSpc>
                <a:spcPts val="3000"/>
              </a:lnSpc>
              <a:spcAft>
                <a:spcPts val="0"/>
              </a:spcAft>
            </a:pPr>
            <a:r>
              <a:rPr lang="en-US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(2)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校外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違規經發現加重處份。</a:t>
            </a:r>
            <a:endParaRPr lang="zh-TW" altLang="zh-TW" sz="1800" kern="100" dirty="0">
              <a:solidFill>
                <a:schemeClr val="tx1"/>
              </a:solidFill>
              <a:latin typeface="Times New Roman"/>
              <a:ea typeface="新細明體"/>
            </a:endParaRPr>
          </a:p>
          <a:p>
            <a:pPr marL="508000" indent="-508000" algn="l">
              <a:lnSpc>
                <a:spcPts val="3000"/>
              </a:lnSpc>
              <a:spcAft>
                <a:spcPts val="0"/>
              </a:spcAft>
            </a:pPr>
            <a:r>
              <a:rPr lang="en-US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(3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）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攜帶相機，隨時取影，做為推甄備審資料，有助錄取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機會</a:t>
            </a:r>
            <a:r>
              <a:rPr lang="zh-TW" altLang="en-US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。</a:t>
            </a:r>
            <a:endParaRPr lang="en-US" altLang="zh-TW" sz="1800" kern="100" dirty="0">
              <a:solidFill>
                <a:schemeClr val="tx1"/>
              </a:solidFill>
              <a:latin typeface="Times New Roman"/>
              <a:ea typeface="新細明體"/>
            </a:endParaRPr>
          </a:p>
          <a:p>
            <a:pPr marL="508000" indent="-508000" algn="l">
              <a:lnSpc>
                <a:spcPts val="3000"/>
              </a:lnSpc>
              <a:spcAft>
                <a:spcPts val="0"/>
              </a:spcAft>
            </a:pPr>
            <a:r>
              <a:rPr lang="en-US" altLang="zh-TW" sz="1800" kern="100" dirty="0">
                <a:solidFill>
                  <a:schemeClr val="tx1"/>
                </a:solidFill>
                <a:latin typeface="Times New Roman"/>
                <a:ea typeface="新細明體"/>
              </a:rPr>
              <a:t>(</a:t>
            </a:r>
            <a:r>
              <a:rPr lang="en-US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4)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參觀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時注意禮節，詢問時態度言語要謙虛，尊重導引人員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指導</a:t>
            </a:r>
            <a:r>
              <a:rPr lang="zh-TW" altLang="en-US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。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注意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安全，勿脫隊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。</a:t>
            </a:r>
            <a:endParaRPr lang="en-US" altLang="zh-TW" sz="2400" kern="100" dirty="0">
              <a:solidFill>
                <a:schemeClr val="tx1"/>
              </a:solidFill>
              <a:latin typeface="Times New Roman"/>
              <a:ea typeface="標楷體"/>
            </a:endParaRPr>
          </a:p>
          <a:p>
            <a:pPr marL="508000" indent="-508000" algn="l">
              <a:lnSpc>
                <a:spcPts val="3000"/>
              </a:lnSpc>
              <a:spcAft>
                <a:spcPts val="0"/>
              </a:spcAft>
            </a:pPr>
            <a:r>
              <a:rPr lang="en-US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(5)</a:t>
            </a:r>
            <a:r>
              <a:rPr lang="zh-TW" altLang="en-US" sz="2400" kern="100" dirty="0" smtClean="0">
                <a:solidFill>
                  <a:srgbClr val="FF0000"/>
                </a:solidFill>
                <a:latin typeface="Times New Roman"/>
                <a:ea typeface="標楷體"/>
              </a:rPr>
              <a:t>請導師協助拍</a:t>
            </a:r>
            <a:r>
              <a:rPr lang="en-US" altLang="zh-TW" sz="2400" kern="100" dirty="0" smtClean="0">
                <a:solidFill>
                  <a:srgbClr val="FF0000"/>
                </a:solidFill>
                <a:latin typeface="Times New Roman"/>
                <a:ea typeface="標楷體"/>
              </a:rPr>
              <a:t>6-10</a:t>
            </a:r>
            <a:r>
              <a:rPr lang="zh-TW" altLang="en-US" sz="2400" kern="100" dirty="0" smtClean="0">
                <a:solidFill>
                  <a:srgbClr val="FF0000"/>
                </a:solidFill>
                <a:latin typeface="Times New Roman"/>
                <a:ea typeface="標楷體"/>
              </a:rPr>
              <a:t>張照片，</a:t>
            </a:r>
            <a:r>
              <a:rPr lang="zh-TW" altLang="en-US" sz="2400" kern="100" dirty="0" smtClean="0">
                <a:solidFill>
                  <a:srgbClr val="0070C0"/>
                </a:solidFill>
                <a:latin typeface="Times New Roman"/>
                <a:ea typeface="標楷體"/>
              </a:rPr>
              <a:t>麻煩傳給</a:t>
            </a:r>
            <a:r>
              <a:rPr lang="zh-TW" altLang="en-US" sz="2400" kern="100" dirty="0">
                <a:solidFill>
                  <a:srgbClr val="0070C0"/>
                </a:solidFill>
                <a:latin typeface="Times New Roman"/>
                <a:ea typeface="標楷體"/>
              </a:rPr>
              <a:t>惠雯</a:t>
            </a:r>
            <a:r>
              <a:rPr lang="en-US" altLang="zh-TW" sz="2400" kern="100" dirty="0" smtClean="0">
                <a:solidFill>
                  <a:srgbClr val="0070C0"/>
                </a:solidFill>
                <a:latin typeface="Times New Roman"/>
                <a:ea typeface="標楷體"/>
              </a:rPr>
              <a:t>(Line </a:t>
            </a:r>
            <a:r>
              <a:rPr lang="en-US" altLang="zh-TW" sz="2400" kern="100" dirty="0" err="1" smtClean="0">
                <a:solidFill>
                  <a:srgbClr val="0070C0"/>
                </a:solidFill>
                <a:latin typeface="Times New Roman"/>
                <a:ea typeface="標楷體"/>
              </a:rPr>
              <a:t>iD</a:t>
            </a:r>
            <a:r>
              <a:rPr lang="en-US" altLang="zh-TW" sz="2400" kern="100" dirty="0" smtClean="0">
                <a:solidFill>
                  <a:srgbClr val="0070C0"/>
                </a:solidFill>
                <a:latin typeface="Times New Roman"/>
                <a:ea typeface="標楷體"/>
              </a:rPr>
              <a:t>:</a:t>
            </a:r>
          </a:p>
          <a:p>
            <a:pPr marL="508000" indent="-508000" algn="l">
              <a:lnSpc>
                <a:spcPts val="3000"/>
              </a:lnSpc>
              <a:spcAft>
                <a:spcPts val="0"/>
              </a:spcAft>
            </a:pPr>
            <a:r>
              <a:rPr lang="en-US" altLang="zh-TW" sz="2400" kern="100" dirty="0">
                <a:solidFill>
                  <a:srgbClr val="0070C0"/>
                </a:solidFill>
                <a:latin typeface="Times New Roman"/>
                <a:ea typeface="標楷體"/>
              </a:rPr>
              <a:t> </a:t>
            </a:r>
            <a:r>
              <a:rPr lang="en-US" altLang="zh-TW" sz="2400" kern="100" dirty="0" err="1" smtClean="0">
                <a:solidFill>
                  <a:srgbClr val="0070C0"/>
                </a:solidFill>
                <a:latin typeface="Times New Roman"/>
                <a:ea typeface="標楷體"/>
              </a:rPr>
              <a:t>goalle</a:t>
            </a:r>
            <a:r>
              <a:rPr lang="en-US" altLang="zh-TW" sz="2400" kern="100" dirty="0" smtClean="0">
                <a:solidFill>
                  <a:srgbClr val="0070C0"/>
                </a:solidFill>
                <a:latin typeface="Times New Roman"/>
                <a:ea typeface="標楷體"/>
              </a:rPr>
              <a:t>) </a:t>
            </a:r>
            <a:r>
              <a:rPr lang="zh-TW" altLang="en-US" sz="2400" kern="100" dirty="0" smtClean="0">
                <a:solidFill>
                  <a:srgbClr val="0070C0"/>
                </a:solidFill>
                <a:latin typeface="Times New Roman"/>
                <a:ea typeface="標楷體"/>
              </a:rPr>
              <a:t>，</a:t>
            </a:r>
            <a:r>
              <a:rPr lang="zh-TW" altLang="en-US" sz="2400" kern="100" dirty="0" smtClean="0">
                <a:solidFill>
                  <a:srgbClr val="FF0000"/>
                </a:solidFill>
                <a:latin typeface="Times New Roman"/>
                <a:ea typeface="標楷體"/>
              </a:rPr>
              <a:t>以利作成果檔案資料。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	</a:t>
            </a:r>
            <a:endParaRPr lang="en-US" altLang="zh-TW" sz="2400" kern="100" dirty="0" smtClean="0">
              <a:solidFill>
                <a:schemeClr val="tx1"/>
              </a:solidFill>
              <a:latin typeface="Times New Roman"/>
              <a:ea typeface="標楷體"/>
            </a:endParaRPr>
          </a:p>
          <a:p>
            <a:pPr algn="l">
              <a:lnSpc>
                <a:spcPts val="3000"/>
              </a:lnSpc>
              <a:spcAft>
                <a:spcPts val="0"/>
              </a:spcAft>
              <a:tabLst>
                <a:tab pos="2637155" algn="ctr"/>
              </a:tabLst>
            </a:pPr>
            <a:r>
              <a:rPr lang="en-US" altLang="zh-TW" sz="2400" kern="100" dirty="0" smtClean="0">
                <a:solidFill>
                  <a:schemeClr val="tx1"/>
                </a:solidFill>
                <a:latin typeface="標楷體"/>
                <a:ea typeface="新細明體"/>
              </a:rPr>
              <a:t>                          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祝 參觀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愉快</a:t>
            </a:r>
            <a:r>
              <a:rPr lang="en-US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~</a:t>
            </a:r>
            <a:r>
              <a:rPr lang="zh-TW" altLang="zh-TW" sz="2400" kern="100" dirty="0" smtClean="0">
                <a:solidFill>
                  <a:schemeClr val="tx1"/>
                </a:solidFill>
                <a:ea typeface="標楷體"/>
                <a:cs typeface="Times New Roman"/>
              </a:rPr>
              <a:t>輔導處謹</a:t>
            </a:r>
            <a:r>
              <a:rPr lang="zh-TW" altLang="zh-TW" sz="2400" kern="100" dirty="0">
                <a:solidFill>
                  <a:schemeClr val="tx1"/>
                </a:solidFill>
                <a:ea typeface="標楷體"/>
                <a:cs typeface="Times New Roman"/>
              </a:rPr>
              <a:t>上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5966666" cy="89631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</a:rPr>
              <a:t>大學參訪注意事項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ãåºé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45" y="116632"/>
            <a:ext cx="23722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20880" cy="122413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</a:rPr>
              <a:t>高三導師暑假期間最後ㄧ件事</a:t>
            </a:r>
            <a:endParaRPr lang="zh-TW" alt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907704" y="5661247"/>
            <a:ext cx="6336704" cy="81870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176464" cy="45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ãæè¬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216175" cy="3831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20" cy="1080120"/>
          </a:xfrm>
          <a:solidFill>
            <a:srgbClr val="FFFF00"/>
          </a:solidFill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高三導師</a:t>
            </a:r>
            <a:r>
              <a:rPr lang="zh-TW" altLang="en-US" b="1" dirty="0">
                <a:solidFill>
                  <a:srgbClr val="FF0000"/>
                </a:solidFill>
              </a:rPr>
              <a:t>請</a:t>
            </a:r>
            <a:r>
              <a:rPr lang="zh-TW" altLang="en-US" b="1" dirty="0" smtClean="0">
                <a:solidFill>
                  <a:srgbClr val="FF0000"/>
                </a:solidFill>
              </a:rPr>
              <a:t>於</a:t>
            </a:r>
            <a:r>
              <a:rPr lang="en-US" altLang="zh-TW" b="1" dirty="0" smtClean="0">
                <a:solidFill>
                  <a:srgbClr val="FF0000"/>
                </a:solidFill>
                <a:hlinkClick r:id="rId3" action="ppaction://hlinkfile"/>
              </a:rPr>
              <a:t>8/20</a:t>
            </a:r>
            <a:r>
              <a:rPr lang="zh-TW" altLang="en-US" b="1" dirty="0" smtClean="0">
                <a:solidFill>
                  <a:srgbClr val="FF0000"/>
                </a:solidFill>
                <a:hlinkClick r:id="rId3" action="ppaction://hlinkfile"/>
              </a:rPr>
              <a:t>前交回</a:t>
            </a:r>
            <a:r>
              <a:rPr lang="zh-TW" altLang="en-US" b="1" dirty="0" smtClean="0">
                <a:solidFill>
                  <a:srgbClr val="FF0000"/>
                </a:solidFill>
              </a:rPr>
              <a:t>資料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936240" y="5661247"/>
            <a:ext cx="6336704" cy="81870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7544" y="2772349"/>
            <a:ext cx="4837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請各位老師進入</a:t>
            </a:r>
            <a:r>
              <a:rPr lang="en-US" altLang="zh-TW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4"/>
              </a:rPr>
              <a:t>ftp://140.126.180.31</a:t>
            </a:r>
            <a:endParaRPr lang="en-US" altLang="zh-TW" sz="3600" b="1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學</a:t>
            </a:r>
            <a:r>
              <a:rPr lang="zh-TW" altLang="en-US" sz="3600" b="1" dirty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輔</a:t>
            </a:r>
            <a:r>
              <a:rPr lang="zh-TW" altLang="en-US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中心</a:t>
            </a:r>
            <a:r>
              <a:rPr lang="zh-TW" altLang="en-US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  <a:sym typeface="Wingdings"/>
              </a:rPr>
              <a:t>高三升學進路</a:t>
            </a:r>
            <a:r>
              <a:rPr lang="en-US" altLang="zh-TW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  <a:sym typeface="Wingdings"/>
              </a:rPr>
              <a:t>107.2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en-US" altLang="zh-TW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5" action="ppaction://hlinkfile"/>
              </a:rPr>
              <a:t>106-2</a:t>
            </a:r>
            <a:r>
              <a:rPr lang="zh-TW" altLang="en-US" sz="36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  <a:hlinkClick r:id="rId5" action="ppaction://hlinkfile"/>
              </a:rPr>
              <a:t>升學進路</a:t>
            </a:r>
            <a:endParaRPr lang="en-US" altLang="zh-TW" sz="3600" b="1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1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3500" y="260648"/>
            <a:ext cx="7772400" cy="1524000"/>
          </a:xfrm>
        </p:spPr>
        <p:txBody>
          <a:bodyPr/>
          <a:lstStyle/>
          <a:p>
            <a:r>
              <a:rPr lang="zh-TW" altLang="en-US" sz="5400" b="1" dirty="0" smtClean="0"/>
              <a:t>輔導處感謝您的配合</a:t>
            </a:r>
            <a:endParaRPr lang="zh-TW" altLang="en-US" sz="5400" b="1" dirty="0"/>
          </a:p>
        </p:txBody>
      </p:sp>
      <p:pic>
        <p:nvPicPr>
          <p:cNvPr id="9218" name="Picture 2" descr="ãæè¬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32" y="2564904"/>
            <a:ext cx="4824536" cy="38270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高三畢業班重要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行事曆 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6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月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0102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6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高三畢業班重要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行事曆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7.8.9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月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92180"/>
              </p:ext>
            </p:extLst>
          </p:nvPr>
        </p:nvGraphicFramePr>
        <p:xfrm>
          <a:off x="827584" y="1916832"/>
          <a:ext cx="7632849" cy="4176465"/>
        </p:xfrm>
        <a:graphic>
          <a:graphicData uri="http://schemas.openxmlformats.org/drawingml/2006/table">
            <a:tbl>
              <a:tblPr/>
              <a:tblGrid>
                <a:gridCol w="881944"/>
                <a:gridCol w="1344364"/>
                <a:gridCol w="2986103"/>
                <a:gridCol w="1121152"/>
                <a:gridCol w="1299286"/>
              </a:tblGrid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7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技優甄審放榜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聯招會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93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甄選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7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11:00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甄選入學網路選填志願序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教務處、學程主任、輔導處、導師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教學樓</a:t>
                      </a:r>
                      <a:r>
                        <a:rPr lang="en-US" sz="1600" kern="100">
                          <a:effectLst/>
                          <a:latin typeface="Times New Roman"/>
                          <a:ea typeface="標楷體"/>
                        </a:rPr>
                        <a:t>35.36</a:t>
                      </a: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電腦教室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甄選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7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10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甄選入學放榜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聯招會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分發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7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25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日至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7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30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聯合登記網路選填志願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導師協助完成「聯合登記分發志願選填單」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教務處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導師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教學樓電腦教室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分發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8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6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聯合登記日間部分發放榜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聯招會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8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20</a:t>
                      </a:r>
                      <a:r>
                        <a:rPr lang="zh-TW" sz="1600" b="1" kern="1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繳回學生進路表、學生登記分發網路選填志願表、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導師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學生進路追蹤表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9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統整應屆生進路表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1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449520" cy="105519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6000" b="1" dirty="0">
                <a:solidFill>
                  <a:srgbClr val="FFFF00"/>
                </a:solidFill>
              </a:rPr>
              <a:t>技優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甄審</a:t>
            </a:r>
            <a:r>
              <a:rPr lang="en-US" altLang="zh-TW" sz="6000" b="1" dirty="0" smtClean="0">
                <a:solidFill>
                  <a:srgbClr val="FFFF00"/>
                </a:solidFill>
              </a:rPr>
              <a:t>-137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位</a:t>
            </a:r>
            <a:endParaRPr lang="zh-TW" altLang="en-US" sz="6000" b="1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688632" cy="31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FFFF00"/>
                </a:solidFill>
              </a:rPr>
              <a:t>102-105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學年度技優甄審狀況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37558"/>
              </p:ext>
            </p:extLst>
          </p:nvPr>
        </p:nvGraphicFramePr>
        <p:xfrm>
          <a:off x="467544" y="1045194"/>
          <a:ext cx="8136904" cy="5264126"/>
        </p:xfrm>
        <a:graphic>
          <a:graphicData uri="http://schemas.openxmlformats.org/drawingml/2006/table">
            <a:tbl>
              <a:tblPr/>
              <a:tblGrid>
                <a:gridCol w="1370286"/>
                <a:gridCol w="1418666"/>
                <a:gridCol w="1422604"/>
                <a:gridCol w="1457062"/>
                <a:gridCol w="2468286"/>
              </a:tblGrid>
              <a:tr h="7483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年度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正取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人次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參加技優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乙級人數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最後錄取人數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65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103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94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216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zh-TW" altLang="en-US" sz="36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8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1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40.4%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104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140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8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1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32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42.25%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105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150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8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58.7%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106</a:t>
                      </a:r>
                    </a:p>
                    <a:p>
                      <a:pPr algn="ctr" fontAlgn="ctr"/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136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22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62.8%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600" y="1450152"/>
            <a:ext cx="7848872" cy="5400600"/>
          </a:xfrm>
        </p:spPr>
        <p:txBody>
          <a:bodyPr>
            <a:normAutofit/>
          </a:bodyPr>
          <a:lstStyle/>
          <a:p>
            <a:pPr algn="l"/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908720"/>
            <a:ext cx="734481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/>
              <a:t>-</a:t>
            </a:r>
            <a:r>
              <a:rPr lang="zh-TW" altLang="en-US" b="1" dirty="0">
                <a:solidFill>
                  <a:schemeClr val="bg1"/>
                </a:solidFill>
              </a:rPr>
              <a:t>汽車</a:t>
            </a:r>
            <a:r>
              <a:rPr lang="zh-TW" altLang="en-US" b="1" dirty="0" smtClean="0">
                <a:solidFill>
                  <a:schemeClr val="bg1"/>
                </a:solidFill>
              </a:rPr>
              <a:t>修護</a:t>
            </a:r>
            <a:r>
              <a:rPr lang="en-US" altLang="zh-TW" b="1" dirty="0" smtClean="0">
                <a:solidFill>
                  <a:schemeClr val="bg1"/>
                </a:solidFill>
              </a:rPr>
              <a:t>27</a:t>
            </a:r>
            <a:r>
              <a:rPr lang="zh-TW" altLang="en-US" b="1" dirty="0" smtClean="0">
                <a:solidFill>
                  <a:schemeClr val="bg1"/>
                </a:solidFill>
              </a:rPr>
              <a:t>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77554"/>
              </p:ext>
            </p:extLst>
          </p:nvPr>
        </p:nvGraphicFramePr>
        <p:xfrm>
          <a:off x="1259632" y="2636912"/>
          <a:ext cx="7056785" cy="3600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712"/>
                <a:gridCol w="635990"/>
                <a:gridCol w="598778"/>
                <a:gridCol w="838966"/>
                <a:gridCol w="4252339"/>
              </a:tblGrid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王宏鈞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古建宸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池奇峰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何丞政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尚品威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林雲翔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魏浚庭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胡聖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張子濰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郭泓瑋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彭文聖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彭日駿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彭康豪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溫重賢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鍾昇穎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4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947936"/>
          </a:xfrm>
        </p:spPr>
        <p:txBody>
          <a:bodyPr/>
          <a:lstStyle/>
          <a:p>
            <a:r>
              <a:rPr lang="zh-TW" altLang="en-US" b="1" dirty="0"/>
              <a:t>技優甄審</a:t>
            </a:r>
            <a:r>
              <a:rPr lang="en-US" altLang="zh-TW" b="1" dirty="0"/>
              <a:t>-</a:t>
            </a:r>
            <a:r>
              <a:rPr lang="zh-TW" altLang="en-US" b="1" dirty="0">
                <a:solidFill>
                  <a:schemeClr val="bg1"/>
                </a:solidFill>
              </a:rPr>
              <a:t>汽車修護</a:t>
            </a:r>
            <a:r>
              <a:rPr lang="en-US" altLang="zh-TW" b="1" dirty="0">
                <a:solidFill>
                  <a:schemeClr val="bg1"/>
                </a:solidFill>
              </a:rPr>
              <a:t>27</a:t>
            </a:r>
            <a:r>
              <a:rPr lang="zh-TW" altLang="en-US" b="1" dirty="0">
                <a:solidFill>
                  <a:schemeClr val="bg1"/>
                </a:solidFill>
              </a:rPr>
              <a:t>位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37578"/>
              </p:ext>
            </p:extLst>
          </p:nvPr>
        </p:nvGraphicFramePr>
        <p:xfrm>
          <a:off x="1260474" y="2566194"/>
          <a:ext cx="7055942" cy="3743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624"/>
                <a:gridCol w="635915"/>
                <a:gridCol w="598706"/>
                <a:gridCol w="838866"/>
                <a:gridCol w="4251831"/>
              </a:tblGrid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劉玉釤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羅浩軒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潘俊宇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曾彥立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楊竣翔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劉忠弦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朱磬祥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鍾承諺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邱久翔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陳威儒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楊泰源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3119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</a:t>
                      </a:r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黃柏融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汽車修護乙級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9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4302</TotalTime>
  <Words>3209</Words>
  <Application>Microsoft Office PowerPoint</Application>
  <PresentationFormat>如螢幕大小 (4:3)</PresentationFormat>
  <Paragraphs>1043</Paragraphs>
  <Slides>33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市鎮</vt:lpstr>
      <vt:lpstr>107學年度  高三技優甄審    甄選入學會議</vt:lpstr>
      <vt:lpstr>高三畢業班重要行事曆 4月</vt:lpstr>
      <vt:lpstr>高三畢業班重要行事曆  5月</vt:lpstr>
      <vt:lpstr>高三畢業班重要行事曆 6月</vt:lpstr>
      <vt:lpstr>高三畢業班重要行事曆7.8.9月</vt:lpstr>
      <vt:lpstr>技優甄審-137位</vt:lpstr>
      <vt:lpstr>102-105學年度技優甄審狀況</vt:lpstr>
      <vt:lpstr>技優甄審-汽車修護27位</vt:lpstr>
      <vt:lpstr>技優甄審-汽車修護27位</vt:lpstr>
      <vt:lpstr>技優甄審-電腦硬體裝修-18位</vt:lpstr>
      <vt:lpstr>技優甄審-儀表電子10位</vt:lpstr>
      <vt:lpstr>技優甄審-電腦軟體應用乙級50位</vt:lpstr>
      <vt:lpstr>技優甄審-電腦軟體應用乙級50位</vt:lpstr>
      <vt:lpstr>技優甄審-電腦軟體應用乙級50位</vt:lpstr>
      <vt:lpstr>技優甄審-印前製程23位</vt:lpstr>
      <vt:lpstr>技優甄審-印前製程23位</vt:lpstr>
      <vt:lpstr>技優甄審-技藝競賽9位</vt:lpstr>
      <vt:lpstr>技優甄審校內推薦名額 乙級技優名額107-2.xlsx</vt:lpstr>
      <vt:lpstr>技優甄審-積分表與 志願模擬選填表(5個志願)</vt:lpstr>
      <vt:lpstr>技優甄審積分排序與志願序 技優積分及志願序107-2.xlsx</vt:lpstr>
      <vt:lpstr>甄選入學</vt:lpstr>
      <vt:lpstr>PowerPoint 簡報</vt:lpstr>
      <vt:lpstr>感謝</vt:lpstr>
      <vt:lpstr>協助事項</vt:lpstr>
      <vt:lpstr> 班導師協助事項</vt:lpstr>
      <vt:lpstr>甄選入學校內推薦名額</vt:lpstr>
      <vt:lpstr>甄選入學3志願 </vt:lpstr>
      <vt:lpstr>PowerPoint 簡報</vt:lpstr>
      <vt:lpstr>高三畢業班五月重要行程</vt:lpstr>
      <vt:lpstr>大學參訪注意事項</vt:lpstr>
      <vt:lpstr>高三導師暑假期間最後ㄧ件事</vt:lpstr>
      <vt:lpstr>高三導師請於8/20前交回資料</vt:lpstr>
      <vt:lpstr>輔導處感謝您的配合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高三技優甄審               甄選入學協調會議</dc:title>
  <dc:creator>kfshuser</dc:creator>
  <cp:lastModifiedBy>kfshuser</cp:lastModifiedBy>
  <cp:revision>342</cp:revision>
  <dcterms:created xsi:type="dcterms:W3CDTF">2014-04-30T07:53:12Z</dcterms:created>
  <dcterms:modified xsi:type="dcterms:W3CDTF">2019-04-18T07:20:10Z</dcterms:modified>
</cp:coreProperties>
</file>