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0"/>
  </p:notesMasterIdLst>
  <p:handoutMasterIdLst>
    <p:handoutMasterId r:id="rId51"/>
  </p:handoutMasterIdLst>
  <p:sldIdLst>
    <p:sldId id="319" r:id="rId2"/>
    <p:sldId id="320" r:id="rId3"/>
    <p:sldId id="435" r:id="rId4"/>
    <p:sldId id="396" r:id="rId5"/>
    <p:sldId id="434" r:id="rId6"/>
    <p:sldId id="428" r:id="rId7"/>
    <p:sldId id="429" r:id="rId8"/>
    <p:sldId id="360" r:id="rId9"/>
    <p:sldId id="395" r:id="rId10"/>
    <p:sldId id="440" r:id="rId11"/>
    <p:sldId id="362" r:id="rId12"/>
    <p:sldId id="422" r:id="rId13"/>
    <p:sldId id="366" r:id="rId14"/>
    <p:sldId id="436" r:id="rId15"/>
    <p:sldId id="367" r:id="rId16"/>
    <p:sldId id="369" r:id="rId17"/>
    <p:sldId id="370" r:id="rId18"/>
    <p:sldId id="437" r:id="rId19"/>
    <p:sldId id="386" r:id="rId20"/>
    <p:sldId id="392" r:id="rId21"/>
    <p:sldId id="405" r:id="rId22"/>
    <p:sldId id="431" r:id="rId23"/>
    <p:sldId id="406" r:id="rId24"/>
    <p:sldId id="430" r:id="rId25"/>
    <p:sldId id="380" r:id="rId26"/>
    <p:sldId id="381" r:id="rId27"/>
    <p:sldId id="424" r:id="rId28"/>
    <p:sldId id="423" r:id="rId29"/>
    <p:sldId id="359" r:id="rId30"/>
    <p:sldId id="372" r:id="rId31"/>
    <p:sldId id="385" r:id="rId32"/>
    <p:sldId id="439" r:id="rId33"/>
    <p:sldId id="410" r:id="rId34"/>
    <p:sldId id="425" r:id="rId35"/>
    <p:sldId id="376" r:id="rId36"/>
    <p:sldId id="373" r:id="rId37"/>
    <p:sldId id="377" r:id="rId38"/>
    <p:sldId id="378" r:id="rId39"/>
    <p:sldId id="379" r:id="rId40"/>
    <p:sldId id="409" r:id="rId41"/>
    <p:sldId id="413" r:id="rId42"/>
    <p:sldId id="426" r:id="rId43"/>
    <p:sldId id="433" r:id="rId44"/>
    <p:sldId id="418" r:id="rId45"/>
    <p:sldId id="427" r:id="rId46"/>
    <p:sldId id="416" r:id="rId47"/>
    <p:sldId id="415" r:id="rId48"/>
    <p:sldId id="389" r:id="rId49"/>
  </p:sldIdLst>
  <p:sldSz cx="9144000" cy="6858000" type="screen4x3"/>
  <p:notesSz cx="7099300" cy="102346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2F829DDB-AD12-4DAF-AF84-A4494CE1D8EB}">
          <p14:sldIdLst>
            <p14:sldId id="319"/>
            <p14:sldId id="320"/>
            <p14:sldId id="435"/>
            <p14:sldId id="396"/>
            <p14:sldId id="434"/>
            <p14:sldId id="428"/>
            <p14:sldId id="429"/>
            <p14:sldId id="360"/>
            <p14:sldId id="395"/>
            <p14:sldId id="440"/>
            <p14:sldId id="362"/>
            <p14:sldId id="422"/>
          </p14:sldIdLst>
        </p14:section>
        <p14:section name="未命名的章節" id="{2812CBF7-4B46-4FC6-B4E1-C845C99706A5}">
          <p14:sldIdLst>
            <p14:sldId id="366"/>
            <p14:sldId id="436"/>
            <p14:sldId id="367"/>
            <p14:sldId id="369"/>
            <p14:sldId id="370"/>
            <p14:sldId id="437"/>
            <p14:sldId id="386"/>
            <p14:sldId id="392"/>
            <p14:sldId id="405"/>
            <p14:sldId id="431"/>
            <p14:sldId id="406"/>
            <p14:sldId id="430"/>
            <p14:sldId id="380"/>
            <p14:sldId id="381"/>
            <p14:sldId id="424"/>
            <p14:sldId id="423"/>
            <p14:sldId id="359"/>
            <p14:sldId id="372"/>
            <p14:sldId id="385"/>
            <p14:sldId id="439"/>
            <p14:sldId id="410"/>
            <p14:sldId id="425"/>
            <p14:sldId id="376"/>
            <p14:sldId id="373"/>
            <p14:sldId id="377"/>
            <p14:sldId id="378"/>
            <p14:sldId id="379"/>
          </p14:sldIdLst>
        </p14:section>
        <p14:section name="未命名的章節" id="{E35D1FD2-4A2B-407D-973F-865DAED463A8}">
          <p14:sldIdLst/>
        </p14:section>
        <p14:section name="未命名的章節" id="{B7B4CF4A-4F74-44FD-943A-276D36D7F6E7}">
          <p14:sldIdLst>
            <p14:sldId id="409"/>
            <p14:sldId id="413"/>
            <p14:sldId id="426"/>
            <p14:sldId id="433"/>
            <p14:sldId id="418"/>
            <p14:sldId id="427"/>
            <p14:sldId id="416"/>
            <p14:sldId id="415"/>
            <p14:sldId id="3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4F2F4"/>
    <a:srgbClr val="CEE7EA"/>
    <a:srgbClr val="A4D3D8"/>
    <a:srgbClr val="E0A0C0"/>
    <a:srgbClr val="6600CC"/>
    <a:srgbClr val="CCCC00"/>
    <a:srgbClr val="0000CC"/>
    <a:srgbClr val="E0D4F4"/>
    <a:srgbClr val="CAB5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94355" autoAdjust="0"/>
  </p:normalViewPr>
  <p:slideViewPr>
    <p:cSldViewPr>
      <p:cViewPr varScale="1">
        <p:scale>
          <a:sx n="105" d="100"/>
          <a:sy n="105" d="100"/>
        </p:scale>
        <p:origin x="151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r>
              <a:rPr lang="en-US" sz="2200" dirty="0">
                <a:solidFill>
                  <a:srgbClr val="002060"/>
                </a:solidFill>
                <a:latin typeface="Book Antiqua" panose="02040602050305030304" pitchFamily="18" charset="0"/>
                <a:ea typeface="標楷體" panose="03000509000000000000" pitchFamily="65" charset="-120"/>
              </a:rPr>
              <a:t>106~108</a:t>
            </a:r>
            <a:r>
              <a:rPr lang="zh-TW" sz="2200" dirty="0">
                <a:solidFill>
                  <a:srgbClr val="002060"/>
                </a:solidFill>
                <a:latin typeface="Book Antiqua" panose="02040602050305030304" pitchFamily="18" charset="0"/>
                <a:ea typeface="標楷體" panose="03000509000000000000" pitchFamily="65" charset="-120"/>
              </a:rPr>
              <a:t>學年</a:t>
            </a:r>
            <a:r>
              <a:rPr lang="zh-TW" sz="2200" dirty="0" smtClean="0">
                <a:solidFill>
                  <a:srgbClr val="002060"/>
                </a:solidFill>
                <a:latin typeface="Book Antiqua" panose="02040602050305030304" pitchFamily="18" charset="0"/>
                <a:ea typeface="標楷體" panose="03000509000000000000" pitchFamily="65" charset="-120"/>
              </a:rPr>
              <a:t>度</a:t>
            </a:r>
            <a:endParaRPr lang="en-US" altLang="zh-TW" sz="2200" dirty="0" smtClean="0">
              <a:solidFill>
                <a:srgbClr val="002060"/>
              </a:solidFill>
              <a:latin typeface="Book Antiqua" panose="02040602050305030304" pitchFamily="18" charset="0"/>
              <a:ea typeface="標楷體" panose="03000509000000000000" pitchFamily="65" charset="-120"/>
            </a:endParaRPr>
          </a:p>
          <a:p>
            <a:pPr>
              <a:defRPr sz="2200"/>
            </a:pPr>
            <a:r>
              <a:rPr lang="zh-TW" sz="2200" dirty="0" smtClean="0">
                <a:solidFill>
                  <a:srgbClr val="002060"/>
                </a:solidFill>
                <a:latin typeface="Book Antiqua" panose="02040602050305030304" pitchFamily="18" charset="0"/>
                <a:ea typeface="標楷體" panose="03000509000000000000" pitchFamily="65" charset="-120"/>
              </a:rPr>
              <a:t>可</a:t>
            </a:r>
            <a:r>
              <a:rPr lang="zh-TW" sz="2200" dirty="0">
                <a:solidFill>
                  <a:srgbClr val="002060"/>
                </a:solidFill>
                <a:latin typeface="Book Antiqua" panose="02040602050305030304" pitchFamily="18" charset="0"/>
                <a:ea typeface="標楷體" panose="03000509000000000000" pitchFamily="65" charset="-120"/>
              </a:rPr>
              <a:t>選填志願數</a:t>
            </a:r>
            <a:r>
              <a:rPr lang="zh-TW" sz="2200" dirty="0" smtClean="0">
                <a:solidFill>
                  <a:srgbClr val="002060"/>
                </a:solidFill>
                <a:latin typeface="Book Antiqua" panose="02040602050305030304" pitchFamily="18" charset="0"/>
                <a:ea typeface="標楷體" panose="03000509000000000000" pitchFamily="65" charset="-120"/>
              </a:rPr>
              <a:t>與平均</a:t>
            </a:r>
            <a:r>
              <a:rPr lang="zh-TW" sz="2200" dirty="0">
                <a:solidFill>
                  <a:srgbClr val="002060"/>
                </a:solidFill>
                <a:latin typeface="Book Antiqua" panose="02040602050305030304" pitchFamily="18" charset="0"/>
                <a:ea typeface="標楷體" panose="03000509000000000000" pitchFamily="65" charset="-120"/>
              </a:rPr>
              <a:t>選填志願數分析</a:t>
            </a:r>
          </a:p>
        </c:rich>
      </c:tx>
      <c:layout>
        <c:manualLayout>
          <c:xMode val="edge"/>
          <c:yMode val="edge"/>
          <c:x val="0.14699152614782057"/>
          <c:y val="1.607488681993233E-2"/>
        </c:manualLayout>
      </c:layout>
      <c:overlay val="0"/>
      <c:spPr>
        <a:solidFill>
          <a:srgbClr val="D5F4FF"/>
        </a:solidFill>
        <a:ln>
          <a:noFill/>
        </a:ln>
        <a:effectLst/>
      </c:spPr>
      <c:txPr>
        <a:bodyPr rot="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endParaRPr lang="zh-TW"/>
        </a:p>
      </c:txPr>
    </c:title>
    <c:autoTitleDeleted val="0"/>
    <c:plotArea>
      <c:layout>
        <c:manualLayout>
          <c:layoutTarget val="inner"/>
          <c:xMode val="edge"/>
          <c:yMode val="edge"/>
          <c:x val="9.1447779979771604E-2"/>
          <c:y val="0.19843174918096487"/>
          <c:w val="0.89082451049645162"/>
          <c:h val="0.69748723926987666"/>
        </c:manualLayout>
      </c:layout>
      <c:barChart>
        <c:barDir val="col"/>
        <c:grouping val="clustered"/>
        <c:varyColors val="0"/>
        <c:ser>
          <c:idx val="0"/>
          <c:order val="0"/>
          <c:tx>
            <c:strRef>
              <c:f>工作表27!$T$2</c:f>
              <c:strCache>
                <c:ptCount val="1"/>
                <c:pt idx="0">
                  <c:v>可選填志願數</c:v>
                </c:pt>
              </c:strCache>
            </c:strRef>
          </c:tx>
          <c:spPr>
            <a:solidFill>
              <a:srgbClr val="00CC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6E36-45AD-A20E-D595C4884551}"/>
              </c:ext>
            </c:extLst>
          </c:dPt>
          <c:dPt>
            <c:idx val="1"/>
            <c:invertIfNegative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6-6E36-45AD-A20E-D595C4884551}"/>
              </c:ext>
            </c:extLst>
          </c:dPt>
          <c:dPt>
            <c:idx val="2"/>
            <c:invertIfNegative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6E36-45AD-A20E-D595C488455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工作表27!$U$1:$W$1</c:f>
              <c:strCache>
                <c:ptCount val="3"/>
                <c:pt idx="0">
                  <c:v>106學年度</c:v>
                </c:pt>
                <c:pt idx="1">
                  <c:v>107學年度</c:v>
                </c:pt>
                <c:pt idx="2">
                  <c:v>108學年度</c:v>
                </c:pt>
              </c:strCache>
            </c:strRef>
          </c:cat>
          <c:val>
            <c:numRef>
              <c:f>工作表27!$U$2:$W$2</c:f>
              <c:numCache>
                <c:formatCode>General</c:formatCode>
                <c:ptCount val="3"/>
                <c:pt idx="0">
                  <c:v>25</c:v>
                </c:pt>
                <c:pt idx="1">
                  <c:v>25</c:v>
                </c:pt>
                <c:pt idx="2">
                  <c:v>25</c:v>
                </c:pt>
              </c:numCache>
            </c:numRef>
          </c:val>
          <c:extLst>
            <c:ext xmlns:c16="http://schemas.microsoft.com/office/drawing/2014/chart" uri="{C3380CC4-5D6E-409C-BE32-E72D297353CC}">
              <c16:uniqueId val="{00000000-6E36-45AD-A20E-D595C4884551}"/>
            </c:ext>
          </c:extLst>
        </c:ser>
        <c:ser>
          <c:idx val="1"/>
          <c:order val="1"/>
          <c:tx>
            <c:strRef>
              <c:f>工作表27!$T$3</c:f>
              <c:strCache>
                <c:ptCount val="1"/>
                <c:pt idx="0">
                  <c:v>平均志願數</c:v>
                </c:pt>
              </c:strCache>
            </c:strRef>
          </c:tx>
          <c:spPr>
            <a:solidFill>
              <a:srgbClr val="DA58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559456525058629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E36-45AD-A20E-D595C4884551}"/>
                </c:ext>
              </c:extLst>
            </c:dLbl>
            <c:dLbl>
              <c:idx val="1"/>
              <c:layout>
                <c:manualLayout>
                  <c:x val="-7.4369002701389023E-17"/>
                  <c:y val="8.024490492242465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E36-45AD-A20E-D595C4884551}"/>
                </c:ext>
              </c:extLst>
            </c:dLbl>
            <c:dLbl>
              <c:idx val="2"/>
              <c:layout>
                <c:manualLayout>
                  <c:x val="-2.0282689586852685E-3"/>
                  <c:y val="8.024490492242465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E36-45AD-A20E-D595C488455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工作表27!$U$1:$W$1</c:f>
              <c:strCache>
                <c:ptCount val="3"/>
                <c:pt idx="0">
                  <c:v>106學年度</c:v>
                </c:pt>
                <c:pt idx="1">
                  <c:v>107學年度</c:v>
                </c:pt>
                <c:pt idx="2">
                  <c:v>108學年度</c:v>
                </c:pt>
              </c:strCache>
            </c:strRef>
          </c:cat>
          <c:val>
            <c:numRef>
              <c:f>工作表27!$U$3:$W$3</c:f>
              <c:numCache>
                <c:formatCode>General</c:formatCode>
                <c:ptCount val="3"/>
                <c:pt idx="0">
                  <c:v>18.100000000000001</c:v>
                </c:pt>
                <c:pt idx="1">
                  <c:v>17.100000000000001</c:v>
                </c:pt>
                <c:pt idx="2">
                  <c:v>10.5</c:v>
                </c:pt>
              </c:numCache>
            </c:numRef>
          </c:val>
          <c:extLst>
            <c:ext xmlns:c16="http://schemas.microsoft.com/office/drawing/2014/chart" uri="{C3380CC4-5D6E-409C-BE32-E72D297353CC}">
              <c16:uniqueId val="{00000004-6E36-45AD-A20E-D595C4884551}"/>
            </c:ext>
          </c:extLst>
        </c:ser>
        <c:dLbls>
          <c:showLegendKey val="0"/>
          <c:showVal val="1"/>
          <c:showCatName val="0"/>
          <c:showSerName val="0"/>
          <c:showPercent val="0"/>
          <c:showBubbleSize val="0"/>
        </c:dLbls>
        <c:gapWidth val="100"/>
        <c:overlap val="-24"/>
        <c:axId val="191945904"/>
        <c:axId val="191946464"/>
      </c:barChart>
      <c:catAx>
        <c:axId val="191945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zh-TW"/>
          </a:p>
        </c:txPr>
        <c:crossAx val="191946464"/>
        <c:crosses val="autoZero"/>
        <c:auto val="1"/>
        <c:lblAlgn val="ctr"/>
        <c:lblOffset val="100"/>
        <c:noMultiLvlLbl val="0"/>
      </c:catAx>
      <c:valAx>
        <c:axId val="19194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zh-TW"/>
          </a:p>
        </c:txPr>
        <c:crossAx val="191945904"/>
        <c:crosses val="autoZero"/>
        <c:crossBetween val="between"/>
      </c:valAx>
      <c:spPr>
        <a:solidFill>
          <a:schemeClr val="bg1"/>
        </a:solidFill>
        <a:ln>
          <a:noFill/>
        </a:ln>
        <a:effectLst/>
      </c:spPr>
    </c:plotArea>
    <c:legend>
      <c:legendPos val="b"/>
      <c:layout>
        <c:manualLayout>
          <c:xMode val="edge"/>
          <c:yMode val="edge"/>
          <c:x val="0.57415007944585772"/>
          <c:y val="0.21296766088208316"/>
          <c:w val="0.37904961066019838"/>
          <c:h val="5.1454043995690785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zh-TW"/>
        </a:p>
      </c:txPr>
    </c:legend>
    <c:plotVisOnly val="1"/>
    <c:dispBlanksAs val="gap"/>
    <c:showDLblsOverMax val="0"/>
  </c:chart>
  <c:spPr>
    <a:solidFill>
      <a:srgbClr val="DDF6FF"/>
    </a:solid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19499-31DC-4D14-902E-78B391682971}"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zh-TW" altLang="en-US"/>
        </a:p>
      </dgm:t>
    </dgm:pt>
    <dgm:pt modelId="{B0CE326D-33DC-41AF-9529-DA11C8E6534D}">
      <dgm:prSet phldrT="[文字]" custT="1"/>
      <dgm:spPr>
        <a:gradFill rotWithShape="0">
          <a:gsLst>
            <a:gs pos="21000">
              <a:srgbClr val="FCDA84"/>
            </a:gs>
            <a:gs pos="100000">
              <a:srgbClr val="FFCC00"/>
            </a:gs>
          </a:gsLst>
        </a:gradFill>
      </dgm:spPr>
      <dgm:t>
        <a:bodyPr/>
        <a:lstStyle/>
        <a:p>
          <a:pPr marL="809625" indent="-809625">
            <a:tabLst>
              <a:tab pos="809625" algn="l"/>
            </a:tabLst>
          </a:pP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例一：</a:t>
          </a:r>
          <a:r>
            <a:rPr lang="en-US"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校國際貿易科共</a:t>
          </a:r>
          <a:r>
            <a:rPr lang="en-US"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人，甲生在國際貿易科在校學業平均成績排名為第</a:t>
          </a:r>
          <a:r>
            <a:rPr lang="en-US"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zh-TW" altLang="en-US" sz="2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9D3ACFAF-918A-476C-B7A6-425B467E0ED4}" type="parTrans" cxnId="{BB3318B8-BB56-4F53-8762-377B40E53FDA}">
      <dgm:prSet/>
      <dgm:spPr/>
      <dgm:t>
        <a:bodyPr/>
        <a:lstStyle/>
        <a:p>
          <a:endParaRPr lang="zh-TW" altLang="en-US"/>
        </a:p>
      </dgm:t>
    </dgm:pt>
    <dgm:pt modelId="{73667950-D945-4335-A22B-29E04FD74995}" type="sibTrans" cxnId="{BB3318B8-BB56-4F53-8762-377B40E53FDA}">
      <dgm:prSet/>
      <dgm:spPr/>
      <dgm:t>
        <a:bodyPr/>
        <a:lstStyle/>
        <a:p>
          <a:endParaRPr lang="zh-TW" altLang="en-US"/>
        </a:p>
      </dgm:t>
    </dgm:pt>
    <dgm:pt modelId="{26284DBD-992F-496D-84AF-01920755B2BF}">
      <dgm:prSet phldrT="[文字]" custT="1"/>
      <dgm:spPr/>
      <dgm:t>
        <a:bodyPr/>
        <a:lstStyle/>
        <a:p>
          <a:pPr>
            <a:lnSpc>
              <a:spcPts val="2100"/>
            </a:lnSpc>
            <a:spcBef>
              <a:spcPts val="400"/>
            </a:spcBef>
            <a:spcAft>
              <a:spcPts val="400"/>
            </a:spcAft>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甲生之科（組）、學程百分比為</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(8÷25)×100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32</a:t>
          </a:r>
          <a:r>
            <a:rPr lang="en-US" altLang="zh-TW"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B2C0E5A4-8F5D-4957-8720-A1D7FEBC73CF}" type="parTrans" cxnId="{3B52D82C-4B76-46A9-B765-DD7101550071}">
      <dgm:prSet/>
      <dgm:spPr/>
      <dgm:t>
        <a:bodyPr/>
        <a:lstStyle/>
        <a:p>
          <a:endParaRPr lang="zh-TW" altLang="en-US"/>
        </a:p>
      </dgm:t>
    </dgm:pt>
    <dgm:pt modelId="{F4CE7827-1851-4E36-83E2-3B69C1C98608}" type="sibTrans" cxnId="{3B52D82C-4B76-46A9-B765-DD7101550071}">
      <dgm:prSet/>
      <dgm:spPr/>
      <dgm:t>
        <a:bodyPr/>
        <a:lstStyle/>
        <a:p>
          <a:endParaRPr lang="zh-TW" altLang="en-US"/>
        </a:p>
      </dgm:t>
    </dgm:pt>
    <dgm:pt modelId="{48FAACE7-00D1-4A91-871E-8708B712A55B}">
      <dgm:prSet phldrT="[文字]" custT="1"/>
      <dgm:spPr>
        <a:gradFill rotWithShape="0">
          <a:gsLst>
            <a:gs pos="0">
              <a:srgbClr val="CC00FF">
                <a:alpha val="49804"/>
              </a:srgbClr>
            </a:gs>
            <a:gs pos="81000">
              <a:srgbClr val="FF66FF">
                <a:alpha val="49804"/>
              </a:srgbClr>
            </a:gs>
            <a:gs pos="100000">
              <a:srgbClr val="CC00FF"/>
            </a:gs>
          </a:gsLst>
        </a:gradFill>
      </dgm:spPr>
      <dgm:t>
        <a:bodyPr/>
        <a:lstStyle/>
        <a:p>
          <a:pPr marL="809625" indent="-809625">
            <a:tabLst>
              <a:tab pos="809625" algn="l"/>
            </a:tabLst>
          </a:pP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例二：</a:t>
          </a:r>
          <a:r>
            <a:rPr lang="en-US"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校機械科共</a:t>
          </a:r>
          <a:r>
            <a:rPr lang="en-US"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人，乙生在機械科在校學業平均成績排名為第</a:t>
          </a:r>
          <a:r>
            <a:rPr lang="en-US"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zh-TW" altLang="en-US" sz="2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7EA2B21-A3CD-4B58-8051-A495ED64A989}" type="parTrans" cxnId="{D4AD24F5-058F-4394-A04D-2DBFD6A084C3}">
      <dgm:prSet/>
      <dgm:spPr/>
      <dgm:t>
        <a:bodyPr/>
        <a:lstStyle/>
        <a:p>
          <a:endParaRPr lang="zh-TW" altLang="en-US"/>
        </a:p>
      </dgm:t>
    </dgm:pt>
    <dgm:pt modelId="{4F3680CF-D235-4233-BB64-90A08A56F6FF}" type="sibTrans" cxnId="{D4AD24F5-058F-4394-A04D-2DBFD6A084C3}">
      <dgm:prSet/>
      <dgm:spPr/>
      <dgm:t>
        <a:bodyPr/>
        <a:lstStyle/>
        <a:p>
          <a:endParaRPr lang="zh-TW" altLang="en-US"/>
        </a:p>
      </dgm:t>
    </dgm:pt>
    <dgm:pt modelId="{F4638D49-7971-4B98-AB91-B67B3FE7291B}">
      <dgm:prSet phldrT="[文字]" custT="1"/>
      <dgm:spPr/>
      <dgm:t>
        <a:bodyPr/>
        <a:lstStyle/>
        <a:p>
          <a:pPr>
            <a:lnSpc>
              <a:spcPts val="2100"/>
            </a:lnSpc>
            <a:spcBef>
              <a:spcPts val="400"/>
            </a:spcBef>
            <a:spcAft>
              <a:spcPts val="400"/>
            </a:spcAft>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乙生之科（組）、學程百分比為</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(7÷23)×100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30.43</a:t>
          </a:r>
          <a:r>
            <a:rPr lang="en-US" altLang="zh-TW"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F0D32646-E4F1-4359-9473-53C1D21DDDCB}" type="parTrans" cxnId="{1132CA7F-0977-426C-BAC4-E3E5DE0AC352}">
      <dgm:prSet/>
      <dgm:spPr/>
      <dgm:t>
        <a:bodyPr/>
        <a:lstStyle/>
        <a:p>
          <a:endParaRPr lang="zh-TW" altLang="en-US"/>
        </a:p>
      </dgm:t>
    </dgm:pt>
    <dgm:pt modelId="{866BAE1E-7B83-45AE-B04D-5F69045F22B5}" type="sibTrans" cxnId="{1132CA7F-0977-426C-BAC4-E3E5DE0AC352}">
      <dgm:prSet/>
      <dgm:spPr/>
      <dgm:t>
        <a:bodyPr/>
        <a:lstStyle/>
        <a:p>
          <a:endParaRPr lang="zh-TW" altLang="en-US"/>
        </a:p>
      </dgm:t>
    </dgm:pt>
    <dgm:pt modelId="{777B5399-6B3C-48BA-9495-C5E0E14D7D8B}">
      <dgm:prSet custT="1"/>
      <dgm:spPr/>
      <dgm:t>
        <a:bodyPr/>
        <a:lstStyle/>
        <a:p>
          <a:pPr>
            <a:lnSpc>
              <a:spcPts val="2100"/>
            </a:lnSpc>
            <a:spcBef>
              <a:spcPts val="400"/>
            </a:spcBef>
            <a:spcAft>
              <a:spcPts val="400"/>
            </a:spcAft>
          </a:pP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校之</a:t>
          </a:r>
          <a:r>
            <a:rPr lang="en-US" altLang="zh-TW" sz="2000" dirty="0" smtClean="0">
              <a:latin typeface="PMingLiU" panose="02020500000000000000" pitchFamily="18" charset="-120"/>
              <a:ea typeface="PMingLiU" panose="02020500000000000000" pitchFamily="18"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06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商業與管理群</a:t>
          </a:r>
          <a:r>
            <a:rPr lang="en-US" altLang="zh-TW" sz="20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學生數共計</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62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人，甲生</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學期學業平均成績群名次為第</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名，群名次百分比為</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E5749AD1-7FFE-432B-97D0-BC14BBCCDEC5}" type="parTrans" cxnId="{CC39EE48-D634-4A24-A24F-E85A5783705B}">
      <dgm:prSet/>
      <dgm:spPr/>
      <dgm:t>
        <a:bodyPr/>
        <a:lstStyle/>
        <a:p>
          <a:endParaRPr lang="zh-TW" altLang="en-US"/>
        </a:p>
      </dgm:t>
    </dgm:pt>
    <dgm:pt modelId="{7C315006-3EA9-4843-B328-5A47F3F8C450}" type="sibTrans" cxnId="{CC39EE48-D634-4A24-A24F-E85A5783705B}">
      <dgm:prSet/>
      <dgm:spPr/>
      <dgm:t>
        <a:bodyPr/>
        <a:lstStyle/>
        <a:p>
          <a:endParaRPr lang="zh-TW" altLang="en-US"/>
        </a:p>
      </dgm:t>
    </dgm:pt>
    <dgm:pt modelId="{0D7238FE-F4FD-4E67-AE4E-7728B629BA97}">
      <dgm:prSet phldrT="[文字]" custT="1"/>
      <dgm:spPr/>
      <dgm:t>
        <a:bodyPr/>
        <a:lstStyle/>
        <a:p>
          <a:pPr>
            <a:lnSpc>
              <a:spcPts val="2100"/>
            </a:lnSpc>
            <a:spcBef>
              <a:spcPts val="400"/>
            </a:spcBef>
            <a:spcAft>
              <a:spcPts val="400"/>
            </a:spcAft>
          </a:pP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30.43</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30.43%</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請勿四捨五入取</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不符合招生簡章推薦報名資格「排名在各科（組）、學程前</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smtClean="0">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」之規定。</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4CBD643-0D1E-46E3-B254-B5629A21A132}" type="parTrans" cxnId="{AA73245C-BA0F-4C37-A014-7EF0789E2495}">
      <dgm:prSet/>
      <dgm:spPr/>
      <dgm:t>
        <a:bodyPr/>
        <a:lstStyle/>
        <a:p>
          <a:endParaRPr lang="zh-TW" altLang="en-US"/>
        </a:p>
      </dgm:t>
    </dgm:pt>
    <dgm:pt modelId="{78407534-98A3-4819-A32D-713DC56C1611}" type="sibTrans" cxnId="{AA73245C-BA0F-4C37-A014-7EF0789E2495}">
      <dgm:prSet/>
      <dgm:spPr/>
      <dgm:t>
        <a:bodyPr/>
        <a:lstStyle/>
        <a:p>
          <a:endParaRPr lang="zh-TW" altLang="en-US"/>
        </a:p>
      </dgm:t>
    </dgm:pt>
    <dgm:pt modelId="{A93A3E21-2BA0-4DDA-B5B9-7E99E12F6AAC}">
      <dgm:prSet phldrT="[文字]" custT="1"/>
      <dgm:spPr/>
      <dgm:t>
        <a:bodyPr/>
        <a:lstStyle/>
        <a:p>
          <a:pPr>
            <a:lnSpc>
              <a:spcPts val="2100"/>
            </a:lnSpc>
            <a:spcBef>
              <a:spcPts val="400"/>
            </a:spcBef>
            <a:spcAft>
              <a:spcPts val="400"/>
            </a:spcAft>
          </a:pP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校之</a:t>
          </a:r>
          <a:r>
            <a:rPr lang="en-US" altLang="zh-TW" sz="2000" dirty="0" smtClean="0">
              <a:latin typeface="PMingLiU" panose="02020500000000000000" pitchFamily="18" charset="-120"/>
              <a:ea typeface="PMingLiU" panose="02020500000000000000" pitchFamily="18"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機械群</a:t>
          </a:r>
          <a:r>
            <a:rPr lang="en-US" altLang="zh-TW" sz="20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學生數共計</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86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人，乙生</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學期學業平均成績群名次為第</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名，群名次百分比為</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DB9C0314-B735-48A9-90BC-1253C328301E}" type="parTrans" cxnId="{5D83388B-D339-4D6F-8A4B-F30EE44937C0}">
      <dgm:prSet/>
      <dgm:spPr/>
      <dgm:t>
        <a:bodyPr/>
        <a:lstStyle/>
        <a:p>
          <a:endParaRPr lang="zh-TW" altLang="en-US"/>
        </a:p>
      </dgm:t>
    </dgm:pt>
    <dgm:pt modelId="{1EFFD8CB-7577-44F1-9D29-1F8A22E00668}" type="sibTrans" cxnId="{5D83388B-D339-4D6F-8A4B-F30EE44937C0}">
      <dgm:prSet/>
      <dgm:spPr/>
      <dgm:t>
        <a:bodyPr/>
        <a:lstStyle/>
        <a:p>
          <a:endParaRPr lang="zh-TW" altLang="en-US"/>
        </a:p>
      </dgm:t>
    </dgm:pt>
    <dgm:pt modelId="{DA155F4E-7838-45D2-900C-E9C37C62FBC0}">
      <dgm:prSet phldrT="[文字]" custT="1"/>
      <dgm:spPr/>
      <dgm:t>
        <a:bodyPr/>
        <a:lstStyle/>
        <a:p>
          <a:pPr>
            <a:lnSpc>
              <a:spcPts val="2100"/>
            </a:lnSpc>
            <a:spcBef>
              <a:spcPts val="400"/>
            </a:spcBef>
            <a:spcAft>
              <a:spcPts val="400"/>
            </a:spcAft>
          </a:pP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32</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不符合招生簡章推薦報名資格「排名在各科（組）、學程前</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以內」之規定。</a:t>
          </a:r>
          <a:endPar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B437803D-A52B-4D0F-B466-5EB23BE90C4C}" type="parTrans" cxnId="{E38D496F-6C11-4E9C-B344-D15ACDC67389}">
      <dgm:prSet/>
      <dgm:spPr/>
      <dgm:t>
        <a:bodyPr/>
        <a:lstStyle/>
        <a:p>
          <a:endParaRPr lang="zh-TW" altLang="en-US"/>
        </a:p>
      </dgm:t>
    </dgm:pt>
    <dgm:pt modelId="{31A220FB-A428-4489-A6D6-033F280D1FF8}" type="sibTrans" cxnId="{E38D496F-6C11-4E9C-B344-D15ACDC67389}">
      <dgm:prSet/>
      <dgm:spPr/>
      <dgm:t>
        <a:bodyPr/>
        <a:lstStyle/>
        <a:p>
          <a:endParaRPr lang="zh-TW" altLang="en-US"/>
        </a:p>
      </dgm:t>
    </dgm:pt>
    <dgm:pt modelId="{D92B622C-6ABF-42CE-802E-0D53AD64D129}" type="pres">
      <dgm:prSet presAssocID="{7CE19499-31DC-4D14-902E-78B391682971}" presName="linear" presStyleCnt="0">
        <dgm:presLayoutVars>
          <dgm:animLvl val="lvl"/>
          <dgm:resizeHandles val="exact"/>
        </dgm:presLayoutVars>
      </dgm:prSet>
      <dgm:spPr/>
      <dgm:t>
        <a:bodyPr/>
        <a:lstStyle/>
        <a:p>
          <a:endParaRPr lang="zh-TW" altLang="en-US"/>
        </a:p>
      </dgm:t>
    </dgm:pt>
    <dgm:pt modelId="{50404A41-DDEC-4D58-ACC9-66C1EEA50753}" type="pres">
      <dgm:prSet presAssocID="{B0CE326D-33DC-41AF-9529-DA11C8E6534D}" presName="parentText" presStyleLbl="node1" presStyleIdx="0" presStyleCnt="2" custScaleY="58749" custLinFactNeighborY="254">
        <dgm:presLayoutVars>
          <dgm:chMax val="0"/>
          <dgm:bulletEnabled val="1"/>
        </dgm:presLayoutVars>
      </dgm:prSet>
      <dgm:spPr/>
      <dgm:t>
        <a:bodyPr/>
        <a:lstStyle/>
        <a:p>
          <a:endParaRPr lang="zh-TW" altLang="en-US"/>
        </a:p>
      </dgm:t>
    </dgm:pt>
    <dgm:pt modelId="{763B0DA7-4D65-41E8-8031-AD8BE5118BC7}" type="pres">
      <dgm:prSet presAssocID="{B0CE326D-33DC-41AF-9529-DA11C8E6534D}" presName="childText" presStyleLbl="revTx" presStyleIdx="0" presStyleCnt="2">
        <dgm:presLayoutVars>
          <dgm:bulletEnabled val="1"/>
        </dgm:presLayoutVars>
      </dgm:prSet>
      <dgm:spPr/>
      <dgm:t>
        <a:bodyPr/>
        <a:lstStyle/>
        <a:p>
          <a:endParaRPr lang="zh-TW" altLang="en-US"/>
        </a:p>
      </dgm:t>
    </dgm:pt>
    <dgm:pt modelId="{079DD5F2-D9B8-4AC9-9275-97C1CF626293}" type="pres">
      <dgm:prSet presAssocID="{48FAACE7-00D1-4A91-871E-8708B712A55B}" presName="parentText" presStyleLbl="node1" presStyleIdx="1" presStyleCnt="2" custScaleY="59087">
        <dgm:presLayoutVars>
          <dgm:chMax val="0"/>
          <dgm:bulletEnabled val="1"/>
        </dgm:presLayoutVars>
      </dgm:prSet>
      <dgm:spPr/>
      <dgm:t>
        <a:bodyPr/>
        <a:lstStyle/>
        <a:p>
          <a:endParaRPr lang="zh-TW" altLang="en-US"/>
        </a:p>
      </dgm:t>
    </dgm:pt>
    <dgm:pt modelId="{C2FBDC99-BA2F-465C-84B1-20660A191428}" type="pres">
      <dgm:prSet presAssocID="{48FAACE7-00D1-4A91-871E-8708B712A55B}" presName="childText" presStyleLbl="revTx" presStyleIdx="1" presStyleCnt="2">
        <dgm:presLayoutVars>
          <dgm:bulletEnabled val="1"/>
        </dgm:presLayoutVars>
      </dgm:prSet>
      <dgm:spPr/>
      <dgm:t>
        <a:bodyPr/>
        <a:lstStyle/>
        <a:p>
          <a:endParaRPr lang="zh-TW" altLang="en-US"/>
        </a:p>
      </dgm:t>
    </dgm:pt>
  </dgm:ptLst>
  <dgm:cxnLst>
    <dgm:cxn modelId="{1132CA7F-0977-426C-BAC4-E3E5DE0AC352}" srcId="{48FAACE7-00D1-4A91-871E-8708B712A55B}" destId="{F4638D49-7971-4B98-AB91-B67B3FE7291B}" srcOrd="0" destOrd="0" parTransId="{F0D32646-E4F1-4359-9473-53C1D21DDDCB}" sibTransId="{866BAE1E-7B83-45AE-B04D-5F69045F22B5}"/>
    <dgm:cxn modelId="{E38D496F-6C11-4E9C-B344-D15ACDC67389}" srcId="{B0CE326D-33DC-41AF-9529-DA11C8E6534D}" destId="{DA155F4E-7838-45D2-900C-E9C37C62FBC0}" srcOrd="1" destOrd="0" parTransId="{B437803D-A52B-4D0F-B466-5EB23BE90C4C}" sibTransId="{31A220FB-A428-4489-A6D6-033F280D1FF8}"/>
    <dgm:cxn modelId="{BB3318B8-BB56-4F53-8762-377B40E53FDA}" srcId="{7CE19499-31DC-4D14-902E-78B391682971}" destId="{B0CE326D-33DC-41AF-9529-DA11C8E6534D}" srcOrd="0" destOrd="0" parTransId="{9D3ACFAF-918A-476C-B7A6-425B467E0ED4}" sibTransId="{73667950-D945-4335-A22B-29E04FD74995}"/>
    <dgm:cxn modelId="{0DBEA2C0-9CF1-4F3B-A586-A86F0831087C}" type="presOf" srcId="{777B5399-6B3C-48BA-9495-C5E0E14D7D8B}" destId="{763B0DA7-4D65-41E8-8031-AD8BE5118BC7}" srcOrd="0" destOrd="2" presId="urn:microsoft.com/office/officeart/2005/8/layout/vList2"/>
    <dgm:cxn modelId="{C99AF49D-95E6-4583-BDB0-1AC525D5E918}" type="presOf" srcId="{B0CE326D-33DC-41AF-9529-DA11C8E6534D}" destId="{50404A41-DDEC-4D58-ACC9-66C1EEA50753}" srcOrd="0" destOrd="0" presId="urn:microsoft.com/office/officeart/2005/8/layout/vList2"/>
    <dgm:cxn modelId="{D322DB16-14BB-494F-95A2-4A98862438A8}" type="presOf" srcId="{0D7238FE-F4FD-4E67-AE4E-7728B629BA97}" destId="{C2FBDC99-BA2F-465C-84B1-20660A191428}" srcOrd="0" destOrd="1" presId="urn:microsoft.com/office/officeart/2005/8/layout/vList2"/>
    <dgm:cxn modelId="{A171FB91-A77D-4690-AAFA-3421B549E9DA}" type="presOf" srcId="{A93A3E21-2BA0-4DDA-B5B9-7E99E12F6AAC}" destId="{C2FBDC99-BA2F-465C-84B1-20660A191428}" srcOrd="0" destOrd="2" presId="urn:microsoft.com/office/officeart/2005/8/layout/vList2"/>
    <dgm:cxn modelId="{C6100221-24C4-4673-A776-6D6BA1BC0413}" type="presOf" srcId="{7CE19499-31DC-4D14-902E-78B391682971}" destId="{D92B622C-6ABF-42CE-802E-0D53AD64D129}" srcOrd="0" destOrd="0" presId="urn:microsoft.com/office/officeart/2005/8/layout/vList2"/>
    <dgm:cxn modelId="{5D83388B-D339-4D6F-8A4B-F30EE44937C0}" srcId="{48FAACE7-00D1-4A91-871E-8708B712A55B}" destId="{A93A3E21-2BA0-4DDA-B5B9-7E99E12F6AAC}" srcOrd="2" destOrd="0" parTransId="{DB9C0314-B735-48A9-90BC-1253C328301E}" sibTransId="{1EFFD8CB-7577-44F1-9D29-1F8A22E00668}"/>
    <dgm:cxn modelId="{468EFCAE-AE9E-4A43-AA6C-CAC8034D1733}" type="presOf" srcId="{DA155F4E-7838-45D2-900C-E9C37C62FBC0}" destId="{763B0DA7-4D65-41E8-8031-AD8BE5118BC7}" srcOrd="0" destOrd="1" presId="urn:microsoft.com/office/officeart/2005/8/layout/vList2"/>
    <dgm:cxn modelId="{AA73245C-BA0F-4C37-A014-7EF0789E2495}" srcId="{48FAACE7-00D1-4A91-871E-8708B712A55B}" destId="{0D7238FE-F4FD-4E67-AE4E-7728B629BA97}" srcOrd="1" destOrd="0" parTransId="{64CBD643-0D1E-46E3-B254-B5629A21A132}" sibTransId="{78407534-98A3-4819-A32D-713DC56C1611}"/>
    <dgm:cxn modelId="{3B52D82C-4B76-46A9-B765-DD7101550071}" srcId="{B0CE326D-33DC-41AF-9529-DA11C8E6534D}" destId="{26284DBD-992F-496D-84AF-01920755B2BF}" srcOrd="0" destOrd="0" parTransId="{B2C0E5A4-8F5D-4957-8720-A1D7FEBC73CF}" sibTransId="{F4CE7827-1851-4E36-83E2-3B69C1C98608}"/>
    <dgm:cxn modelId="{D4AD24F5-058F-4394-A04D-2DBFD6A084C3}" srcId="{7CE19499-31DC-4D14-902E-78B391682971}" destId="{48FAACE7-00D1-4A91-871E-8708B712A55B}" srcOrd="1" destOrd="0" parTransId="{27EA2B21-A3CD-4B58-8051-A495ED64A989}" sibTransId="{4F3680CF-D235-4233-BB64-90A08A56F6FF}"/>
    <dgm:cxn modelId="{43996244-DDCB-48AD-93C9-5946CFEA29D4}" type="presOf" srcId="{F4638D49-7971-4B98-AB91-B67B3FE7291B}" destId="{C2FBDC99-BA2F-465C-84B1-20660A191428}" srcOrd="0" destOrd="0" presId="urn:microsoft.com/office/officeart/2005/8/layout/vList2"/>
    <dgm:cxn modelId="{4200BD7E-8B81-4C76-BABD-8D1E168DD770}" type="presOf" srcId="{26284DBD-992F-496D-84AF-01920755B2BF}" destId="{763B0DA7-4D65-41E8-8031-AD8BE5118BC7}" srcOrd="0" destOrd="0" presId="urn:microsoft.com/office/officeart/2005/8/layout/vList2"/>
    <dgm:cxn modelId="{029C3283-E3BC-404A-B3D5-49991064BA7A}" type="presOf" srcId="{48FAACE7-00D1-4A91-871E-8708B712A55B}" destId="{079DD5F2-D9B8-4AC9-9275-97C1CF626293}" srcOrd="0" destOrd="0" presId="urn:microsoft.com/office/officeart/2005/8/layout/vList2"/>
    <dgm:cxn modelId="{CC39EE48-D634-4A24-A24F-E85A5783705B}" srcId="{B0CE326D-33DC-41AF-9529-DA11C8E6534D}" destId="{777B5399-6B3C-48BA-9495-C5E0E14D7D8B}" srcOrd="2" destOrd="0" parTransId="{E5749AD1-7FFE-432B-97D0-BC14BBCCDEC5}" sibTransId="{7C315006-3EA9-4843-B328-5A47F3F8C450}"/>
    <dgm:cxn modelId="{A0DC7A5C-9F74-46F8-88B9-2ADF2E714FB9}" type="presParOf" srcId="{D92B622C-6ABF-42CE-802E-0D53AD64D129}" destId="{50404A41-DDEC-4D58-ACC9-66C1EEA50753}" srcOrd="0" destOrd="0" presId="urn:microsoft.com/office/officeart/2005/8/layout/vList2"/>
    <dgm:cxn modelId="{19C1DC15-6F22-4502-B43A-7E108CEB9FF0}" type="presParOf" srcId="{D92B622C-6ABF-42CE-802E-0D53AD64D129}" destId="{763B0DA7-4D65-41E8-8031-AD8BE5118BC7}" srcOrd="1" destOrd="0" presId="urn:microsoft.com/office/officeart/2005/8/layout/vList2"/>
    <dgm:cxn modelId="{D798D039-80AB-466F-85DF-D37491B3B520}" type="presParOf" srcId="{D92B622C-6ABF-42CE-802E-0D53AD64D129}" destId="{079DD5F2-D9B8-4AC9-9275-97C1CF626293}" srcOrd="2" destOrd="0" presId="urn:microsoft.com/office/officeart/2005/8/layout/vList2"/>
    <dgm:cxn modelId="{76569A9C-DB2D-4C22-9EA1-AFAC013C1FAA}" type="presParOf" srcId="{D92B622C-6ABF-42CE-802E-0D53AD64D129}" destId="{C2FBDC99-BA2F-465C-84B1-20660A191428}" srcOrd="3"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04A41-DDEC-4D58-ACC9-66C1EEA50753}">
      <dsp:nvSpPr>
        <dsp:cNvPr id="0" name=""/>
        <dsp:cNvSpPr/>
      </dsp:nvSpPr>
      <dsp:spPr>
        <a:xfrm>
          <a:off x="0" y="98064"/>
          <a:ext cx="8478544" cy="703860"/>
        </a:xfrm>
        <a:prstGeom prst="roundRect">
          <a:avLst/>
        </a:prstGeom>
        <a:gradFill rotWithShape="0">
          <a:gsLst>
            <a:gs pos="21000">
              <a:srgbClr val="FCDA84"/>
            </a:gs>
            <a:gs pos="100000">
              <a:srgbClr val="FFCC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809625" lvl="0" indent="-809625" algn="l" defTabSz="977900">
            <a:lnSpc>
              <a:spcPct val="90000"/>
            </a:lnSpc>
            <a:spcBef>
              <a:spcPct val="0"/>
            </a:spcBef>
            <a:spcAft>
              <a:spcPct val="35000"/>
            </a:spcAft>
            <a:tabLst>
              <a:tab pos="809625" algn="l"/>
            </a:tabLst>
          </a:pP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例一：</a:t>
          </a:r>
          <a:r>
            <a:rPr lang="en-US"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校國際貿易科共</a:t>
          </a:r>
          <a:r>
            <a:rPr lang="en-US"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人，甲生在國際貿易科在校學業平均成績排名為第</a:t>
          </a:r>
          <a:r>
            <a:rPr lang="en-US"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zh-TW" altLang="en-US" sz="22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34360" y="132424"/>
        <a:ext cx="8409824" cy="635140"/>
      </dsp:txXfrm>
    </dsp:sp>
    <dsp:sp modelId="{763B0DA7-4D65-41E8-8031-AD8BE5118BC7}">
      <dsp:nvSpPr>
        <dsp:cNvPr id="0" name=""/>
        <dsp:cNvSpPr/>
      </dsp:nvSpPr>
      <dsp:spPr>
        <a:xfrm>
          <a:off x="0" y="798139"/>
          <a:ext cx="8478544"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194" tIns="25400" rIns="142240" bIns="25400" numCol="1" spcCol="1270" anchor="t" anchorCtr="0">
          <a:noAutofit/>
        </a:bodyPr>
        <a:lstStyle/>
        <a:p>
          <a:pPr marL="228600" lvl="1" indent="-228600" algn="l" defTabSz="889000">
            <a:lnSpc>
              <a:spcPts val="2100"/>
            </a:lnSpc>
            <a:spcBef>
              <a:spcPct val="0"/>
            </a:spcBef>
            <a:spcAft>
              <a:spcPts val="400"/>
            </a:spcAft>
            <a:buChar char="••"/>
          </a:pP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甲生之科（組）、學程百分比為</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(8÷25)×100</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kern="1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32</a:t>
          </a:r>
          <a:r>
            <a:rPr lang="en-US" altLang="zh-TW" sz="2000" b="1" kern="1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ts val="2100"/>
            </a:lnSpc>
            <a:spcBef>
              <a:spcPct val="0"/>
            </a:spcBef>
            <a:spcAft>
              <a:spcPts val="400"/>
            </a:spcAft>
            <a:buChar char="••"/>
          </a:pP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32</a:t>
          </a:r>
          <a:r>
            <a:rPr lang="en-US" altLang="zh-TW"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不符合招生簡章推薦報名資格「排名在各科（組）、學程前</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以內」之規定。</a:t>
          </a:r>
          <a:endParaRPr lang="zh-TW" altLang="en-US" sz="2000"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ts val="2100"/>
            </a:lnSpc>
            <a:spcBef>
              <a:spcPct val="0"/>
            </a:spcBef>
            <a:spcAft>
              <a:spcPts val="400"/>
            </a:spcAft>
            <a:buChar char="••"/>
          </a:pP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校之</a:t>
          </a:r>
          <a:r>
            <a:rPr lang="en-US" altLang="zh-TW" sz="2000" kern="1200" dirty="0" smtClean="0">
              <a:latin typeface="PMingLiU" panose="02020500000000000000" pitchFamily="18" charset="-120"/>
              <a:ea typeface="PMingLiU" panose="02020500000000000000" pitchFamily="18" charset="-120"/>
              <a:cs typeface="Times New Roman" panose="02020603050405020304" pitchFamily="18" charset="0"/>
            </a:rPr>
            <a:t>【</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06</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商業與管理群</a:t>
          </a:r>
          <a:r>
            <a:rPr lang="en-US" altLang="zh-TW" sz="2000" kern="12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學生數共計</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62</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人，甲生</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學期學業平均成績群名次為第</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名，群名次百分比為</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0" y="798139"/>
        <a:ext cx="8478544" cy="1490400"/>
      </dsp:txXfrm>
    </dsp:sp>
    <dsp:sp modelId="{079DD5F2-D9B8-4AC9-9275-97C1CF626293}">
      <dsp:nvSpPr>
        <dsp:cNvPr id="0" name=""/>
        <dsp:cNvSpPr/>
      </dsp:nvSpPr>
      <dsp:spPr>
        <a:xfrm>
          <a:off x="0" y="2288539"/>
          <a:ext cx="8478544" cy="707909"/>
        </a:xfrm>
        <a:prstGeom prst="roundRect">
          <a:avLst/>
        </a:prstGeom>
        <a:gradFill rotWithShape="0">
          <a:gsLst>
            <a:gs pos="0">
              <a:srgbClr val="CC00FF">
                <a:alpha val="49804"/>
              </a:srgbClr>
            </a:gs>
            <a:gs pos="81000">
              <a:srgbClr val="FF66FF">
                <a:alpha val="49804"/>
              </a:srgbClr>
            </a:gs>
            <a:gs pos="100000">
              <a:srgbClr val="CC00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809625" lvl="0" indent="-809625" algn="l" defTabSz="977900">
            <a:lnSpc>
              <a:spcPct val="90000"/>
            </a:lnSpc>
            <a:spcBef>
              <a:spcPct val="0"/>
            </a:spcBef>
            <a:spcAft>
              <a:spcPct val="35000"/>
            </a:spcAft>
            <a:tabLst>
              <a:tab pos="809625" algn="l"/>
            </a:tabLst>
          </a:pP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例二：</a:t>
          </a:r>
          <a:r>
            <a:rPr lang="en-US" altLang="zh-TW"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校機械科共</a:t>
          </a:r>
          <a:r>
            <a:rPr lang="en-US" altLang="zh-TW"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人，乙生在機械科在校學業平均成績排名為第</a:t>
          </a:r>
          <a:r>
            <a:rPr lang="en-US" altLang="zh-TW"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zh-TW" altLang="en-US" sz="22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34557" y="2323096"/>
        <a:ext cx="8409430" cy="638795"/>
      </dsp:txXfrm>
    </dsp:sp>
    <dsp:sp modelId="{C2FBDC99-BA2F-465C-84B1-20660A191428}">
      <dsp:nvSpPr>
        <dsp:cNvPr id="0" name=""/>
        <dsp:cNvSpPr/>
      </dsp:nvSpPr>
      <dsp:spPr>
        <a:xfrm>
          <a:off x="0" y="2996448"/>
          <a:ext cx="8478544"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194" tIns="25400" rIns="142240" bIns="25400" numCol="1" spcCol="1270" anchor="t" anchorCtr="0">
          <a:noAutofit/>
        </a:bodyPr>
        <a:lstStyle/>
        <a:p>
          <a:pPr marL="228600" lvl="1" indent="-228600" algn="l" defTabSz="889000">
            <a:lnSpc>
              <a:spcPts val="2100"/>
            </a:lnSpc>
            <a:spcBef>
              <a:spcPct val="0"/>
            </a:spcBef>
            <a:spcAft>
              <a:spcPts val="400"/>
            </a:spcAft>
            <a:buChar char="••"/>
          </a:pP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乙生之科（組）、學程百分比為</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(7÷23)×100</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kern="1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30.43</a:t>
          </a:r>
          <a:r>
            <a:rPr lang="en-US" altLang="zh-TW" sz="2000" b="1" kern="1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ts val="2100"/>
            </a:lnSpc>
            <a:spcBef>
              <a:spcPct val="0"/>
            </a:spcBef>
            <a:spcAft>
              <a:spcPts val="400"/>
            </a:spcAft>
            <a:buChar char="••"/>
          </a:pP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30.43</a:t>
          </a:r>
          <a:r>
            <a:rPr lang="en-US" altLang="zh-TW"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30.43%</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請勿四捨五入取</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不符合招生簡章推薦報名資格「排名在各科（組）、學程前</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」之規定。</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ts val="2100"/>
            </a:lnSpc>
            <a:spcBef>
              <a:spcPct val="0"/>
            </a:spcBef>
            <a:spcAft>
              <a:spcPts val="400"/>
            </a:spcAft>
            <a:buChar char="••"/>
          </a:pP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校之</a:t>
          </a:r>
          <a:r>
            <a:rPr lang="en-US" altLang="zh-TW" sz="2000" kern="1200" dirty="0" smtClean="0">
              <a:latin typeface="PMingLiU" panose="02020500000000000000" pitchFamily="18" charset="-120"/>
              <a:ea typeface="PMingLiU" panose="02020500000000000000" pitchFamily="18" charset="-120"/>
              <a:cs typeface="Times New Roman" panose="02020603050405020304" pitchFamily="18" charset="0"/>
            </a:rPr>
            <a:t>【</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機械群</a:t>
          </a:r>
          <a:r>
            <a:rPr lang="en-US" altLang="zh-TW" sz="2000" kern="12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學生數共計</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86</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人，乙生</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學期學業平均成績群名次為第</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名，群名次百分比為</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0" y="2996448"/>
        <a:ext cx="8478544" cy="1490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zh-TW" altLang="en-US"/>
          </a:p>
        </p:txBody>
      </p:sp>
      <p:sp>
        <p:nvSpPr>
          <p:cNvPr id="3" name="日期版面配置區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143B243E-2008-4D64-B8F2-E8E664BC4F50}" type="datetimeFigureOut">
              <a:rPr lang="zh-TW" altLang="en-US" smtClean="0"/>
              <a:t>2019/12/10</a:t>
            </a:fld>
            <a:endParaRPr lang="zh-TW" altLang="en-US"/>
          </a:p>
        </p:txBody>
      </p:sp>
      <p:sp>
        <p:nvSpPr>
          <p:cNvPr id="4" name="頁尾版面配置區 3"/>
          <p:cNvSpPr>
            <a:spLocks noGrp="1"/>
          </p:cNvSpPr>
          <p:nvPr>
            <p:ph type="ftr" sz="quarter" idx="2"/>
          </p:nvPr>
        </p:nvSpPr>
        <p:spPr>
          <a:xfrm>
            <a:off x="0" y="9722309"/>
            <a:ext cx="3077137" cy="512304"/>
          </a:xfrm>
          <a:prstGeom prst="rect">
            <a:avLst/>
          </a:prstGeom>
        </p:spPr>
        <p:txBody>
          <a:bodyPr vert="horz" lIns="94768" tIns="47384" rIns="94768" bIns="47384"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0506" y="9722309"/>
            <a:ext cx="3077137" cy="512304"/>
          </a:xfrm>
          <a:prstGeom prst="rect">
            <a:avLst/>
          </a:prstGeom>
        </p:spPr>
        <p:txBody>
          <a:bodyPr vert="horz" lIns="94768" tIns="47384" rIns="94768" bIns="47384" rtlCol="0" anchor="b"/>
          <a:lstStyle>
            <a:lvl1pPr algn="r">
              <a:defRPr sz="1200"/>
            </a:lvl1pPr>
          </a:lstStyle>
          <a:p>
            <a:fld id="{DD3D11F3-C485-4771-8970-B6132EAE4FEE}" type="slidenum">
              <a:rPr lang="zh-TW" altLang="en-US" smtClean="0"/>
              <a:t>‹#›</a:t>
            </a:fld>
            <a:endParaRPr lang="zh-TW" altLang="en-US"/>
          </a:p>
        </p:txBody>
      </p:sp>
    </p:spTree>
    <p:extLst>
      <p:ext uri="{BB962C8B-B14F-4D97-AF65-F5344CB8AC3E}">
        <p14:creationId xmlns:p14="http://schemas.microsoft.com/office/powerpoint/2010/main" val="3952280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304"/>
          </a:xfrm>
          <a:prstGeom prst="rect">
            <a:avLst/>
          </a:prstGeom>
        </p:spPr>
        <p:txBody>
          <a:bodyPr vert="horz" lIns="94768" tIns="47384" rIns="94768" bIns="47384"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4020506" y="0"/>
            <a:ext cx="3077137" cy="512304"/>
          </a:xfrm>
          <a:prstGeom prst="rect">
            <a:avLst/>
          </a:prstGeom>
        </p:spPr>
        <p:txBody>
          <a:bodyPr vert="horz" lIns="94768" tIns="47384" rIns="94768" bIns="47384" rtlCol="0"/>
          <a:lstStyle>
            <a:lvl1pPr algn="r" eaLnBrk="1" hangingPunct="1">
              <a:defRPr sz="1200">
                <a:latin typeface="Arial" charset="0"/>
                <a:ea typeface="新細明體" charset="-120"/>
              </a:defRPr>
            </a:lvl1pPr>
          </a:lstStyle>
          <a:p>
            <a:pPr>
              <a:defRPr/>
            </a:pPr>
            <a:fld id="{A6501880-6AB9-47E5-A022-32FB2573F31C}" type="datetimeFigureOut">
              <a:rPr lang="zh-TW" altLang="en-US"/>
              <a:pPr>
                <a:defRPr/>
              </a:pPr>
              <a:t>2019/12/10</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pPr lvl="0"/>
            <a:endParaRPr lang="zh-TW" altLang="en-US" noProof="0" smtClean="0"/>
          </a:p>
        </p:txBody>
      </p:sp>
      <p:sp>
        <p:nvSpPr>
          <p:cNvPr id="5" name="備忘稿版面配置區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4020506" y="9720673"/>
            <a:ext cx="3077137" cy="512303"/>
          </a:xfrm>
          <a:prstGeom prst="rect">
            <a:avLst/>
          </a:prstGeom>
        </p:spPr>
        <p:txBody>
          <a:bodyPr vert="horz" wrap="square" lIns="94768" tIns="47384" rIns="94768" bIns="47384" numCol="1" anchor="b" anchorCtr="0" compatLnSpc="1">
            <a:prstTxWarp prst="textNoShape">
              <a:avLst/>
            </a:prstTxWarp>
          </a:bodyPr>
          <a:lstStyle>
            <a:lvl1pPr algn="r" eaLnBrk="1" hangingPunct="1">
              <a:defRPr sz="1200"/>
            </a:lvl1pPr>
          </a:lstStyle>
          <a:p>
            <a:pPr>
              <a:defRPr/>
            </a:pPr>
            <a:fld id="{D9232C73-1FA9-4703-B60E-4F907179D249}" type="slidenum">
              <a:rPr lang="zh-TW" altLang="en-US"/>
              <a:pPr>
                <a:defRPr/>
              </a:pPr>
              <a:t>‹#›</a:t>
            </a:fld>
            <a:endParaRPr lang="zh-TW" altLang="en-US"/>
          </a:p>
        </p:txBody>
      </p:sp>
    </p:spTree>
    <p:extLst>
      <p:ext uri="{BB962C8B-B14F-4D97-AF65-F5344CB8AC3E}">
        <p14:creationId xmlns:p14="http://schemas.microsoft.com/office/powerpoint/2010/main" val="192822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DE88755-4C55-47CF-B53B-E0A70FF4519F}" type="slidenum">
              <a:rPr lang="zh-TW" altLang="en-US" smtClean="0">
                <a:latin typeface="Arial" panose="020B0604020202020204" pitchFamily="34" charset="0"/>
              </a:rPr>
              <a:pPr>
                <a:spcBef>
                  <a:spcPct val="0"/>
                </a:spcBef>
              </a:pPr>
              <a:t>1</a:t>
            </a:fld>
            <a:endParaRPr lang="en-US" altLang="zh-TW" smtClean="0">
              <a:latin typeface="Arial" panose="020B0604020202020204" pitchFamily="34" charset="0"/>
            </a:endParaRPr>
          </a:p>
        </p:txBody>
      </p:sp>
      <p:sp>
        <p:nvSpPr>
          <p:cNvPr id="15363"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D67F0673-F6B5-4F3F-B98B-663198CB88A5}"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4"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E51D1DC9-4B9F-4ACE-A764-BEF65A348068}"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5"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C2CC1BCF-53FB-4ABA-A080-5C7579BFCFD4}"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6"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27337969-ECDC-4244-9959-01FEAB025570}"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7"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B12A1967-A8DA-405C-922C-1C37381D8762}"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370" name="投影片編號版面配置區 4"/>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AB6C5B09-36AE-441F-9C1A-3C89A8B2EB5A}"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71" name="日期版面配置區 9"/>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1B087AC-42DA-4118-8727-7646F432FEEB}" type="datetime1">
              <a:rPr lang="zh-TW" altLang="en-US" smtClean="0">
                <a:latin typeface="Arial" panose="020B0604020202020204" pitchFamily="34" charset="0"/>
              </a:rPr>
              <a:pPr>
                <a:spcBef>
                  <a:spcPct val="0"/>
                </a:spcBef>
              </a:pPr>
              <a:t>2019/12/10</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17168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C460BC5-F441-4107-9387-37CD2855A7AF}" type="slidenum">
              <a:rPr lang="zh-TW" altLang="en-US" smtClean="0">
                <a:latin typeface="Arial" panose="020B0604020202020204" pitchFamily="34" charset="0"/>
              </a:rPr>
              <a:pPr>
                <a:spcBef>
                  <a:spcPct val="0"/>
                </a:spcBef>
              </a:pPr>
              <a:t>16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80057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01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72304C1-2B9E-4965-869B-34453C84996F}" type="slidenum">
              <a:rPr lang="zh-TW" altLang="en-US" smtClean="0">
                <a:latin typeface="Arial" panose="020B0604020202020204" pitchFamily="34" charset="0"/>
              </a:rPr>
              <a:pPr>
                <a:spcBef>
                  <a:spcPct val="0"/>
                </a:spcBef>
              </a:pPr>
              <a:t>17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08606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F85957A-A824-47F5-BBBB-2E3B05DBD9B2}" type="slidenum">
              <a:rPr lang="zh-TW" altLang="en-US" smtClean="0">
                <a:latin typeface="Arial" panose="020B0604020202020204" pitchFamily="34" charset="0"/>
              </a:rPr>
              <a:pPr>
                <a:spcBef>
                  <a:spcPct val="0"/>
                </a:spcBef>
              </a:pPr>
              <a:t>19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23141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197E170-A19D-40F5-A12C-C1B1B4B3B37E}" type="slidenum">
              <a:rPr lang="zh-TW" altLang="en-US" smtClean="0">
                <a:latin typeface="Arial" panose="020B0604020202020204" pitchFamily="34" charset="0"/>
              </a:rPr>
              <a:pPr>
                <a:spcBef>
                  <a:spcPct val="0"/>
                </a:spcBef>
              </a:pPr>
              <a:t>20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939093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26842A7-29D6-422B-BE12-083BF4CD5B7D}" type="slidenum">
              <a:rPr lang="zh-TW" altLang="en-US" smtClean="0">
                <a:latin typeface="Arial" panose="020B0604020202020204" pitchFamily="34" charset="0"/>
              </a:rPr>
              <a:pPr>
                <a:spcBef>
                  <a:spcPct val="0"/>
                </a:spcBef>
              </a:pPr>
              <a:t>21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392261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D76A313-B6F0-4414-A00D-2111AB107D3C}" type="slidenum">
              <a:rPr lang="zh-TW" altLang="en-US" smtClean="0">
                <a:latin typeface="Arial" panose="020B0604020202020204" pitchFamily="34" charset="0"/>
              </a:rPr>
              <a:pPr>
                <a:spcBef>
                  <a:spcPct val="0"/>
                </a:spcBef>
              </a:pPr>
              <a:t>23</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953915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362FAE8-E7D6-49C6-B32D-954210CE6885}" type="slidenum">
              <a:rPr lang="zh-TW" altLang="en-US" smtClean="0">
                <a:latin typeface="Arial" panose="020B0604020202020204" pitchFamily="34" charset="0"/>
              </a:rPr>
              <a:pPr>
                <a:spcBef>
                  <a:spcPct val="0"/>
                </a:spcBef>
              </a:pPr>
              <a:t>25</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473555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832DC92-F658-4507-B2AE-D28B9E3AC860}" type="slidenum">
              <a:rPr lang="zh-TW" altLang="en-US" smtClean="0">
                <a:latin typeface="Arial" panose="020B0604020202020204" pitchFamily="34" charset="0"/>
              </a:rPr>
              <a:pPr>
                <a:spcBef>
                  <a:spcPct val="0"/>
                </a:spcBef>
              </a:pPr>
              <a:t>26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47592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9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B2FA26FF-DD86-4645-A44D-53F5B979C3DC}" type="slidenum">
              <a:rPr lang="zh-TW" altLang="en-US" smtClean="0">
                <a:latin typeface="Arial" panose="020B0604020202020204" pitchFamily="34" charset="0"/>
              </a:rPr>
              <a:pPr>
                <a:spcBef>
                  <a:spcPct val="0"/>
                </a:spcBef>
              </a:pPr>
              <a:t>27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53652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A237F3F-5E1D-4AE2-B785-3104EF549172}" type="slidenum">
              <a:rPr lang="zh-TW" altLang="en-US" smtClean="0">
                <a:latin typeface="Arial" panose="020B0604020202020204" pitchFamily="34" charset="0"/>
              </a:rPr>
              <a:pPr>
                <a:spcBef>
                  <a:spcPct val="0"/>
                </a:spcBef>
              </a:pPr>
              <a:t>28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7155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A61C9EB-06CC-44A7-9AB7-F5CADCB95E4D}" type="slidenum">
              <a:rPr lang="zh-TW" altLang="en-US" smtClean="0">
                <a:latin typeface="Arial" panose="020B0604020202020204" pitchFamily="34" charset="0"/>
              </a:rPr>
              <a:pPr>
                <a:spcBef>
                  <a:spcPct val="0"/>
                </a:spcBef>
              </a:pPr>
              <a:t>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97387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57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9BB33EE7-A005-4088-8765-430A3255420F}" type="slidenum">
              <a:rPr lang="zh-TW" altLang="en-US" smtClean="0">
                <a:latin typeface="Arial" panose="020B0604020202020204" pitchFamily="34" charset="0"/>
              </a:rPr>
              <a:pPr>
                <a:spcBef>
                  <a:spcPct val="0"/>
                </a:spcBef>
              </a:pPr>
              <a:t>29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882615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78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B00FE82-CE20-4CC2-ADB5-710696F770DD}" type="slidenum">
              <a:rPr lang="zh-TW" altLang="en-US" smtClean="0">
                <a:latin typeface="Arial" panose="020B0604020202020204" pitchFamily="34" charset="0"/>
              </a:rPr>
              <a:pPr>
                <a:spcBef>
                  <a:spcPct val="0"/>
                </a:spcBef>
              </a:pPr>
              <a:t>30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52387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798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E819969-05F2-4F51-8B0A-4810893A332C}" type="slidenum">
              <a:rPr lang="zh-TW" altLang="en-US" smtClean="0">
                <a:latin typeface="Arial" panose="020B0604020202020204" pitchFamily="34" charset="0"/>
              </a:rPr>
              <a:pPr>
                <a:spcBef>
                  <a:spcPct val="0"/>
                </a:spcBef>
              </a:pPr>
              <a:t>31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69081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E71244A-55DF-445F-81BD-3CA79A9086B1}" type="slidenum">
              <a:rPr lang="zh-TW" altLang="en-US" smtClean="0">
                <a:latin typeface="Arial" panose="020B0604020202020204" pitchFamily="34" charset="0"/>
              </a:rPr>
              <a:pPr>
                <a:spcBef>
                  <a:spcPct val="0"/>
                </a:spcBef>
              </a:pPr>
              <a:t>33</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151572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39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A32BA7D-2F76-4E2B-90A4-61E56BA4BEF0}" type="slidenum">
              <a:rPr lang="zh-TW" altLang="en-US" smtClean="0">
                <a:latin typeface="Arial" panose="020B0604020202020204" pitchFamily="34" charset="0"/>
              </a:rPr>
              <a:pPr>
                <a:spcBef>
                  <a:spcPct val="0"/>
                </a:spcBef>
              </a:pPr>
              <a:t>34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76238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745C0B0-3639-4462-ACA9-9CCE4DA6C4A7}" type="slidenum">
              <a:rPr lang="zh-TW" altLang="en-US" smtClean="0">
                <a:latin typeface="Arial" panose="020B0604020202020204" pitchFamily="34" charset="0"/>
              </a:rPr>
              <a:pPr>
                <a:spcBef>
                  <a:spcPct val="0"/>
                </a:spcBef>
              </a:pPr>
              <a:t>35</a:t>
            </a:fld>
            <a:endParaRPr lang="zh-TW" altLang="en-US" smtClean="0">
              <a:latin typeface="Arial" panose="020B0604020202020204" pitchFamily="34" charset="0"/>
            </a:endParaRPr>
          </a:p>
        </p:txBody>
      </p:sp>
    </p:spTree>
    <p:extLst>
      <p:ext uri="{BB962C8B-B14F-4D97-AF65-F5344CB8AC3E}">
        <p14:creationId xmlns:p14="http://schemas.microsoft.com/office/powerpoint/2010/main" val="4021936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80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633A637-7993-4DBA-9433-45611CDB0866}" type="slidenum">
              <a:rPr lang="zh-TW" altLang="en-US" smtClean="0">
                <a:latin typeface="Arial" panose="020B0604020202020204" pitchFamily="34" charset="0"/>
              </a:rPr>
              <a:pPr>
                <a:spcBef>
                  <a:spcPct val="0"/>
                </a:spcBef>
              </a:pPr>
              <a:t>36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414843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01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3974DC5-C163-444B-BDE9-8B61E2872FB1}" type="slidenum">
              <a:rPr lang="zh-TW" altLang="en-US" smtClean="0">
                <a:latin typeface="Arial" panose="020B0604020202020204" pitchFamily="34" charset="0"/>
              </a:rPr>
              <a:pPr>
                <a:spcBef>
                  <a:spcPct val="0"/>
                </a:spcBef>
              </a:pPr>
              <a:t>37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969061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21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E4E5245-1B38-4AF7-8F43-9291356CD1A3}" type="slidenum">
              <a:rPr lang="zh-TW" altLang="en-US" smtClean="0">
                <a:latin typeface="Arial" panose="020B0604020202020204" pitchFamily="34" charset="0"/>
              </a:rPr>
              <a:pPr>
                <a:spcBef>
                  <a:spcPct val="0"/>
                </a:spcBef>
              </a:pPr>
              <a:t>38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297995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9F7DEAC-EA98-4B83-B486-0EAB2186F9E9}" type="slidenum">
              <a:rPr lang="zh-TW" altLang="en-US" smtClean="0">
                <a:latin typeface="Arial" panose="020B0604020202020204" pitchFamily="34" charset="0"/>
              </a:rPr>
              <a:pPr>
                <a:spcBef>
                  <a:spcPct val="0"/>
                </a:spcBef>
              </a:pPr>
              <a:t>39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44541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6BA865F-C6BB-4B42-B88F-6C578B301AFE}" type="slidenum">
              <a:rPr lang="zh-TW" altLang="en-US" smtClean="0">
                <a:latin typeface="Arial" panose="020B0604020202020204" pitchFamily="34" charset="0"/>
              </a:rPr>
              <a:pPr>
                <a:spcBef>
                  <a:spcPct val="0"/>
                </a:spcBef>
              </a:pPr>
              <a:t>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546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6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268A570-5320-427D-B5E9-66C0E5B89FEF}" type="slidenum">
              <a:rPr lang="zh-TW" altLang="en-US" smtClean="0">
                <a:latin typeface="Arial" panose="020B0604020202020204" pitchFamily="34" charset="0"/>
              </a:rPr>
              <a:pPr>
                <a:spcBef>
                  <a:spcPct val="0"/>
                </a:spcBef>
              </a:pPr>
              <a:t>40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675803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65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920B5AB-65A9-4578-AAD1-F75A4476AD5A}" type="slidenum">
              <a:rPr lang="zh-TW" altLang="en-US" smtClean="0">
                <a:latin typeface="Arial" panose="020B0604020202020204" pitchFamily="34" charset="0"/>
              </a:rPr>
              <a:pPr>
                <a:spcBef>
                  <a:spcPct val="0"/>
                </a:spcBef>
              </a:pPr>
              <a:t>48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90807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37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C0FFBD2-DDCF-4BD9-87E9-E60BFCF09EC8}" type="slidenum">
              <a:rPr lang="zh-TW" altLang="en-US" smtClean="0">
                <a:latin typeface="Arial" panose="020B0604020202020204" pitchFamily="34" charset="0"/>
              </a:rPr>
              <a:pPr>
                <a:spcBef>
                  <a:spcPct val="0"/>
                </a:spcBef>
              </a:pPr>
              <a:t>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42263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D316773-A13E-499C-AA1F-320D98B94A5A}" type="slidenum">
              <a:rPr lang="zh-TW" altLang="en-US" smtClean="0">
                <a:latin typeface="Arial" panose="020B0604020202020204" pitchFamily="34" charset="0"/>
              </a:rPr>
              <a:pPr>
                <a:spcBef>
                  <a:spcPct val="0"/>
                </a:spcBef>
              </a:pPr>
              <a:t>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09770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1F86817-ECDB-417E-96E3-3C0BEA598243}" type="slidenum">
              <a:rPr lang="zh-TW" altLang="en-US" smtClean="0">
                <a:latin typeface="Arial" panose="020B0604020202020204" pitchFamily="34" charset="0"/>
              </a:rPr>
              <a:pPr>
                <a:spcBef>
                  <a:spcPct val="0"/>
                </a:spcBef>
              </a:pPr>
              <a:t>11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36075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17153388-A98A-4D39-940E-98BD505345D5}" type="slidenum">
              <a:rPr lang="zh-TW" altLang="en-US" smtClean="0">
                <a:latin typeface="Arial" panose="020B0604020202020204" pitchFamily="34" charset="0"/>
              </a:rPr>
              <a:pPr>
                <a:spcBef>
                  <a:spcPct val="0"/>
                </a:spcBef>
              </a:pPr>
              <a:t>12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85224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19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EC79AAB-8F7F-4721-99B0-A1B6EF567F32}" type="slidenum">
              <a:rPr lang="zh-TW" altLang="en-US" smtClean="0">
                <a:latin typeface="Arial" panose="020B0604020202020204" pitchFamily="34" charset="0"/>
              </a:rPr>
              <a:pPr>
                <a:spcBef>
                  <a:spcPct val="0"/>
                </a:spcBef>
              </a:pPr>
              <a:t>13</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54426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60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57F77D3-B3E1-4248-AAC3-66E863BEBD9F}" type="slidenum">
              <a:rPr lang="zh-TW" altLang="en-US" smtClean="0">
                <a:latin typeface="Arial" panose="020B0604020202020204" pitchFamily="34" charset="0"/>
              </a:rPr>
              <a:pPr>
                <a:spcBef>
                  <a:spcPct val="0"/>
                </a:spcBef>
              </a:pPr>
              <a:t>15</a:t>
            </a:fld>
            <a:endParaRPr lang="zh-TW" altLang="en-US" smtClean="0">
              <a:latin typeface="Arial" panose="020B0604020202020204" pitchFamily="34" charset="0"/>
            </a:endParaRPr>
          </a:p>
        </p:txBody>
      </p:sp>
    </p:spTree>
    <p:extLst>
      <p:ext uri="{BB962C8B-B14F-4D97-AF65-F5344CB8AC3E}">
        <p14:creationId xmlns:p14="http://schemas.microsoft.com/office/powerpoint/2010/main" val="472014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gradFill rotWithShape="1">
            <a:gsLst>
              <a:gs pos="0">
                <a:srgbClr val="9FCCF6"/>
              </a:gs>
              <a:gs pos="50000">
                <a:srgbClr val="C4DEF8"/>
              </a:gs>
              <a:gs pos="100000">
                <a:srgbClr val="4BB496"/>
              </a:gs>
            </a:gsLst>
            <a:lin ang="16200000" scaled="1"/>
          </a:gradFill>
          <a:ln>
            <a:noFill/>
          </a:ln>
          <a:extLst/>
        </p:spPr>
        <p:txBody>
          <a:bodyPr rot="10800000"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defRPr/>
            </a:pPr>
            <a:endParaRPr lang="zh-TW" altLang="en-US" smtClean="0">
              <a:solidFill>
                <a:srgbClr val="FFFFFF"/>
              </a:solidFill>
            </a:endParaRPr>
          </a:p>
        </p:txBody>
      </p:sp>
      <p:pic>
        <p:nvPicPr>
          <p:cNvPr id="5"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99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userDrawn="1"/>
        </p:nvSpPr>
        <p:spPr>
          <a:xfrm>
            <a:off x="611188" y="2420938"/>
            <a:ext cx="7993062"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7" name="圖片 13" descr="聯合會logo.jpg"/>
          <p:cNvPicPr>
            <a:picLocks noChangeAspect="1"/>
          </p:cNvPicPr>
          <p:nvPr userDrawn="1"/>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11188" y="188913"/>
            <a:ext cx="3546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B37C7760-1B4B-4347-8F0C-78B3E496E597}" type="datetime1">
              <a:rPr lang="zh-TW" altLang="en-US"/>
              <a:pPr>
                <a:defRPr/>
              </a:pPr>
              <a:t>2019/12/10</a:t>
            </a:fld>
            <a:endParaRPr lang="en-US" altLang="zh-TW"/>
          </a:p>
        </p:txBody>
      </p:sp>
      <p:sp>
        <p:nvSpPr>
          <p:cNvPr id="9" name="Rectangle 7"/>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p:cNvSpPr>
            <a:spLocks noGrp="1" noChangeArrowheads="1"/>
          </p:cNvSpPr>
          <p:nvPr>
            <p:ph type="sldNum" sz="quarter" idx="12"/>
          </p:nvPr>
        </p:nvSpPr>
        <p:spPr/>
        <p:txBody>
          <a:bodyPr/>
          <a:lstStyle>
            <a:lvl1pPr>
              <a:defRPr/>
            </a:lvl1pPr>
          </a:lstStyle>
          <a:p>
            <a:pPr>
              <a:defRPr/>
            </a:pPr>
            <a:fld id="{013B3390-329D-4EA5-AC61-CDFA81EE4C27}" type="slidenum">
              <a:rPr lang="zh-TW" altLang="en-US"/>
              <a:pPr>
                <a:defRPr/>
              </a:pPr>
              <a:t>‹#›</a:t>
            </a:fld>
            <a:endParaRPr lang="en-US" altLang="zh-TW"/>
          </a:p>
        </p:txBody>
      </p:sp>
    </p:spTree>
    <p:extLst>
      <p:ext uri="{BB962C8B-B14F-4D97-AF65-F5344CB8AC3E}">
        <p14:creationId xmlns:p14="http://schemas.microsoft.com/office/powerpoint/2010/main" val="13835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F481DAC-B86C-406E-8322-9A631F6F0EEB}" type="datetime1">
              <a:rPr lang="zh-TW" altLang="en-US"/>
              <a:pPr>
                <a:defRPr/>
              </a:pPr>
              <a:t>2019/12/10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423CB8B-E5EF-4DEA-B91C-631F6F5D9873}" type="slidenum">
              <a:rPr lang="zh-TW" altLang="en-US"/>
              <a:pPr>
                <a:defRPr/>
              </a:pPr>
              <a:t>‹#›</a:t>
            </a:fld>
            <a:endParaRPr lang="en-US" altLang="zh-TW"/>
          </a:p>
        </p:txBody>
      </p:sp>
    </p:spTree>
    <p:extLst>
      <p:ext uri="{BB962C8B-B14F-4D97-AF65-F5344CB8AC3E}">
        <p14:creationId xmlns:p14="http://schemas.microsoft.com/office/powerpoint/2010/main" val="299696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C3F87FAF-33B5-4677-B2B2-83647AC6D1AE}" type="datetime1">
              <a:rPr lang="zh-TW" altLang="en-US"/>
              <a:pPr>
                <a:defRPr/>
              </a:pPr>
              <a:t>2019/12/10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25F109D-790C-4CB1-A9F3-A4FC4FEB103D}" type="slidenum">
              <a:rPr lang="zh-TW" altLang="en-US"/>
              <a:pPr>
                <a:defRPr/>
              </a:pPr>
              <a:t>‹#›</a:t>
            </a:fld>
            <a:endParaRPr lang="en-US" altLang="zh-TW"/>
          </a:p>
        </p:txBody>
      </p:sp>
    </p:spTree>
    <p:extLst>
      <p:ext uri="{BB962C8B-B14F-4D97-AF65-F5344CB8AC3E}">
        <p14:creationId xmlns:p14="http://schemas.microsoft.com/office/powerpoint/2010/main" val="15323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48D11A2C-7BD3-40FC-B001-3528C4555091}" type="datetime1">
              <a:rPr lang="zh-TW" altLang="en-US"/>
              <a:pPr>
                <a:defRPr/>
              </a:pPr>
              <a:t>2019/12/10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BFE6108-DA02-42FF-8F2B-6965D0D38C5E}" type="slidenum">
              <a:rPr lang="zh-TW" altLang="en-US"/>
              <a:pPr>
                <a:defRPr/>
              </a:pPr>
              <a:t>‹#›</a:t>
            </a:fld>
            <a:endParaRPr lang="en-US" altLang="zh-TW"/>
          </a:p>
        </p:txBody>
      </p:sp>
    </p:spTree>
    <p:extLst>
      <p:ext uri="{BB962C8B-B14F-4D97-AF65-F5344CB8AC3E}">
        <p14:creationId xmlns:p14="http://schemas.microsoft.com/office/powerpoint/2010/main" val="133903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7136B18-E285-42DD-86F1-D0CC661C1A71}" type="datetime1">
              <a:rPr lang="zh-TW" altLang="en-US"/>
              <a:pPr>
                <a:defRPr/>
              </a:pPr>
              <a:t>2019/12/10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7BAC3C07-1E58-4D93-A2BC-1916A7E7AA6D}" type="slidenum">
              <a:rPr lang="zh-TW" altLang="en-US"/>
              <a:pPr>
                <a:defRPr/>
              </a:pPr>
              <a:t>‹#›</a:t>
            </a:fld>
            <a:endParaRPr lang="en-US" altLang="zh-TW"/>
          </a:p>
        </p:txBody>
      </p:sp>
    </p:spTree>
    <p:extLst>
      <p:ext uri="{BB962C8B-B14F-4D97-AF65-F5344CB8AC3E}">
        <p14:creationId xmlns:p14="http://schemas.microsoft.com/office/powerpoint/2010/main" val="354509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E6B0011-5D51-4F11-8E38-A4E7E0A786A1}" type="datetime1">
              <a:rPr lang="zh-TW" altLang="en-US"/>
              <a:pPr>
                <a:defRPr/>
              </a:pPr>
              <a:t>2019/12/10</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636A2E6-8ECE-476D-B9A3-4D1B46698099}" type="slidenum">
              <a:rPr lang="zh-TW" altLang="en-US"/>
              <a:pPr>
                <a:defRPr/>
              </a:pPr>
              <a:t>‹#›</a:t>
            </a:fld>
            <a:endParaRPr lang="en-US" altLang="zh-TW"/>
          </a:p>
        </p:txBody>
      </p:sp>
    </p:spTree>
    <p:extLst>
      <p:ext uri="{BB962C8B-B14F-4D97-AF65-F5344CB8AC3E}">
        <p14:creationId xmlns:p14="http://schemas.microsoft.com/office/powerpoint/2010/main" val="391319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B8D77E29-F1A6-4629-95A3-167D6A145D8E}" type="datetime1">
              <a:rPr lang="zh-TW" altLang="en-US"/>
              <a:pPr>
                <a:defRPr/>
              </a:pPr>
              <a:t>2019/12/10</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AAF3538B-B9D3-4BEC-89D6-FE4A20D88C49}" type="slidenum">
              <a:rPr lang="zh-TW" altLang="en-US"/>
              <a:pPr>
                <a:defRPr/>
              </a:pPr>
              <a:t>‹#›</a:t>
            </a:fld>
            <a:endParaRPr lang="en-US" altLang="zh-TW"/>
          </a:p>
        </p:txBody>
      </p:sp>
    </p:spTree>
    <p:extLst>
      <p:ext uri="{BB962C8B-B14F-4D97-AF65-F5344CB8AC3E}">
        <p14:creationId xmlns:p14="http://schemas.microsoft.com/office/powerpoint/2010/main" val="24541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FE30AD31-8C40-46B5-B63A-0F67312F9ACF}" type="datetime1">
              <a:rPr lang="zh-TW" altLang="en-US"/>
              <a:pPr>
                <a:defRPr/>
              </a:pPr>
              <a:t>2019/12/10</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AE9E0AAD-7957-4869-A86B-0CCEC5320B26}" type="slidenum">
              <a:rPr lang="zh-TW" altLang="en-US"/>
              <a:pPr>
                <a:defRPr/>
              </a:pPr>
              <a:t>‹#›</a:t>
            </a:fld>
            <a:endParaRPr lang="en-US" altLang="zh-TW"/>
          </a:p>
        </p:txBody>
      </p:sp>
    </p:spTree>
    <p:extLst>
      <p:ext uri="{BB962C8B-B14F-4D97-AF65-F5344CB8AC3E}">
        <p14:creationId xmlns:p14="http://schemas.microsoft.com/office/powerpoint/2010/main" val="6270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AF24D824-D3B1-462D-8DD5-006F6D887870}" type="datetime1">
              <a:rPr lang="zh-TW" altLang="en-US"/>
              <a:pPr>
                <a:defRPr/>
              </a:pPr>
              <a:t>2019/12/10</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19E05526-9DD5-4B9B-B93C-83C7C3C9A349}" type="slidenum">
              <a:rPr lang="zh-TW" altLang="en-US"/>
              <a:pPr>
                <a:defRPr/>
              </a:pPr>
              <a:t>‹#›</a:t>
            </a:fld>
            <a:endParaRPr lang="en-US" altLang="zh-TW"/>
          </a:p>
        </p:txBody>
      </p:sp>
    </p:spTree>
    <p:extLst>
      <p:ext uri="{BB962C8B-B14F-4D97-AF65-F5344CB8AC3E}">
        <p14:creationId xmlns:p14="http://schemas.microsoft.com/office/powerpoint/2010/main" val="254859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A491AEF-1ACE-40DC-A9E6-886B54F550A8}" type="datetime1">
              <a:rPr lang="zh-TW" altLang="en-US"/>
              <a:pPr>
                <a:defRPr/>
              </a:pPr>
              <a:t>2019/12/10</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BC574996-8A35-4B20-B675-3D6F6D123759}" type="slidenum">
              <a:rPr lang="zh-TW" altLang="en-US"/>
              <a:pPr>
                <a:defRPr/>
              </a:pPr>
              <a:t>‹#›</a:t>
            </a:fld>
            <a:endParaRPr lang="en-US" altLang="zh-TW"/>
          </a:p>
        </p:txBody>
      </p:sp>
    </p:spTree>
    <p:extLst>
      <p:ext uri="{BB962C8B-B14F-4D97-AF65-F5344CB8AC3E}">
        <p14:creationId xmlns:p14="http://schemas.microsoft.com/office/powerpoint/2010/main" val="303288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5B01D45F-10E9-4CE2-8B1A-125D1723FEB0}" type="datetime1">
              <a:rPr lang="zh-TW" altLang="en-US"/>
              <a:pPr>
                <a:defRPr/>
              </a:pPr>
              <a:t>2019/12/10</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2B43073C-12CA-4BF2-8A84-437CE0D7761D}" type="slidenum">
              <a:rPr lang="zh-TW" altLang="en-US"/>
              <a:pPr>
                <a:defRPr/>
              </a:pPr>
              <a:t>‹#›</a:t>
            </a:fld>
            <a:endParaRPr lang="en-US" altLang="zh-TW"/>
          </a:p>
        </p:txBody>
      </p:sp>
    </p:spTree>
    <p:extLst>
      <p:ext uri="{BB962C8B-B14F-4D97-AF65-F5344CB8AC3E}">
        <p14:creationId xmlns:p14="http://schemas.microsoft.com/office/powerpoint/2010/main" val="316179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534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260350"/>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71E52AF-6CE5-43F1-9990-4F54EDBB43CF}" type="slidenum">
              <a:rPr lang="zh-TW" altLang="en-US"/>
              <a:pPr>
                <a:defRPr/>
              </a:pPr>
              <a:t>‹#›</a:t>
            </a:fld>
            <a:endParaRPr lang="en-US" altLang="zh-TW"/>
          </a:p>
        </p:txBody>
      </p:sp>
      <p:sp>
        <p:nvSpPr>
          <p:cNvPr id="12" name="矩形 11"/>
          <p:cNvSpPr/>
          <p:nvPr/>
        </p:nvSpPr>
        <p:spPr>
          <a:xfrm>
            <a:off x="9525" y="963613"/>
            <a:ext cx="7993063"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1032" name="圖片 9" descr="聯合會logo.jpg"/>
          <p:cNvPicPr>
            <a:picLocks noChangeAspect="1"/>
          </p:cNvPicPr>
          <p:nvPr/>
        </p:nvPicPr>
        <p:blipFill>
          <a:blip r:embed="rId1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50825" y="6237288"/>
            <a:ext cx="2592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jctv.ntut.edu.tw/sta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ctrTitle"/>
          </p:nvPr>
        </p:nvSpPr>
        <p:spPr>
          <a:xfrm>
            <a:off x="250825" y="404813"/>
            <a:ext cx="8642350" cy="2571750"/>
          </a:xfrm>
        </p:spPr>
        <p:txBody>
          <a:bodyPr/>
          <a:lstStyle/>
          <a:p>
            <a:pPr algn="ctr" eaLnBrk="1" hangingPunct="1"/>
            <a:r>
              <a:rPr lang="en-US" altLang="zh-TW" sz="44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44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科技校院繁星計畫</a:t>
            </a:r>
            <a:r>
              <a:rPr lang="en-US" altLang="zh-TW"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r>
            <a:br>
              <a:rPr lang="en-US" altLang="zh-TW"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聯合推薦甄選入學招生</a:t>
            </a:r>
          </a:p>
        </p:txBody>
      </p:sp>
      <p:sp>
        <p:nvSpPr>
          <p:cNvPr id="14339" name="副標題 2"/>
          <p:cNvSpPr>
            <a:spLocks noGrp="1"/>
          </p:cNvSpPr>
          <p:nvPr>
            <p:ph type="subTitle" idx="1"/>
          </p:nvPr>
        </p:nvSpPr>
        <p:spPr>
          <a:xfrm>
            <a:off x="1258888" y="5618163"/>
            <a:ext cx="6408737" cy="503237"/>
          </a:xfrm>
        </p:spPr>
        <p:txBody>
          <a:bodyPr/>
          <a:lstStyle/>
          <a:p>
            <a:pPr marL="26988" eaLnBrk="1" hangingPunct="1"/>
            <a:r>
              <a:rPr lang="zh-TW" altLang="en-US" sz="2800" b="1" smtClean="0">
                <a:solidFill>
                  <a:srgbClr val="000000"/>
                </a:solidFill>
                <a:latin typeface="標楷體" panose="03000509000000000000" pitchFamily="65" charset="-120"/>
                <a:ea typeface="標楷體" panose="03000509000000000000" pitchFamily="65" charset="-120"/>
              </a:rPr>
              <a:t>主辦單位：技</a:t>
            </a:r>
            <a:r>
              <a:rPr lang="zh-TW" altLang="en-US" sz="2800" b="1" dirty="0" smtClean="0">
                <a:solidFill>
                  <a:srgbClr val="000000"/>
                </a:solidFill>
                <a:latin typeface="標楷體" panose="03000509000000000000" pitchFamily="65" charset="-120"/>
                <a:ea typeface="標楷體" panose="03000509000000000000" pitchFamily="65" charset="-120"/>
              </a:rPr>
              <a:t>專校院招生委員會聯合會</a:t>
            </a:r>
            <a:endParaRPr lang="en-US" altLang="zh-TW" sz="2800" b="1" dirty="0" smtClean="0">
              <a:solidFill>
                <a:srgbClr val="000000"/>
              </a:solidFill>
              <a:latin typeface="標楷體" panose="03000509000000000000" pitchFamily="65" charset="-120"/>
              <a:ea typeface="標楷體" panose="03000509000000000000" pitchFamily="65" charset="-120"/>
            </a:endParaRPr>
          </a:p>
        </p:txBody>
      </p:sp>
      <p:sp>
        <p:nvSpPr>
          <p:cNvPr id="1434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5F750A9-6B1F-46B3-AD27-D359AF7534C5}" type="slidenum">
              <a:rPr lang="en-US" altLang="zh-TW" sz="1400" smtClean="0"/>
              <a:pPr>
                <a:spcBef>
                  <a:spcPct val="0"/>
                </a:spcBef>
                <a:buFontTx/>
                <a:buNone/>
              </a:pPr>
              <a:t>1</a:t>
            </a:fld>
            <a:endParaRPr lang="en-US" altLang="zh-TW" sz="1400" smtClean="0"/>
          </a:p>
        </p:txBody>
      </p:sp>
      <p:sp>
        <p:nvSpPr>
          <p:cNvPr id="14341" name="文字方塊 1"/>
          <p:cNvSpPr txBox="1">
            <a:spLocks noChangeArrowheads="1"/>
          </p:cNvSpPr>
          <p:nvPr/>
        </p:nvSpPr>
        <p:spPr bwMode="auto">
          <a:xfrm>
            <a:off x="1763713" y="2565400"/>
            <a:ext cx="54371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5400" b="1" dirty="0">
                <a:solidFill>
                  <a:srgbClr val="FF0000"/>
                </a:solidFill>
                <a:latin typeface="標楷體" panose="03000509000000000000" pitchFamily="65" charset="-120"/>
                <a:ea typeface="標楷體" panose="03000509000000000000" pitchFamily="65" charset="-120"/>
              </a:rPr>
              <a:t>試務宣導說明會</a:t>
            </a:r>
          </a:p>
        </p:txBody>
      </p:sp>
      <p:pic>
        <p:nvPicPr>
          <p:cNvPr id="14342"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3113088"/>
            <a:ext cx="29194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文字方塊 6"/>
          <p:cNvSpPr txBox="1">
            <a:spLocks noChangeArrowheads="1"/>
          </p:cNvSpPr>
          <p:nvPr/>
        </p:nvSpPr>
        <p:spPr bwMode="auto">
          <a:xfrm>
            <a:off x="1476375" y="4335463"/>
            <a:ext cx="5688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伍、招生相關資料</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4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26766496"/>
              </p:ext>
            </p:extLst>
          </p:nvPr>
        </p:nvGraphicFramePr>
        <p:xfrm>
          <a:off x="107504" y="1588167"/>
          <a:ext cx="8928000" cy="4793161"/>
        </p:xfrm>
        <a:graphic>
          <a:graphicData uri="http://schemas.openxmlformats.org/drawingml/2006/table">
            <a:tbl>
              <a:tblPr>
                <a:tableStyleId>{5DA37D80-6434-44D0-A028-1B22A696006F}</a:tableStyleId>
              </a:tblPr>
              <a:tblGrid>
                <a:gridCol w="2124000">
                  <a:extLst>
                    <a:ext uri="{9D8B030D-6E8A-4147-A177-3AD203B41FA5}">
                      <a16:colId xmlns:a16="http://schemas.microsoft.com/office/drawing/2014/main" val="1819357576"/>
                    </a:ext>
                  </a:extLst>
                </a:gridCol>
                <a:gridCol w="972000">
                  <a:extLst>
                    <a:ext uri="{9D8B030D-6E8A-4147-A177-3AD203B41FA5}">
                      <a16:colId xmlns:a16="http://schemas.microsoft.com/office/drawing/2014/main" val="3540613190"/>
                    </a:ext>
                  </a:extLst>
                </a:gridCol>
                <a:gridCol w="1944000">
                  <a:extLst>
                    <a:ext uri="{9D8B030D-6E8A-4147-A177-3AD203B41FA5}">
                      <a16:colId xmlns:a16="http://schemas.microsoft.com/office/drawing/2014/main" val="3495966480"/>
                    </a:ext>
                  </a:extLst>
                </a:gridCol>
                <a:gridCol w="972000">
                  <a:extLst>
                    <a:ext uri="{9D8B030D-6E8A-4147-A177-3AD203B41FA5}">
                      <a16:colId xmlns:a16="http://schemas.microsoft.com/office/drawing/2014/main" val="4059190481"/>
                    </a:ext>
                  </a:extLst>
                </a:gridCol>
                <a:gridCol w="1944000">
                  <a:extLst>
                    <a:ext uri="{9D8B030D-6E8A-4147-A177-3AD203B41FA5}">
                      <a16:colId xmlns:a16="http://schemas.microsoft.com/office/drawing/2014/main" val="3199042500"/>
                    </a:ext>
                  </a:extLst>
                </a:gridCol>
                <a:gridCol w="972000">
                  <a:extLst>
                    <a:ext uri="{9D8B030D-6E8A-4147-A177-3AD203B41FA5}">
                      <a16:colId xmlns:a16="http://schemas.microsoft.com/office/drawing/2014/main" val="3778352289"/>
                    </a:ext>
                  </a:extLst>
                </a:gridCol>
              </a:tblGrid>
              <a:tr h="324000">
                <a:tc>
                  <a:txBody>
                    <a:bodyPr/>
                    <a:lstStyle/>
                    <a:p>
                      <a:pPr algn="ctr" fontAlgn="ctr"/>
                      <a:r>
                        <a:rPr lang="zh-TW" altLang="en-US" sz="17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學校名稱</a:t>
                      </a:r>
                      <a:endParaRPr lang="zh-TW" altLang="en-US" sz="17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zh-TW" altLang="en-US" sz="17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altLang="en-US" sz="17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zh-TW" altLang="en-US" sz="17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學校名稱</a:t>
                      </a:r>
                      <a:endParaRPr lang="zh-TW" altLang="en-US" sz="17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zh-TW" altLang="en-US" sz="17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altLang="en-US" sz="17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zh-TW" altLang="en-US" sz="17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學校名稱</a:t>
                      </a:r>
                      <a:endParaRPr lang="zh-TW" altLang="en-US" sz="17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zh-TW" altLang="en-US" sz="17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altLang="en-US" sz="17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480024264"/>
                  </a:ext>
                </a:extLst>
              </a:tr>
              <a:tr h="26055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國立臺灣科技大學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100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龍華科技大學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66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中華醫事科技大學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38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518087003"/>
                  </a:ext>
                </a:extLst>
              </a:tr>
              <a:tr h="26055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國立雲林科技大學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76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弘光科技大學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50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東南科技大學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56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33774667"/>
                  </a:ext>
                </a:extLst>
              </a:tr>
              <a:tr h="216729">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國立屏東科技大學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75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健行科技大學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47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德明財經科技大學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81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514192090"/>
                  </a:ext>
                </a:extLst>
              </a:tr>
              <a:tr h="26055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國立臺北科技大學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85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正修科技大學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103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南開科技大學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27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16862660"/>
                  </a:ext>
                </a:extLst>
              </a:tr>
              <a:tr h="26055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國立高雄科技大學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223</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萬能科技大學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9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僑光科技大學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68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367829925"/>
                  </a:ext>
                </a:extLst>
              </a:tr>
              <a:tr h="26055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51</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建國科技大學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45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育達科技大學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87554511"/>
                  </a:ext>
                </a:extLst>
              </a:tr>
              <a:tr h="26055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國立澎湖科技大學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32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明志科技大學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38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美和科技大學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24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974739187"/>
                  </a:ext>
                </a:extLst>
              </a:tr>
              <a:tr h="26055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國立勤益科技大學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50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高苑科技大學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修平科技大學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32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78949673"/>
                  </a:ext>
                </a:extLst>
              </a:tr>
              <a:tr h="291209">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國立臺北護理健康大學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68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大仁科技大學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33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長庚科技大學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15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013229935"/>
                  </a:ext>
                </a:extLst>
              </a:tr>
              <a:tr h="26055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50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聖約翰科技大學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19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醒吾科技大學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22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855827637"/>
                  </a:ext>
                </a:extLst>
              </a:tr>
              <a:tr h="26055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國立臺中科技大學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50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嶺東科技大學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84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文藻外語大學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52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797605851"/>
                  </a:ext>
                </a:extLst>
              </a:tr>
              <a:tr h="26055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國立臺北商業大學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50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中國科技大學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78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華夏科技大學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23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84393604"/>
                  </a:ext>
                </a:extLst>
              </a:tr>
              <a:tr h="291209">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朝陽科技大學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117</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中臺科技大學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59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慈濟科技大學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16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757277968"/>
                  </a:ext>
                </a:extLst>
              </a:tr>
              <a:tr h="26055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南臺科技大學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136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台南應用科技大學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91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致理科技大學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66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00881601"/>
                  </a:ext>
                </a:extLst>
              </a:tr>
              <a:tr h="26055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崑山科技大學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88</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遠東科技大學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28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宏國德霖科技大學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27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96349657"/>
                  </a:ext>
                </a:extLst>
              </a:tr>
              <a:tr h="0">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嘉南藥理大學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50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元培醫事科技大學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46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亞東技術學院</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47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46368953"/>
                  </a:ext>
                </a:extLst>
              </a:tr>
              <a:tr h="227714">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樹德科技大學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76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景文科技大學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63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zh-TW" altLang="en-US"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國立屏東大學</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9525" marT="9525" marB="0" anchor="ct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altLang="zh-TW" sz="16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28 </a:t>
                      </a:r>
                      <a:endParaRPr lang="zh-TW" altLang="en-US" sz="1600" b="0" i="0" u="none" strike="noStrike"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29902959"/>
                  </a:ext>
                </a:extLst>
              </a:tr>
            </a:tbl>
          </a:graphicData>
        </a:graphic>
      </p:graphicFrame>
      <p:sp>
        <p:nvSpPr>
          <p:cNvPr id="4" name="投影片編號版面配置區 3"/>
          <p:cNvSpPr>
            <a:spLocks noGrp="1"/>
          </p:cNvSpPr>
          <p:nvPr>
            <p:ph type="sldNum" sz="quarter" idx="12"/>
          </p:nvPr>
        </p:nvSpPr>
        <p:spPr>
          <a:xfrm>
            <a:off x="6614864" y="6453336"/>
            <a:ext cx="2133600" cy="476250"/>
          </a:xfrm>
        </p:spPr>
        <p:txBody>
          <a:bodyPr/>
          <a:lstStyle/>
          <a:p>
            <a:pPr>
              <a:defRPr/>
            </a:pPr>
            <a:fld id="{ABFE6108-DA02-42FF-8F2B-6965D0D38C5E}" type="slidenum">
              <a:rPr lang="zh-TW" altLang="en-US" smtClean="0"/>
              <a:pPr>
                <a:defRPr/>
              </a:pPr>
              <a:t>10</a:t>
            </a:fld>
            <a:endParaRPr lang="en-US" altLang="zh-TW" dirty="0"/>
          </a:p>
        </p:txBody>
      </p:sp>
      <p:sp>
        <p:nvSpPr>
          <p:cNvPr id="7" name="矩形 6"/>
          <p:cNvSpPr/>
          <p:nvPr/>
        </p:nvSpPr>
        <p:spPr>
          <a:xfrm>
            <a:off x="107504" y="1052736"/>
            <a:ext cx="2577104" cy="432048"/>
          </a:xfrm>
          <a:prstGeom prst="rect">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b"/>
          <a:lstStyle/>
          <a:p>
            <a:pPr algn="ctr" eaLnBrk="1" hangingPunct="1">
              <a:defRPr/>
            </a:pPr>
            <a:r>
              <a:rPr lang="zh-TW" altLang="en-US" sz="2400" dirty="0">
                <a:latin typeface="華康中黑體" pitchFamily="49" charset="-120"/>
                <a:ea typeface="華康中黑體" pitchFamily="49" charset="-120"/>
              </a:rPr>
              <a:t>招生校院名額</a:t>
            </a:r>
          </a:p>
        </p:txBody>
      </p:sp>
      <p:sp>
        <p:nvSpPr>
          <p:cNvPr id="8" name="文字方塊 1"/>
          <p:cNvSpPr txBox="1">
            <a:spLocks noChangeArrowheads="1"/>
          </p:cNvSpPr>
          <p:nvPr/>
        </p:nvSpPr>
        <p:spPr bwMode="auto">
          <a:xfrm>
            <a:off x="6091068" y="1080065"/>
            <a:ext cx="2944436" cy="369888"/>
          </a:xfrm>
          <a:prstGeom prst="rect">
            <a:avLst/>
          </a:prstGeom>
          <a:solidFill>
            <a:srgbClr val="FFFFCC"/>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800" dirty="0">
                <a:solidFill>
                  <a:srgbClr val="0000FF"/>
                </a:solidFill>
                <a:latin typeface="標楷體" panose="03000509000000000000" pitchFamily="65" charset="-120"/>
                <a:ea typeface="標楷體" panose="03000509000000000000" pitchFamily="65" charset="-120"/>
              </a:rPr>
              <a:t>◎依招生學校代碼順序排列</a:t>
            </a:r>
          </a:p>
        </p:txBody>
      </p:sp>
    </p:spTree>
    <p:extLst>
      <p:ext uri="{BB962C8B-B14F-4D97-AF65-F5344CB8AC3E}">
        <p14:creationId xmlns:p14="http://schemas.microsoft.com/office/powerpoint/2010/main" val="1159661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0" y="184150"/>
            <a:ext cx="8316416" cy="633413"/>
          </a:xfrm>
        </p:spPr>
        <p:txBody>
          <a:bodyPr/>
          <a:lstStyle/>
          <a:p>
            <a:r>
              <a:rPr lang="zh-TW" altLang="en-US" sz="4400" b="1" dirty="0" smtClean="0">
                <a:solidFill>
                  <a:schemeClr val="tx1"/>
                </a:solidFill>
                <a:latin typeface="標楷體" panose="03000509000000000000" pitchFamily="65" charset="-120"/>
                <a:ea typeface="標楷體" panose="03000509000000000000" pitchFamily="65" charset="-120"/>
              </a:rPr>
              <a:t>陸、重要注意事項（</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4400" b="1" dirty="0" smtClean="0">
                <a:solidFill>
                  <a:schemeClr val="tx1"/>
                </a:solidFill>
                <a:latin typeface="標楷體" panose="03000509000000000000" pitchFamily="65" charset="-120"/>
                <a:ea typeface="標楷體" panose="03000509000000000000" pitchFamily="65" charset="-120"/>
              </a:rPr>
              <a:t>）</a:t>
            </a:r>
          </a:p>
        </p:txBody>
      </p:sp>
      <p:sp>
        <p:nvSpPr>
          <p:cNvPr id="23555" name="內容版面配置區 2"/>
          <p:cNvSpPr>
            <a:spLocks noGrp="1"/>
          </p:cNvSpPr>
          <p:nvPr>
            <p:ph idx="1"/>
          </p:nvPr>
        </p:nvSpPr>
        <p:spPr>
          <a:xfrm>
            <a:off x="131763" y="1133475"/>
            <a:ext cx="8640762" cy="4887813"/>
          </a:xfrm>
        </p:spPr>
        <p:txBody>
          <a:bodyPr/>
          <a:lstStyle/>
          <a:p>
            <a:pPr lvl="0" algn="just">
              <a:spcAft>
                <a:spcPts val="1200"/>
              </a:spcAft>
              <a:buFont typeface="Wingdings" panose="05000000000000000000" pitchFamily="2" charset="2"/>
              <a:buChar char="u"/>
            </a:pP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請各高職學校於</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上</a:t>
            </a:r>
            <a:r>
              <a:rPr lang="zh-TW" altLang="zh-TW"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傳校內遴選辦法及公告</a:t>
            </a:r>
            <a:r>
              <a:rPr lang="zh-TW" altLang="zh-TW"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網址</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1200"/>
              </a:spcAft>
              <a:buFont typeface="Wingdings" panose="05000000000000000000" pitchFamily="2" charset="2"/>
              <a:buChar char="u"/>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年</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年</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，上網</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登錄被推薦考生之基本資料</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，並同時上傳該校其他相關學生之成績</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群名次表</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1200"/>
              </a:spcAft>
              <a:buFont typeface="Wingdings" panose="05000000000000000000" pitchFamily="2" charset="2"/>
              <a:buChar char="u"/>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年</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年</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，被推薦考生進行</a:t>
            </a:r>
            <a:r>
              <a:rPr lang="zh-TW" altLang="en-US" sz="2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網路報名</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，並將報名表件交至各高職學校，統一郵寄報名表</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件。</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1200"/>
              </a:spcAft>
              <a:buFont typeface="Wingdings" panose="05000000000000000000" pitchFamily="2" charset="2"/>
              <a:buChar char="u"/>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被推薦考生網路輸入與所屬高職學校審查並</a:t>
            </a:r>
            <a:r>
              <a:rPr lang="zh-TW" altLang="en-US" sz="26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確定送出報名資料</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均</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須於</a:t>
            </a:r>
            <a:r>
              <a:rPr lang="en-US" altLang="zh-TW" sz="26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6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年</a:t>
            </a:r>
            <a:r>
              <a:rPr lang="en-US" altLang="zh-TW" sz="26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6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6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完成，始完成網路報名</a:t>
            </a:r>
            <a:r>
              <a:rPr lang="zh-TW" altLang="en-US" sz="2600" dirty="0" smtClean="0">
                <a:latin typeface="Times New Roman" panose="02020603050405020304" pitchFamily="18" charset="0"/>
                <a:ea typeface="標楷體" panose="03000509000000000000" pitchFamily="65" charset="-120"/>
              </a:rPr>
              <a:t>。</a:t>
            </a:r>
            <a:endParaRPr lang="zh-TW" altLang="zh-TW" sz="2600" dirty="0">
              <a:latin typeface="Times New Roman" panose="02020603050405020304" pitchFamily="18" charset="0"/>
              <a:ea typeface="標楷體" panose="03000509000000000000" pitchFamily="65" charset="-120"/>
            </a:endParaRPr>
          </a:p>
        </p:txBody>
      </p:sp>
      <p:sp>
        <p:nvSpPr>
          <p:cNvPr id="2355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433ADE5-644A-49E4-A668-6AECEEA21C36}" type="slidenum">
              <a:rPr lang="zh-TW" altLang="en-US" sz="1400" smtClean="0"/>
              <a:pPr>
                <a:spcBef>
                  <a:spcPct val="0"/>
                </a:spcBef>
                <a:buFontTx/>
                <a:buNone/>
              </a:pPr>
              <a:t>11</a:t>
            </a:fld>
            <a:endParaRPr lang="en-US" altLang="zh-TW"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0" y="203299"/>
            <a:ext cx="8316416"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陸</a:t>
            </a:r>
            <a:r>
              <a:rPr lang="zh-TW" altLang="en-US" sz="4400" b="1" dirty="0" smtClean="0">
                <a:solidFill>
                  <a:schemeClr val="tx1"/>
                </a:solidFill>
                <a:latin typeface="標楷體" panose="03000509000000000000" pitchFamily="65" charset="-120"/>
                <a:ea typeface="標楷體" panose="03000509000000000000" pitchFamily="65" charset="-120"/>
              </a:rPr>
              <a:t>、重要注意事項（</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4400" b="1" dirty="0" smtClean="0">
                <a:solidFill>
                  <a:schemeClr val="tx1"/>
                </a:solidFill>
                <a:latin typeface="標楷體" panose="03000509000000000000" pitchFamily="65" charset="-120"/>
                <a:ea typeface="標楷體" panose="03000509000000000000" pitchFamily="65" charset="-120"/>
              </a:rPr>
              <a:t>）</a:t>
            </a:r>
          </a:p>
        </p:txBody>
      </p:sp>
      <p:sp>
        <p:nvSpPr>
          <p:cNvPr id="25603" name="內容版面配置區 2"/>
          <p:cNvSpPr>
            <a:spLocks noGrp="1"/>
          </p:cNvSpPr>
          <p:nvPr>
            <p:ph idx="1"/>
          </p:nvPr>
        </p:nvSpPr>
        <p:spPr>
          <a:xfrm>
            <a:off x="104776" y="1104628"/>
            <a:ext cx="8860532" cy="5327650"/>
          </a:xfrm>
        </p:spPr>
        <p:txBody>
          <a:bodyPr/>
          <a:lstStyle/>
          <a:p>
            <a:pPr>
              <a:buFont typeface="Wingdings" panose="05000000000000000000" pitchFamily="2" charset="2"/>
              <a:buChar char="u"/>
            </a:pPr>
            <a:r>
              <a:rPr lang="zh-TW" altLang="zh-TW" sz="2600" u="sng" dirty="0" smtClean="0">
                <a:solidFill>
                  <a:srgbClr val="FF0000"/>
                </a:solidFill>
                <a:latin typeface="Times New Roman" panose="02020603050405020304" pitchFamily="18" charset="0"/>
                <a:ea typeface="標楷體" panose="03000509000000000000" pitchFamily="65" charset="-120"/>
              </a:rPr>
              <a:t>第</a:t>
            </a:r>
            <a:r>
              <a:rPr lang="en-US" altLang="zh-TW" sz="2600" u="sng" dirty="0" smtClean="0">
                <a:solidFill>
                  <a:srgbClr val="FF0000"/>
                </a:solidFill>
                <a:latin typeface="Times New Roman" panose="02020603050405020304" pitchFamily="18" charset="0"/>
                <a:ea typeface="標楷體" panose="03000509000000000000" pitchFamily="65" charset="-120"/>
              </a:rPr>
              <a:t>6</a:t>
            </a:r>
            <a:r>
              <a:rPr lang="zh-TW" altLang="zh-TW" sz="2600" u="sng" dirty="0" smtClean="0">
                <a:solidFill>
                  <a:srgbClr val="FF0000"/>
                </a:solidFill>
                <a:latin typeface="Times New Roman" panose="02020603050405020304" pitchFamily="18" charset="0"/>
                <a:ea typeface="標楷體" panose="03000509000000000000" pitchFamily="65" charset="-120"/>
              </a:rPr>
              <a:t>比序與第</a:t>
            </a:r>
            <a:r>
              <a:rPr lang="en-US" altLang="zh-TW" sz="2600" u="sng" dirty="0" smtClean="0">
                <a:solidFill>
                  <a:srgbClr val="FF0000"/>
                </a:solidFill>
                <a:latin typeface="Times New Roman" panose="02020603050405020304" pitchFamily="18" charset="0"/>
                <a:ea typeface="標楷體" panose="03000509000000000000" pitchFamily="65" charset="-120"/>
              </a:rPr>
              <a:t>7</a:t>
            </a:r>
            <a:r>
              <a:rPr lang="zh-TW" altLang="zh-TW" sz="2600" u="sng" dirty="0" smtClean="0">
                <a:solidFill>
                  <a:srgbClr val="FF0000"/>
                </a:solidFill>
                <a:latin typeface="Times New Roman" panose="02020603050405020304" pitchFamily="18" charset="0"/>
                <a:ea typeface="標楷體" panose="03000509000000000000" pitchFamily="65" charset="-120"/>
              </a:rPr>
              <a:t>比序</a:t>
            </a:r>
            <a:r>
              <a:rPr lang="zh-TW" altLang="zh-TW" sz="2600" dirty="0" smtClean="0">
                <a:latin typeface="Times New Roman" panose="02020603050405020304" pitchFamily="18" charset="0"/>
                <a:ea typeface="標楷體" panose="03000509000000000000" pitchFamily="65" charset="-120"/>
              </a:rPr>
              <a:t>之各項總合成績，係依</a:t>
            </a:r>
            <a:r>
              <a:rPr lang="zh-TW" altLang="en-US" sz="2600" dirty="0" smtClean="0">
                <a:latin typeface="Times New Roman" panose="02020603050405020304" pitchFamily="18" charset="0"/>
                <a:ea typeface="標楷體" panose="03000509000000000000" pitchFamily="65" charset="-120"/>
              </a:rPr>
              <a:t>招生</a:t>
            </a:r>
            <a:r>
              <a:rPr lang="zh-TW" altLang="zh-TW" sz="2600" dirty="0" smtClean="0">
                <a:latin typeface="Times New Roman" panose="02020603050405020304" pitchFamily="18" charset="0"/>
                <a:ea typeface="標楷體" panose="03000509000000000000" pitchFamily="65" charset="-120"/>
              </a:rPr>
              <a:t>委員會</a:t>
            </a:r>
            <a:r>
              <a:rPr lang="zh-TW" altLang="en-US" sz="2600" dirty="0" smtClean="0">
                <a:latin typeface="Times New Roman" panose="02020603050405020304" pitchFamily="18" charset="0"/>
                <a:ea typeface="標楷體" panose="03000509000000000000" pitchFamily="65" charset="-120"/>
              </a:rPr>
              <a:t>之委員會議審議</a:t>
            </a:r>
            <a:r>
              <a:rPr lang="zh-TW" altLang="zh-TW" sz="2600" dirty="0" smtClean="0">
                <a:latin typeface="Times New Roman" panose="02020603050405020304" pitchFamily="18" charset="0"/>
                <a:ea typeface="標楷體" panose="03000509000000000000" pitchFamily="65" charset="-120"/>
              </a:rPr>
              <a:t>通過之計分方式計算，採計項目及計分標準如本簡章第</a:t>
            </a:r>
            <a:r>
              <a:rPr lang="en-US" altLang="zh-TW" sz="2600" dirty="0" smtClean="0">
                <a:latin typeface="Times New Roman" panose="02020603050405020304" pitchFamily="18" charset="0"/>
                <a:ea typeface="標楷體" panose="03000509000000000000" pitchFamily="65" charset="-120"/>
              </a:rPr>
              <a:t>10</a:t>
            </a:r>
            <a:r>
              <a:rPr lang="zh-TW" altLang="zh-TW" sz="2600" dirty="0" smtClean="0">
                <a:latin typeface="Times New Roman" panose="02020603050405020304" pitchFamily="18" charset="0"/>
                <a:ea typeface="標楷體" panose="03000509000000000000" pitchFamily="65" charset="-120"/>
              </a:rPr>
              <a:t>頁至第</a:t>
            </a:r>
            <a:r>
              <a:rPr lang="en-US" altLang="zh-TW" sz="2600" dirty="0" smtClean="0">
                <a:latin typeface="Times New Roman" panose="02020603050405020304" pitchFamily="18" charset="0"/>
                <a:ea typeface="標楷體" panose="03000509000000000000" pitchFamily="65" charset="-120"/>
              </a:rPr>
              <a:t>12</a:t>
            </a:r>
            <a:r>
              <a:rPr lang="zh-TW" altLang="zh-TW" sz="2600" dirty="0" smtClean="0">
                <a:latin typeface="Times New Roman" panose="02020603050405020304" pitchFamily="18" charset="0"/>
                <a:ea typeface="標楷體" panose="03000509000000000000" pitchFamily="65" charset="-120"/>
              </a:rPr>
              <a:t>頁之附表一及附表二。</a:t>
            </a:r>
            <a:endParaRPr lang="en-US" altLang="zh-TW" sz="26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u"/>
            </a:pPr>
            <a:r>
              <a:rPr lang="zh-TW" altLang="zh-TW" sz="2600" u="sng" dirty="0" smtClean="0">
                <a:solidFill>
                  <a:srgbClr val="FF0000"/>
                </a:solidFill>
                <a:latin typeface="Times New Roman" panose="02020603050405020304" pitchFamily="18" charset="0"/>
                <a:ea typeface="標楷體" panose="03000509000000000000" pitchFamily="65" charset="-120"/>
              </a:rPr>
              <a:t>考生須於報名時，於「網路報名系統」點選登錄持有之項目，並將採計項目之相關證明影本寄至本委員會審查；</a:t>
            </a:r>
            <a:r>
              <a:rPr lang="zh-TW" altLang="zh-TW" sz="2600" b="1" u="sng" dirty="0" smtClean="0">
                <a:solidFill>
                  <a:srgbClr val="FF0000"/>
                </a:solidFill>
                <a:latin typeface="Times New Roman" panose="02020603050405020304" pitchFamily="18" charset="0"/>
                <a:ea typeface="標楷體" panose="03000509000000000000" pitchFamily="65" charset="-120"/>
              </a:rPr>
              <a:t>未依規定辦理者，概不予採計</a:t>
            </a:r>
            <a:r>
              <a:rPr lang="zh-TW" altLang="zh-TW" sz="2600" dirty="0" smtClean="0">
                <a:latin typeface="Times New Roman" panose="02020603050405020304" pitchFamily="18" charset="0"/>
                <a:ea typeface="標楷體" panose="03000509000000000000" pitchFamily="65" charset="-120"/>
              </a:rPr>
              <a:t>。其他未在採計表列項目內之資料概不予採計，亦無須</a:t>
            </a:r>
            <a:r>
              <a:rPr lang="zh-TW" altLang="en-US" sz="2600" dirty="0" smtClean="0">
                <a:latin typeface="Times New Roman" panose="02020603050405020304" pitchFamily="18" charset="0"/>
                <a:ea typeface="標楷體" panose="03000509000000000000" pitchFamily="65" charset="-120"/>
              </a:rPr>
              <a:t>繳</a:t>
            </a:r>
            <a:r>
              <a:rPr lang="zh-TW" altLang="en-US" sz="2600" dirty="0">
                <a:latin typeface="Times New Roman" panose="02020603050405020304" pitchFamily="18" charset="0"/>
                <a:ea typeface="標楷體" panose="03000509000000000000" pitchFamily="65" charset="-120"/>
              </a:rPr>
              <a:t>寄</a:t>
            </a:r>
            <a:r>
              <a:rPr lang="zh-TW" altLang="zh-TW" sz="2600" dirty="0" smtClean="0">
                <a:latin typeface="Times New Roman" panose="02020603050405020304" pitchFamily="18" charset="0"/>
                <a:ea typeface="標楷體" panose="03000509000000000000" pitchFamily="65" charset="-120"/>
              </a:rPr>
              <a:t>。</a:t>
            </a:r>
            <a:endParaRPr lang="en-US" altLang="zh-TW" sz="26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u"/>
            </a:pPr>
            <a:r>
              <a:rPr lang="en-US" altLang="zh-TW" sz="2600" u="sng" dirty="0" smtClean="0">
                <a:solidFill>
                  <a:srgbClr val="FF0000"/>
                </a:solidFill>
                <a:latin typeface="Times New Roman" panose="02020603050405020304" pitchFamily="18" charset="0"/>
                <a:ea typeface="標楷體" panose="03000509000000000000" pitchFamily="65" charset="-120"/>
              </a:rPr>
              <a:t>109</a:t>
            </a:r>
            <a:r>
              <a:rPr lang="zh-TW" altLang="en-US" sz="2600" u="sng" dirty="0" smtClean="0">
                <a:solidFill>
                  <a:srgbClr val="FF0000"/>
                </a:solidFill>
                <a:latin typeface="Times New Roman" panose="02020603050405020304" pitchFamily="18" charset="0"/>
                <a:ea typeface="標楷體" panose="03000509000000000000" pitchFamily="65" charset="-120"/>
              </a:rPr>
              <a:t>年</a:t>
            </a:r>
            <a:r>
              <a:rPr lang="en-US" altLang="zh-TW" sz="2600" u="sng" dirty="0">
                <a:solidFill>
                  <a:srgbClr val="FF0000"/>
                </a:solidFill>
                <a:latin typeface="Times New Roman" panose="02020603050405020304" pitchFamily="18" charset="0"/>
                <a:ea typeface="標楷體" panose="03000509000000000000" pitchFamily="65" charset="-120"/>
              </a:rPr>
              <a:t>5</a:t>
            </a:r>
            <a:r>
              <a:rPr lang="zh-TW" altLang="zh-TW" sz="2600" u="sng" dirty="0" smtClean="0">
                <a:solidFill>
                  <a:srgbClr val="FF0000"/>
                </a:solidFill>
                <a:latin typeface="Times New Roman" panose="02020603050405020304" pitchFamily="18" charset="0"/>
                <a:ea typeface="標楷體" panose="03000509000000000000" pitchFamily="65" charset="-120"/>
              </a:rPr>
              <a:t>月</a:t>
            </a:r>
            <a:r>
              <a:rPr lang="en-US" altLang="zh-TW" sz="2600" u="sng" dirty="0" smtClean="0">
                <a:solidFill>
                  <a:srgbClr val="FF0000"/>
                </a:solidFill>
                <a:latin typeface="Times New Roman" panose="02020603050405020304" pitchFamily="18" charset="0"/>
                <a:ea typeface="標楷體" panose="03000509000000000000" pitchFamily="65" charset="-120"/>
              </a:rPr>
              <a:t>12</a:t>
            </a:r>
            <a:r>
              <a:rPr lang="zh-TW" altLang="zh-TW" sz="2600" u="sng" dirty="0" smtClean="0">
                <a:solidFill>
                  <a:srgbClr val="FF0000"/>
                </a:solidFill>
                <a:latin typeface="Times New Roman" panose="02020603050405020304" pitchFamily="18" charset="0"/>
                <a:ea typeface="標楷體" panose="03000509000000000000" pitchFamily="65" charset="-120"/>
              </a:rPr>
              <a:t>日</a:t>
            </a:r>
            <a:r>
              <a:rPr lang="en-US" altLang="zh-TW" sz="2600" u="sng" dirty="0" smtClean="0">
                <a:solidFill>
                  <a:srgbClr val="FF0000"/>
                </a:solidFill>
                <a:latin typeface="Times New Roman" panose="02020603050405020304" pitchFamily="18" charset="0"/>
                <a:ea typeface="標楷體" panose="03000509000000000000" pitchFamily="65" charset="-120"/>
              </a:rPr>
              <a:t>10:00</a:t>
            </a:r>
            <a:r>
              <a:rPr lang="zh-TW" altLang="zh-TW" sz="2600" u="sng" dirty="0">
                <a:solidFill>
                  <a:srgbClr val="FF0000"/>
                </a:solidFill>
                <a:latin typeface="Times New Roman" panose="02020603050405020304" pitchFamily="18" charset="0"/>
                <a:ea typeface="標楷體" panose="03000509000000000000" pitchFamily="65" charset="-120"/>
              </a:rPr>
              <a:t>起在本委員會網站公告錄取名單，不另寄分發結果之書面通知</a:t>
            </a:r>
            <a:r>
              <a:rPr lang="zh-TW" altLang="zh-TW" sz="2600" dirty="0">
                <a:latin typeface="Times New Roman" panose="02020603050405020304" pitchFamily="18" charset="0"/>
                <a:ea typeface="標楷體" panose="03000509000000000000" pitchFamily="65" charset="-120"/>
              </a:rPr>
              <a:t>，考生須自行上網查詢、下載或列印各考生之分發結果通知單。考生如未上網查詢，而致錄取權益受損，概由考生自行負責。各考生就讀學校亦可自行上網查詢或列印錄取名單存</a:t>
            </a:r>
            <a:r>
              <a:rPr lang="zh-TW" altLang="en-US" sz="2600" dirty="0">
                <a:latin typeface="Times New Roman" panose="02020603050405020304" pitchFamily="18" charset="0"/>
                <a:ea typeface="標楷體" panose="03000509000000000000" pitchFamily="65" charset="-120"/>
              </a:rPr>
              <a:t>參</a:t>
            </a:r>
            <a:r>
              <a:rPr lang="zh-TW" altLang="zh-TW" sz="2600" dirty="0" smtClean="0">
                <a:latin typeface="Times New Roman" panose="02020603050405020304" pitchFamily="18" charset="0"/>
                <a:ea typeface="標楷體" panose="03000509000000000000" pitchFamily="65" charset="-120"/>
              </a:rPr>
              <a:t>。</a:t>
            </a:r>
            <a:endParaRPr lang="en-US" altLang="zh-TW" sz="2600" dirty="0" smtClean="0">
              <a:latin typeface="Times New Roman" panose="02020603050405020304" pitchFamily="18" charset="0"/>
              <a:ea typeface="標楷體" panose="03000509000000000000" pitchFamily="65" charset="-120"/>
            </a:endParaRPr>
          </a:p>
          <a:p>
            <a:pPr marL="0" indent="361950">
              <a:buNone/>
            </a:pPr>
            <a:r>
              <a:rPr lang="zh-TW" altLang="zh-TW" sz="1800" dirty="0" smtClean="0">
                <a:latin typeface="Times New Roman" panose="02020603050405020304" pitchFamily="18" charset="0"/>
                <a:ea typeface="標楷體" panose="03000509000000000000" pitchFamily="65" charset="-120"/>
              </a:rPr>
              <a:t>（網址：</a:t>
            </a:r>
            <a:r>
              <a:rPr lang="en-US" altLang="zh-TW" sz="1800" dirty="0" smtClean="0">
                <a:latin typeface="Times New Roman" panose="02020603050405020304" pitchFamily="18" charset="0"/>
                <a:ea typeface="標楷體" panose="03000509000000000000" pitchFamily="65" charset="-120"/>
                <a:hlinkClick r:id="rId3"/>
              </a:rPr>
              <a:t>https://</a:t>
            </a:r>
            <a:r>
              <a:rPr lang="en-US" altLang="zh-TW" sz="1800" dirty="0">
                <a:latin typeface="Times New Roman" panose="02020603050405020304" pitchFamily="18" charset="0"/>
                <a:ea typeface="標楷體" panose="03000509000000000000" pitchFamily="65" charset="-120"/>
                <a:hlinkClick r:id="rId3"/>
              </a:rPr>
              <a:t>www.jctv.ntut.edu.tw/star/</a:t>
            </a:r>
            <a:r>
              <a:rPr lang="zh-TW" altLang="zh-TW" sz="1800" dirty="0">
                <a:latin typeface="Times New Roman" panose="02020603050405020304" pitchFamily="18" charset="0"/>
                <a:ea typeface="標楷體" panose="03000509000000000000" pitchFamily="65" charset="-120"/>
              </a:rPr>
              <a:t>）</a:t>
            </a:r>
          </a:p>
          <a:p>
            <a:pPr>
              <a:buFont typeface="Wingdings" panose="05000000000000000000" pitchFamily="2" charset="2"/>
              <a:buChar char="p"/>
            </a:pPr>
            <a:endParaRPr lang="zh-TW" altLang="zh-TW" sz="2600" dirty="0" smtClean="0">
              <a:latin typeface="Times New Roman" panose="02020603050405020304" pitchFamily="18" charset="0"/>
              <a:ea typeface="標楷體" panose="03000509000000000000" pitchFamily="65" charset="-120"/>
            </a:endParaRPr>
          </a:p>
        </p:txBody>
      </p:sp>
      <p:sp>
        <p:nvSpPr>
          <p:cNvPr id="2560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2DC7AA7-A994-4B5E-BA40-BBB7A24F2372}" type="slidenum">
              <a:rPr lang="zh-TW" altLang="en-US" sz="1400" smtClean="0"/>
              <a:pPr>
                <a:spcBef>
                  <a:spcPct val="0"/>
                </a:spcBef>
                <a:buFontTx/>
                <a:buNone/>
              </a:pPr>
              <a:t>12</a:t>
            </a:fld>
            <a:endParaRPr lang="en-US" altLang="zh-TW"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4"/>
          <p:cNvSpPr>
            <a:spLocks noGrp="1"/>
          </p:cNvSpPr>
          <p:nvPr>
            <p:ph type="title"/>
          </p:nvPr>
        </p:nvSpPr>
        <p:spPr>
          <a:xfrm>
            <a:off x="0" y="188640"/>
            <a:ext cx="8316416" cy="633413"/>
          </a:xfrm>
        </p:spPr>
        <p:txBody>
          <a:bodyPr/>
          <a:lstStyle/>
          <a:p>
            <a:pPr>
              <a:defRPr/>
            </a:pPr>
            <a:r>
              <a:rPr lang="zh-TW" altLang="en-US" sz="4400" b="1" kern="1200" dirty="0" smtClean="0">
                <a:solidFill>
                  <a:schemeClr val="tx1"/>
                </a:solidFill>
                <a:latin typeface="Times New Roman" pitchFamily="18" charset="0"/>
                <a:ea typeface="標楷體" pitchFamily="65" charset="-120"/>
                <a:cs typeface="Times New Roman" pitchFamily="18" charset="0"/>
              </a:rPr>
              <a:t>柒、推薦資格（</a:t>
            </a:r>
            <a:r>
              <a:rPr lang="en-US" altLang="zh-TW" sz="4400" b="1" kern="1200" dirty="0" smtClean="0">
                <a:solidFill>
                  <a:schemeClr val="tx1"/>
                </a:solidFill>
                <a:latin typeface="Times New Roman" pitchFamily="18" charset="0"/>
                <a:ea typeface="標楷體" pitchFamily="65" charset="-120"/>
                <a:cs typeface="Times New Roman" pitchFamily="18" charset="0"/>
              </a:rPr>
              <a:t>1/2</a:t>
            </a:r>
            <a:r>
              <a:rPr lang="zh-TW" altLang="en-US" sz="4400" b="1" kern="1200" dirty="0" smtClean="0">
                <a:solidFill>
                  <a:schemeClr val="tx1"/>
                </a:solidFill>
                <a:latin typeface="Times New Roman" pitchFamily="18" charset="0"/>
                <a:ea typeface="標楷體" pitchFamily="65" charset="-120"/>
                <a:cs typeface="Times New Roman" pitchFamily="18" charset="0"/>
              </a:rPr>
              <a:t>）</a:t>
            </a:r>
            <a:endParaRPr lang="zh-TW" altLang="en-US" sz="4400" b="1" kern="1200" dirty="0">
              <a:solidFill>
                <a:schemeClr val="tx1"/>
              </a:solidFill>
              <a:latin typeface="Times New Roman" pitchFamily="18" charset="0"/>
              <a:ea typeface="標楷體" pitchFamily="65" charset="-120"/>
              <a:cs typeface="Times New Roman" pitchFamily="18" charset="0"/>
            </a:endParaRPr>
          </a:p>
        </p:txBody>
      </p:sp>
      <p:sp>
        <p:nvSpPr>
          <p:cNvPr id="4096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10A8F07-BE7A-41CF-BAEA-84E069C4E408}" type="slidenum">
              <a:rPr lang="zh-TW" altLang="en-US" sz="1400" smtClean="0"/>
              <a:pPr>
                <a:spcBef>
                  <a:spcPct val="0"/>
                </a:spcBef>
                <a:buFontTx/>
                <a:buNone/>
              </a:pPr>
              <a:t>13</a:t>
            </a:fld>
            <a:endParaRPr lang="en-US" altLang="zh-TW" sz="1400" smtClean="0"/>
          </a:p>
        </p:txBody>
      </p:sp>
      <p:graphicFrame>
        <p:nvGraphicFramePr>
          <p:cNvPr id="6" name="表格 5"/>
          <p:cNvGraphicFramePr>
            <a:graphicFrameLocks noGrp="1"/>
          </p:cNvGraphicFramePr>
          <p:nvPr>
            <p:extLst>
              <p:ext uri="{D42A27DB-BD31-4B8C-83A1-F6EECF244321}">
                <p14:modId xmlns:p14="http://schemas.microsoft.com/office/powerpoint/2010/main" val="969230666"/>
              </p:ext>
            </p:extLst>
          </p:nvPr>
        </p:nvGraphicFramePr>
        <p:xfrm>
          <a:off x="179388" y="1052513"/>
          <a:ext cx="8785225" cy="5214937"/>
        </p:xfrm>
        <a:graphic>
          <a:graphicData uri="http://schemas.openxmlformats.org/drawingml/2006/table">
            <a:tbl>
              <a:tblPr firstRow="1" bandRow="1">
                <a:effectLst/>
                <a:tableStyleId>{5C22544A-7EE6-4342-B048-85BDC9FD1C3A}</a:tableStyleId>
              </a:tblPr>
              <a:tblGrid>
                <a:gridCol w="2232311">
                  <a:extLst>
                    <a:ext uri="{9D8B030D-6E8A-4147-A177-3AD203B41FA5}">
                      <a16:colId xmlns:a16="http://schemas.microsoft.com/office/drawing/2014/main" val="20000"/>
                    </a:ext>
                  </a:extLst>
                </a:gridCol>
                <a:gridCol w="6552914">
                  <a:extLst>
                    <a:ext uri="{9D8B030D-6E8A-4147-A177-3AD203B41FA5}">
                      <a16:colId xmlns:a16="http://schemas.microsoft.com/office/drawing/2014/main" val="20001"/>
                    </a:ext>
                  </a:extLst>
                </a:gridCol>
              </a:tblGrid>
              <a:tr h="1008405">
                <a:tc>
                  <a:txBody>
                    <a:bodyPr/>
                    <a:lstStyle/>
                    <a:p>
                      <a:pPr algn="ctr"/>
                      <a:r>
                        <a:rPr lang="zh-TW" altLang="en-US" sz="2800" b="1" dirty="0" smtClean="0">
                          <a:solidFill>
                            <a:srgbClr val="FF3300"/>
                          </a:solidFill>
                          <a:latin typeface="標楷體" pitchFamily="65" charset="-120"/>
                          <a:ea typeface="標楷體" pitchFamily="65" charset="-120"/>
                        </a:rPr>
                        <a:t>應屆</a:t>
                      </a:r>
                      <a:r>
                        <a:rPr lang="en-US" altLang="zh-TW" sz="2800" b="1" dirty="0" smtClean="0">
                          <a:solidFill>
                            <a:srgbClr val="FF3300"/>
                          </a:solidFill>
                          <a:latin typeface="標楷體" pitchFamily="65" charset="-120"/>
                          <a:ea typeface="標楷體" pitchFamily="65" charset="-120"/>
                        </a:rPr>
                        <a:t/>
                      </a:r>
                      <a:br>
                        <a:rPr lang="en-US" altLang="zh-TW" sz="2800" b="1" dirty="0" smtClean="0">
                          <a:solidFill>
                            <a:srgbClr val="FF3300"/>
                          </a:solidFill>
                          <a:latin typeface="標楷體" pitchFamily="65" charset="-120"/>
                          <a:ea typeface="標楷體" pitchFamily="65" charset="-120"/>
                        </a:rPr>
                      </a:br>
                      <a:r>
                        <a:rPr lang="zh-TW" altLang="en-US" sz="2800" b="1" dirty="0" smtClean="0">
                          <a:solidFill>
                            <a:srgbClr val="FF3300"/>
                          </a:solidFill>
                          <a:latin typeface="標楷體" pitchFamily="65" charset="-120"/>
                          <a:ea typeface="標楷體" pitchFamily="65" charset="-120"/>
                        </a:rPr>
                        <a:t>畢業生</a:t>
                      </a:r>
                      <a:endParaRPr lang="zh-TW" altLang="en-US" sz="2800" b="1" dirty="0">
                        <a:solidFill>
                          <a:srgbClr val="FF3300"/>
                        </a:solidFill>
                        <a:latin typeface="標楷體" pitchFamily="65" charset="-120"/>
                        <a:ea typeface="標楷體" pitchFamily="65" charset="-120"/>
                      </a:endParaRPr>
                    </a:p>
                  </a:txBody>
                  <a:tcPr marL="91443" marR="91443" marT="45723" marB="4572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E0E3"/>
                    </a:solidFill>
                  </a:tcPr>
                </a:tc>
                <a:tc>
                  <a:txBody>
                    <a:bodyPr/>
                    <a:lstStyle/>
                    <a:p>
                      <a:pPr marL="457200" indent="-457200" algn="l">
                        <a:buFont typeface="Wingdings" pitchFamily="2" charset="2"/>
                        <a:buChar char="Ø"/>
                      </a:pPr>
                      <a:r>
                        <a:rPr lang="zh-TW" altLang="en-US" sz="2400" b="0" dirty="0" smtClean="0">
                          <a:solidFill>
                            <a:schemeClr val="tx1"/>
                          </a:solidFill>
                          <a:latin typeface="Times New Roman" pitchFamily="18" charset="0"/>
                          <a:ea typeface="標楷體" pitchFamily="65" charset="-120"/>
                          <a:cs typeface="Times New Roman" pitchFamily="18" charset="0"/>
                        </a:rPr>
                        <a:t>各高職學校</a:t>
                      </a:r>
                      <a:r>
                        <a:rPr lang="en-US" altLang="zh-TW" sz="2400" b="0" dirty="0" smtClean="0">
                          <a:solidFill>
                            <a:schemeClr val="tx1"/>
                          </a:solidFill>
                          <a:latin typeface="Times New Roman" pitchFamily="18" charset="0"/>
                          <a:ea typeface="標楷體" pitchFamily="65" charset="-120"/>
                          <a:cs typeface="Times New Roman" pitchFamily="18" charset="0"/>
                        </a:rPr>
                        <a:t>108</a:t>
                      </a:r>
                      <a:r>
                        <a:rPr lang="zh-TW" altLang="en-US" sz="2400" b="0" dirty="0" smtClean="0">
                          <a:solidFill>
                            <a:schemeClr val="tx1"/>
                          </a:solidFill>
                          <a:latin typeface="Times New Roman" pitchFamily="18" charset="0"/>
                          <a:ea typeface="標楷體" pitchFamily="65" charset="-120"/>
                          <a:cs typeface="Times New Roman" pitchFamily="18" charset="0"/>
                        </a:rPr>
                        <a:t>學年度應屆畢業生</a:t>
                      </a:r>
                      <a:r>
                        <a:rPr lang="zh-TW" altLang="en-US" sz="2400" b="0" kern="1200" dirty="0" smtClean="0">
                          <a:solidFill>
                            <a:schemeClr val="tx1"/>
                          </a:solidFill>
                          <a:latin typeface="Times New Roman" pitchFamily="18" charset="0"/>
                          <a:ea typeface="標楷體" pitchFamily="65" charset="-120"/>
                          <a:cs typeface="Times New Roman" pitchFamily="18" charset="0"/>
                        </a:rPr>
                        <a:t>。</a:t>
                      </a:r>
                      <a:endParaRPr lang="en-US" altLang="zh-TW" sz="2400" b="0" dirty="0" smtClean="0">
                        <a:solidFill>
                          <a:schemeClr val="tx1"/>
                        </a:solidFill>
                        <a:latin typeface="Times New Roman" pitchFamily="18" charset="0"/>
                        <a:ea typeface="標楷體" pitchFamily="65" charset="-120"/>
                        <a:cs typeface="Times New Roman" pitchFamily="18" charset="0"/>
                      </a:endParaRPr>
                    </a:p>
                    <a:p>
                      <a:pPr marL="457200" indent="-457200" algn="l">
                        <a:buFont typeface="Wingdings" pitchFamily="2" charset="2"/>
                        <a:buChar char="Ø"/>
                      </a:pPr>
                      <a:r>
                        <a:rPr lang="zh-TW" altLang="en-US" sz="2400" b="0" spc="0" baseline="0" dirty="0" smtClean="0">
                          <a:solidFill>
                            <a:schemeClr val="tx1"/>
                          </a:solidFill>
                          <a:latin typeface="Times New Roman" pitchFamily="18" charset="0"/>
                          <a:ea typeface="標楷體" pitchFamily="65" charset="-120"/>
                          <a:cs typeface="Times New Roman" pitchFamily="18" charset="0"/>
                        </a:rPr>
                        <a:t>綜合高中修畢專門學程科目</a:t>
                      </a:r>
                      <a:r>
                        <a:rPr lang="en-US" altLang="zh-TW" sz="2400" b="0" spc="0" baseline="0" dirty="0" smtClean="0">
                          <a:solidFill>
                            <a:schemeClr val="tx1"/>
                          </a:solidFill>
                          <a:latin typeface="Times New Roman" pitchFamily="18" charset="0"/>
                          <a:ea typeface="標楷體" pitchFamily="65" charset="-120"/>
                          <a:cs typeface="Times New Roman" pitchFamily="18" charset="0"/>
                        </a:rPr>
                        <a:t>25</a:t>
                      </a:r>
                      <a:r>
                        <a:rPr lang="zh-TW" altLang="en-US" sz="2400" b="0" spc="0" baseline="0" dirty="0" smtClean="0">
                          <a:solidFill>
                            <a:schemeClr val="tx1"/>
                          </a:solidFill>
                          <a:latin typeface="Times New Roman" pitchFamily="18" charset="0"/>
                          <a:ea typeface="標楷體" pitchFamily="65" charset="-120"/>
                          <a:cs typeface="Times New Roman" pitchFamily="18" charset="0"/>
                        </a:rPr>
                        <a:t>學分以上</a:t>
                      </a:r>
                      <a:r>
                        <a:rPr lang="zh-TW" altLang="en-US" sz="2400" b="0" kern="1200" dirty="0" smtClean="0">
                          <a:solidFill>
                            <a:schemeClr val="tx1"/>
                          </a:solidFill>
                          <a:latin typeface="Times New Roman" pitchFamily="18" charset="0"/>
                          <a:ea typeface="標楷體" pitchFamily="65" charset="-120"/>
                          <a:cs typeface="Times New Roman" pitchFamily="18" charset="0"/>
                        </a:rPr>
                        <a:t>。</a:t>
                      </a:r>
                      <a:endParaRPr lang="zh-TW" altLang="en-US" sz="2400" b="0" spc="0" baseline="0" dirty="0">
                        <a:solidFill>
                          <a:schemeClr val="tx1"/>
                        </a:solidFill>
                        <a:latin typeface="Times New Roman" pitchFamily="18" charset="0"/>
                        <a:ea typeface="標楷體" pitchFamily="65" charset="-120"/>
                        <a:cs typeface="Times New Roman" pitchFamily="18" charset="0"/>
                      </a:endParaRPr>
                    </a:p>
                  </a:txBody>
                  <a:tcPr marL="91443" marR="91443" marT="45723" marB="4572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E0E3"/>
                    </a:solidFill>
                  </a:tcPr>
                </a:tc>
                <a:extLst>
                  <a:ext uri="{0D108BD9-81ED-4DB2-BD59-A6C34878D82A}">
                    <a16:rowId xmlns:a16="http://schemas.microsoft.com/office/drawing/2014/main" val="10000"/>
                  </a:ext>
                </a:extLst>
              </a:tr>
              <a:tr h="1554588">
                <a:tc>
                  <a:txBody>
                    <a:bodyPr/>
                    <a:lstStyle/>
                    <a:p>
                      <a:pPr algn="ctr"/>
                      <a:r>
                        <a:rPr lang="zh-TW" altLang="en-US" sz="2800" b="1" dirty="0" smtClean="0">
                          <a:solidFill>
                            <a:srgbClr val="FF3300"/>
                          </a:solidFill>
                          <a:latin typeface="標楷體" pitchFamily="65" charset="-120"/>
                          <a:ea typeface="標楷體" pitchFamily="65" charset="-120"/>
                        </a:rPr>
                        <a:t>學業成績</a:t>
                      </a:r>
                      <a:r>
                        <a:rPr lang="en-US" altLang="zh-TW" sz="2800" b="1" dirty="0" smtClean="0">
                          <a:solidFill>
                            <a:srgbClr val="FF3300"/>
                          </a:solidFill>
                          <a:latin typeface="標楷體" pitchFamily="65" charset="-120"/>
                          <a:ea typeface="標楷體" pitchFamily="65" charset="-120"/>
                        </a:rPr>
                        <a:t/>
                      </a:r>
                      <a:br>
                        <a:rPr lang="en-US" altLang="zh-TW" sz="2800" b="1" dirty="0" smtClean="0">
                          <a:solidFill>
                            <a:srgbClr val="FF3300"/>
                          </a:solidFill>
                          <a:latin typeface="標楷體" pitchFamily="65" charset="-120"/>
                          <a:ea typeface="標楷體" pitchFamily="65" charset="-120"/>
                        </a:rPr>
                      </a:br>
                      <a:r>
                        <a:rPr lang="zh-TW" altLang="en-US" sz="2800" b="1" dirty="0" smtClean="0">
                          <a:solidFill>
                            <a:srgbClr val="FF3300"/>
                          </a:solidFill>
                          <a:latin typeface="標楷體" pitchFamily="65" charset="-120"/>
                          <a:ea typeface="標楷體" pitchFamily="65" charset="-120"/>
                        </a:rPr>
                        <a:t>前</a:t>
                      </a:r>
                      <a:r>
                        <a:rPr lang="en-US" altLang="zh-TW" sz="2800" b="1" dirty="0" smtClean="0">
                          <a:solidFill>
                            <a:srgbClr val="FF3300"/>
                          </a:solidFill>
                          <a:latin typeface="Times New Roman" panose="02020603050405020304" pitchFamily="18" charset="0"/>
                          <a:ea typeface="標楷體" pitchFamily="65" charset="-120"/>
                          <a:cs typeface="Times New Roman" panose="02020603050405020304" pitchFamily="18" charset="0"/>
                        </a:rPr>
                        <a:t>30%</a:t>
                      </a:r>
                      <a:r>
                        <a:rPr lang="zh-TW" altLang="en-US" sz="2800" b="1" dirty="0" smtClean="0">
                          <a:solidFill>
                            <a:srgbClr val="FF3300"/>
                          </a:solidFill>
                          <a:latin typeface="標楷體" pitchFamily="65" charset="-120"/>
                          <a:ea typeface="標楷體" pitchFamily="65" charset="-120"/>
                        </a:rPr>
                        <a:t>以內</a:t>
                      </a:r>
                      <a:endParaRPr lang="zh-TW" altLang="en-US" sz="2800" b="1" dirty="0">
                        <a:solidFill>
                          <a:srgbClr val="FF3300"/>
                        </a:solidFill>
                        <a:latin typeface="標楷體" pitchFamily="65" charset="-120"/>
                        <a:ea typeface="標楷體" pitchFamily="65" charset="-120"/>
                      </a:endParaRPr>
                    </a:p>
                  </a:txBody>
                  <a:tcPr marL="91443" marR="91443" marT="45723" marB="4572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457200" indent="-457200" algn="l" defTabSz="914400" rtl="0" eaLnBrk="1" latinLnBrk="0" hangingPunct="1">
                        <a:buFont typeface="Wingdings" pitchFamily="2" charset="2"/>
                        <a:buChar char="Ø"/>
                      </a:pPr>
                      <a:r>
                        <a:rPr lang="zh-TW" altLang="en-US" sz="2400" b="1" kern="1200" spc="0" baseline="0" dirty="0" smtClean="0">
                          <a:solidFill>
                            <a:schemeClr val="tx1"/>
                          </a:solidFill>
                          <a:latin typeface="Times New Roman" pitchFamily="18" charset="0"/>
                          <a:ea typeface="標楷體" pitchFamily="65" charset="-120"/>
                          <a:cs typeface="Times New Roman" pitchFamily="18" charset="0"/>
                        </a:rPr>
                        <a:t>在校</a:t>
                      </a:r>
                      <a:r>
                        <a:rPr lang="zh-TW" altLang="en-US" sz="2400" b="1" u="sng" kern="1200" spc="0" baseline="0" dirty="0" smtClean="0">
                          <a:solidFill>
                            <a:srgbClr val="0000FF"/>
                          </a:solidFill>
                          <a:latin typeface="Times New Roman" pitchFamily="18" charset="0"/>
                          <a:ea typeface="標楷體" pitchFamily="65" charset="-120"/>
                          <a:cs typeface="Times New Roman" pitchFamily="18" charset="0"/>
                        </a:rPr>
                        <a:t>學業成績排名在各</a:t>
                      </a:r>
                      <a:r>
                        <a:rPr lang="zh-TW" altLang="en-US" sz="2400" b="1" u="sng" kern="1200" spc="0" baseline="0" dirty="0" smtClean="0">
                          <a:solidFill>
                            <a:srgbClr val="FF0000"/>
                          </a:solidFill>
                          <a:latin typeface="Times New Roman" pitchFamily="18" charset="0"/>
                          <a:ea typeface="標楷體" pitchFamily="65" charset="-120"/>
                          <a:cs typeface="Times New Roman" pitchFamily="18" charset="0"/>
                        </a:rPr>
                        <a:t>科（組）、學程</a:t>
                      </a:r>
                      <a:r>
                        <a:rPr lang="zh-TW" altLang="en-US" sz="2400" b="1" u="sng" kern="1200" spc="0" baseline="0" dirty="0" smtClean="0">
                          <a:solidFill>
                            <a:srgbClr val="0000FF"/>
                          </a:solidFill>
                          <a:latin typeface="Times New Roman" pitchFamily="18" charset="0"/>
                          <a:ea typeface="標楷體" pitchFamily="65" charset="-120"/>
                          <a:cs typeface="Times New Roman" pitchFamily="18" charset="0"/>
                        </a:rPr>
                        <a:t>前</a:t>
                      </a:r>
                      <a:r>
                        <a:rPr lang="en-US" altLang="zh-TW" sz="2400" b="1" u="sng" kern="1200" spc="0" baseline="0" dirty="0" smtClean="0">
                          <a:solidFill>
                            <a:srgbClr val="0000FF"/>
                          </a:solidFill>
                          <a:latin typeface="Times New Roman" pitchFamily="18" charset="0"/>
                          <a:ea typeface="標楷體" pitchFamily="65" charset="-120"/>
                          <a:cs typeface="Times New Roman" pitchFamily="18" charset="0"/>
                        </a:rPr>
                        <a:t>30%</a:t>
                      </a:r>
                      <a:r>
                        <a:rPr lang="zh-TW" altLang="en-US" sz="2400" b="1" u="sng" kern="1200" spc="0" baseline="0" dirty="0" smtClean="0">
                          <a:solidFill>
                            <a:srgbClr val="0000FF"/>
                          </a:solidFill>
                          <a:latin typeface="Times New Roman" pitchFamily="18" charset="0"/>
                          <a:ea typeface="標楷體" pitchFamily="65" charset="-120"/>
                          <a:cs typeface="Times New Roman" pitchFamily="18" charset="0"/>
                        </a:rPr>
                        <a:t>以內</a:t>
                      </a:r>
                      <a:r>
                        <a:rPr lang="zh-TW" altLang="en-US" sz="2400" b="1" kern="1200" spc="0" baseline="0" dirty="0" smtClean="0">
                          <a:solidFill>
                            <a:schemeClr val="tx1"/>
                          </a:solidFill>
                          <a:latin typeface="Times New Roman" pitchFamily="18" charset="0"/>
                          <a:ea typeface="標楷體" pitchFamily="65" charset="-120"/>
                          <a:cs typeface="Times New Roman" pitchFamily="18" charset="0"/>
                        </a:rPr>
                        <a:t>。</a:t>
                      </a:r>
                      <a:r>
                        <a:rPr lang="zh-TW" altLang="en-US" sz="2400" b="0" kern="1200" spc="0" baseline="0" dirty="0" smtClean="0">
                          <a:solidFill>
                            <a:srgbClr val="CC00FF"/>
                          </a:solidFill>
                          <a:latin typeface="Times New Roman" pitchFamily="18" charset="0"/>
                          <a:ea typeface="標楷體" pitchFamily="65" charset="-120"/>
                          <a:cs typeface="Times New Roman" pitchFamily="18" charset="0"/>
                        </a:rPr>
                        <a:t>（</a:t>
                      </a:r>
                      <a:r>
                        <a:rPr lang="zh-TW" altLang="en-US" sz="2400" b="0" u="sng" kern="1200" spc="0" baseline="0" dirty="0" smtClean="0">
                          <a:solidFill>
                            <a:srgbClr val="CC00FF"/>
                          </a:solidFill>
                          <a:latin typeface="Times New Roman" pitchFamily="18" charset="0"/>
                          <a:ea typeface="標楷體" pitchFamily="65" charset="-120"/>
                          <a:cs typeface="Times New Roman" pitchFamily="18" charset="0"/>
                        </a:rPr>
                        <a:t>非指被推薦生所屬群別排名之前</a:t>
                      </a:r>
                      <a:r>
                        <a:rPr lang="en-US" altLang="zh-TW" sz="2400" b="0" u="sng" kern="1200" spc="0" baseline="0" dirty="0" smtClean="0">
                          <a:solidFill>
                            <a:srgbClr val="CC00FF"/>
                          </a:solidFill>
                          <a:latin typeface="Times New Roman" pitchFamily="18" charset="0"/>
                          <a:ea typeface="標楷體" pitchFamily="65" charset="-120"/>
                          <a:cs typeface="Times New Roman" pitchFamily="18" charset="0"/>
                        </a:rPr>
                        <a:t>30%</a:t>
                      </a:r>
                      <a:r>
                        <a:rPr lang="zh-TW" altLang="en-US" sz="2400" b="0" u="sng" kern="1200" spc="0" baseline="0" dirty="0" smtClean="0">
                          <a:solidFill>
                            <a:srgbClr val="CC00FF"/>
                          </a:solidFill>
                          <a:latin typeface="Times New Roman" pitchFamily="18" charset="0"/>
                          <a:ea typeface="標楷體" pitchFamily="65" charset="-120"/>
                          <a:cs typeface="Times New Roman" pitchFamily="18" charset="0"/>
                        </a:rPr>
                        <a:t>，請特別注意</a:t>
                      </a:r>
                      <a:r>
                        <a:rPr lang="zh-TW" altLang="en-US" sz="2400" b="0" kern="1200" spc="0" baseline="0" dirty="0" smtClean="0">
                          <a:solidFill>
                            <a:srgbClr val="CC00FF"/>
                          </a:solidFill>
                          <a:latin typeface="Times New Roman" pitchFamily="18" charset="0"/>
                          <a:ea typeface="標楷體" pitchFamily="65" charset="-120"/>
                          <a:cs typeface="Times New Roman" pitchFamily="18" charset="0"/>
                        </a:rPr>
                        <a:t>）</a:t>
                      </a:r>
                      <a:endParaRPr lang="en-US" altLang="zh-TW" sz="2400" b="0" kern="1200" spc="0" baseline="0" dirty="0" smtClean="0">
                        <a:solidFill>
                          <a:srgbClr val="CC00FF"/>
                        </a:solidFill>
                        <a:latin typeface="Times New Roman" pitchFamily="18" charset="0"/>
                        <a:ea typeface="標楷體" pitchFamily="65" charset="-120"/>
                        <a:cs typeface="Times New Roman" pitchFamily="18" charset="0"/>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2400" b="0" kern="1200" spc="-40" baseline="0" dirty="0" smtClean="0">
                          <a:solidFill>
                            <a:schemeClr val="tx1"/>
                          </a:solidFill>
                          <a:latin typeface="Times New Roman" pitchFamily="18" charset="0"/>
                          <a:ea typeface="標楷體" pitchFamily="65" charset="-120"/>
                          <a:cs typeface="Times New Roman" pitchFamily="18" charset="0"/>
                        </a:rPr>
                        <a:t>採計至畢業前一學期之各學期學業成績平均。</a:t>
                      </a:r>
                      <a:endParaRPr lang="zh-TW" altLang="en-US" sz="2400" b="0" kern="1200" spc="0" baseline="0" dirty="0">
                        <a:solidFill>
                          <a:schemeClr val="tx1"/>
                        </a:solidFill>
                        <a:latin typeface="Times New Roman" pitchFamily="18" charset="0"/>
                        <a:ea typeface="標楷體" pitchFamily="65" charset="-120"/>
                        <a:cs typeface="Times New Roman" pitchFamily="18" charset="0"/>
                      </a:endParaRPr>
                    </a:p>
                  </a:txBody>
                  <a:tcPr marL="91443" marR="91443" marT="45723" marB="4572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651944">
                <a:tc>
                  <a:txBody>
                    <a:bodyPr/>
                    <a:lstStyle/>
                    <a:p>
                      <a:pPr marL="0" algn="ctr" defTabSz="914400" rtl="0" eaLnBrk="1" latinLnBrk="0" hangingPunct="1"/>
                      <a:r>
                        <a:rPr lang="zh-TW" altLang="en-US" sz="2800" b="1" kern="1200" dirty="0" smtClean="0">
                          <a:solidFill>
                            <a:srgbClr val="FF3300"/>
                          </a:solidFill>
                          <a:latin typeface="標楷體" pitchFamily="65" charset="-120"/>
                          <a:ea typeface="標楷體" pitchFamily="65" charset="-120"/>
                          <a:cs typeface="+mn-cs"/>
                        </a:rPr>
                        <a:t>全程就讀</a:t>
                      </a:r>
                      <a:r>
                        <a:rPr lang="en-US" altLang="zh-TW" sz="2800" b="1" kern="1200" dirty="0" smtClean="0">
                          <a:solidFill>
                            <a:srgbClr val="FF3300"/>
                          </a:solidFill>
                          <a:latin typeface="標楷體" pitchFamily="65" charset="-120"/>
                          <a:ea typeface="標楷體" pitchFamily="65" charset="-120"/>
                          <a:cs typeface="+mn-cs"/>
                        </a:rPr>
                        <a:t/>
                      </a:r>
                      <a:br>
                        <a:rPr lang="en-US" altLang="zh-TW" sz="2800" b="1" kern="1200" dirty="0" smtClean="0">
                          <a:solidFill>
                            <a:srgbClr val="FF3300"/>
                          </a:solidFill>
                          <a:latin typeface="標楷體" pitchFamily="65" charset="-120"/>
                          <a:ea typeface="標楷體" pitchFamily="65" charset="-120"/>
                          <a:cs typeface="+mn-cs"/>
                        </a:rPr>
                      </a:br>
                      <a:r>
                        <a:rPr lang="zh-TW" altLang="en-US" sz="2800" b="1" kern="1200" dirty="0" smtClean="0">
                          <a:solidFill>
                            <a:srgbClr val="FF3300"/>
                          </a:solidFill>
                          <a:latin typeface="標楷體" pitchFamily="65" charset="-120"/>
                          <a:ea typeface="標楷體" pitchFamily="65" charset="-120"/>
                          <a:cs typeface="+mn-cs"/>
                        </a:rPr>
                        <a:t>同一學校</a:t>
                      </a:r>
                      <a:endParaRPr lang="zh-TW" altLang="en-US" sz="2800" b="1" kern="1200" dirty="0">
                        <a:solidFill>
                          <a:srgbClr val="FF3300"/>
                        </a:solidFill>
                        <a:latin typeface="標楷體" pitchFamily="65" charset="-120"/>
                        <a:ea typeface="標楷體" pitchFamily="65" charset="-120"/>
                        <a:cs typeface="+mn-cs"/>
                      </a:endParaRPr>
                    </a:p>
                  </a:txBody>
                  <a:tcPr marL="91443" marR="91443" marT="45723" marB="4572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E0E3"/>
                    </a:solidFill>
                  </a:tcPr>
                </a:tc>
                <a:tc>
                  <a:txBody>
                    <a:bodyPr/>
                    <a:lstStyle/>
                    <a:p>
                      <a:pPr marL="457200" indent="-457200" algn="l" defTabSz="914400" rtl="0" eaLnBrk="1" latinLnBrk="0" hangingPunct="1">
                        <a:buFont typeface="Wingdings" pitchFamily="2" charset="2"/>
                        <a:buChar char="Ø"/>
                      </a:pPr>
                      <a:r>
                        <a:rPr lang="zh-TW" altLang="en-US" sz="2400" b="1" kern="1200" dirty="0" smtClean="0">
                          <a:solidFill>
                            <a:schemeClr val="tx1"/>
                          </a:solidFill>
                          <a:latin typeface="Times New Roman" pitchFamily="18" charset="0"/>
                          <a:ea typeface="標楷體" pitchFamily="65" charset="-120"/>
                          <a:cs typeface="Times New Roman" pitchFamily="18" charset="0"/>
                        </a:rPr>
                        <a:t>含同一學校不同學制間之轉換。</a:t>
                      </a:r>
                      <a:endParaRPr lang="en-US" altLang="zh-TW" sz="2400" b="1" kern="1200" dirty="0" smtClean="0">
                        <a:solidFill>
                          <a:schemeClr val="tx1"/>
                        </a:solidFill>
                        <a:latin typeface="Times New Roman" pitchFamily="18" charset="0"/>
                        <a:ea typeface="標楷體" pitchFamily="65" charset="-120"/>
                        <a:cs typeface="Times New Roman" pitchFamily="18" charset="0"/>
                      </a:endParaRPr>
                    </a:p>
                    <a:p>
                      <a:pPr marL="457200" indent="-457200" algn="l" defTabSz="914400" rtl="0" eaLnBrk="1" latinLnBrk="0" hangingPunct="1">
                        <a:buFont typeface="Wingdings" pitchFamily="2" charset="2"/>
                        <a:buChar char="Ø"/>
                      </a:pP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係指學生高一、高二及</a:t>
                      </a:r>
                      <a:r>
                        <a:rPr lang="zh-TW" altLang="zh-TW" sz="2400" b="0" kern="1200" dirty="0" smtClean="0">
                          <a:solidFill>
                            <a:schemeClr val="tx1"/>
                          </a:solidFill>
                          <a:effectLst/>
                          <a:latin typeface="標楷體" panose="03000509000000000000" pitchFamily="65" charset="-120"/>
                          <a:ea typeface="標楷體" panose="03000509000000000000" pitchFamily="65" charset="-120"/>
                          <a:cs typeface="+mn-cs"/>
                        </a:rPr>
                        <a:t>高三</a:t>
                      </a:r>
                      <a:r>
                        <a:rPr lang="zh-TW" altLang="zh-TW" sz="2400" b="1" kern="1200" dirty="0" smtClean="0">
                          <a:solidFill>
                            <a:srgbClr val="FF0000"/>
                          </a:solidFill>
                          <a:effectLst/>
                          <a:latin typeface="標楷體" panose="03000509000000000000" pitchFamily="65" charset="-120"/>
                          <a:ea typeface="標楷體" panose="03000509000000000000" pitchFamily="65" charset="-120"/>
                          <a:cs typeface="+mn-cs"/>
                        </a:rPr>
                        <a:t>全程學籍</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均於國內同一學校或</a:t>
                      </a:r>
                      <a:r>
                        <a:rPr lang="zh-TW" altLang="zh-TW" sz="2400" b="1" kern="1200" dirty="0" smtClean="0">
                          <a:solidFill>
                            <a:srgbClr val="FF0000"/>
                          </a:solidFill>
                          <a:effectLst/>
                          <a:latin typeface="標楷體" panose="03000509000000000000" pitchFamily="65" charset="-120"/>
                          <a:ea typeface="標楷體" panose="03000509000000000000" pitchFamily="65" charset="-120"/>
                          <a:cs typeface="+mn-cs"/>
                        </a:rPr>
                        <a:t>全程實際就讀同一學校</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之事實（以高三下學期學籍學校為推薦學校），其在校學業成績表現及基本學科表現均經校內推薦機制相關會議審議與所有在校畢業生一致者，並於相關會議決議其為該校推薦生。</a:t>
                      </a:r>
                      <a:endParaRPr lang="en-US" altLang="zh-TW" sz="2400" b="0" kern="1200" dirty="0" smtClean="0">
                        <a:solidFill>
                          <a:schemeClr val="tx1"/>
                        </a:solidFill>
                        <a:latin typeface="標楷體" panose="03000509000000000000" pitchFamily="65" charset="-120"/>
                        <a:ea typeface="標楷體" panose="03000509000000000000" pitchFamily="65" charset="-120"/>
                        <a:cs typeface="Times New Roman" pitchFamily="18" charset="0"/>
                      </a:endParaRPr>
                    </a:p>
                  </a:txBody>
                  <a:tcPr marL="91443" marR="91443" marT="45723" marB="4572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E0E3"/>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1700462964"/>
              </p:ext>
            </p:extLst>
          </p:nvPr>
        </p:nvGraphicFramePr>
        <p:xfrm>
          <a:off x="485944" y="2276872"/>
          <a:ext cx="8478544" cy="45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a:xfrm>
            <a:off x="0"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柒、推薦資格（</a:t>
            </a:r>
            <a:r>
              <a:rPr lang="en-US" altLang="zh-TW" sz="4400" b="1" kern="1200" dirty="0">
                <a:solidFill>
                  <a:schemeClr val="tx1"/>
                </a:solidFill>
                <a:latin typeface="Times New Roman" pitchFamily="18" charset="0"/>
                <a:ea typeface="標楷體" pitchFamily="65" charset="-120"/>
                <a:cs typeface="Times New Roman" pitchFamily="18" charset="0"/>
              </a:rPr>
              <a:t>2/2</a:t>
            </a:r>
            <a:r>
              <a:rPr lang="zh-TW" altLang="en-US" sz="4400" b="1" kern="1200" dirty="0">
                <a:solidFill>
                  <a:schemeClr val="tx1"/>
                </a:solidFill>
                <a:latin typeface="Times New Roman" pitchFamily="18" charset="0"/>
                <a:ea typeface="標楷體" pitchFamily="65" charset="-120"/>
                <a:cs typeface="Times New Roman" pitchFamily="18" charset="0"/>
              </a:rPr>
              <a:t>）</a:t>
            </a:r>
            <a:endParaRPr lang="zh-TW" altLang="en-US" sz="4400" dirty="0"/>
          </a:p>
        </p:txBody>
      </p:sp>
      <p:sp>
        <p:nvSpPr>
          <p:cNvPr id="3" name="內容版面配置區 2"/>
          <p:cNvSpPr>
            <a:spLocks noGrp="1"/>
          </p:cNvSpPr>
          <p:nvPr>
            <p:ph idx="1"/>
          </p:nvPr>
        </p:nvSpPr>
        <p:spPr>
          <a:xfrm>
            <a:off x="107504" y="1052737"/>
            <a:ext cx="8856984" cy="1224136"/>
          </a:xfrm>
        </p:spPr>
        <p:txBody>
          <a:bodyPr/>
          <a:lstStyle/>
          <a:p>
            <a:r>
              <a:rPr lang="zh-TW" altLang="en-US" sz="2400" b="1" dirty="0">
                <a:latin typeface="Times New Roman" pitchFamily="18" charset="0"/>
                <a:ea typeface="標楷體" panose="03000509000000000000" pitchFamily="65" charset="-120"/>
                <a:cs typeface="Times New Roman" pitchFamily="18" charset="0"/>
              </a:rPr>
              <a:t>在校學業成績</a:t>
            </a:r>
            <a:r>
              <a:rPr lang="zh-TW" altLang="en-US" sz="2400" b="1" dirty="0">
                <a:solidFill>
                  <a:srgbClr val="FF0000"/>
                </a:solidFill>
                <a:latin typeface="Times New Roman" pitchFamily="18" charset="0"/>
                <a:ea typeface="標楷體" panose="03000509000000000000" pitchFamily="65" charset="-120"/>
                <a:cs typeface="Times New Roman" pitchFamily="18" charset="0"/>
              </a:rPr>
              <a:t>排名在</a:t>
            </a:r>
            <a:r>
              <a:rPr lang="zh-TW" altLang="en-US" sz="2400" b="1" u="sng" dirty="0">
                <a:solidFill>
                  <a:srgbClr val="FF0000"/>
                </a:solidFill>
                <a:latin typeface="Times New Roman" pitchFamily="18" charset="0"/>
                <a:ea typeface="標楷體" panose="03000509000000000000" pitchFamily="65" charset="-120"/>
                <a:cs typeface="Times New Roman" pitchFamily="18" charset="0"/>
              </a:rPr>
              <a:t>各科（組）、學程</a:t>
            </a:r>
            <a:r>
              <a:rPr lang="zh-TW" altLang="en-US" sz="2400" b="1" dirty="0">
                <a:solidFill>
                  <a:srgbClr val="FF0000"/>
                </a:solidFill>
                <a:latin typeface="Times New Roman" pitchFamily="18" charset="0"/>
                <a:ea typeface="標楷體" panose="03000509000000000000" pitchFamily="65" charset="-120"/>
                <a:cs typeface="Times New Roman" pitchFamily="18" charset="0"/>
              </a:rPr>
              <a:t>前</a:t>
            </a:r>
            <a:r>
              <a:rPr lang="en-US" altLang="zh-TW" sz="2400" b="1" dirty="0">
                <a:solidFill>
                  <a:srgbClr val="FF0000"/>
                </a:solidFill>
                <a:latin typeface="Times New Roman" pitchFamily="18" charset="0"/>
                <a:ea typeface="標楷體" panose="03000509000000000000" pitchFamily="65" charset="-120"/>
                <a:cs typeface="Times New Roman" pitchFamily="18" charset="0"/>
              </a:rPr>
              <a:t>30%</a:t>
            </a:r>
            <a:r>
              <a:rPr lang="zh-TW" altLang="en-US" sz="2400" b="1" dirty="0">
                <a:solidFill>
                  <a:srgbClr val="FF0000"/>
                </a:solidFill>
                <a:latin typeface="Times New Roman" pitchFamily="18" charset="0"/>
                <a:ea typeface="標楷體" panose="03000509000000000000" pitchFamily="65" charset="-120"/>
                <a:cs typeface="Times New Roman" pitchFamily="18" charset="0"/>
              </a:rPr>
              <a:t>以內</a:t>
            </a:r>
            <a:r>
              <a:rPr lang="zh-TW" altLang="en-US" sz="2400" dirty="0">
                <a:latin typeface="Times New Roman" pitchFamily="18" charset="0"/>
                <a:ea typeface="標楷體" panose="03000509000000000000" pitchFamily="65" charset="-120"/>
                <a:cs typeface="Times New Roman" pitchFamily="18" charset="0"/>
              </a:rPr>
              <a:t>，</a:t>
            </a:r>
            <a:r>
              <a:rPr lang="zh-TW" altLang="en-US" sz="2400" b="1" dirty="0">
                <a:latin typeface="Times New Roman" pitchFamily="18" charset="0"/>
                <a:ea typeface="標楷體" panose="03000509000000000000" pitchFamily="65" charset="-120"/>
                <a:cs typeface="Times New Roman" pitchFamily="18" charset="0"/>
              </a:rPr>
              <a:t>非</a:t>
            </a:r>
            <a:r>
              <a:rPr lang="zh-TW" altLang="en-US" sz="2400" b="1" dirty="0" smtClean="0">
                <a:latin typeface="Times New Roman" pitchFamily="18" charset="0"/>
                <a:ea typeface="標楷體" panose="03000509000000000000" pitchFamily="65" charset="-120"/>
                <a:cs typeface="Times New Roman" pitchFamily="18" charset="0"/>
              </a:rPr>
              <a:t>指被推薦</a:t>
            </a:r>
            <a:r>
              <a:rPr lang="zh-TW" altLang="en-US" sz="2400" b="1" dirty="0">
                <a:latin typeface="Times New Roman" pitchFamily="18" charset="0"/>
                <a:ea typeface="標楷體" panose="03000509000000000000" pitchFamily="65" charset="-120"/>
                <a:cs typeface="Times New Roman" pitchFamily="18" charset="0"/>
              </a:rPr>
              <a:t>生所屬</a:t>
            </a:r>
            <a:r>
              <a:rPr lang="zh-TW" altLang="en-US" sz="2400" b="1" dirty="0" smtClean="0">
                <a:latin typeface="Times New Roman" pitchFamily="18" charset="0"/>
                <a:ea typeface="標楷體" panose="03000509000000000000" pitchFamily="65" charset="-120"/>
                <a:cs typeface="Times New Roman" pitchFamily="18" charset="0"/>
              </a:rPr>
              <a:t>群別排名之前</a:t>
            </a:r>
            <a:r>
              <a:rPr lang="en-US" altLang="zh-TW" sz="2400" b="1" dirty="0">
                <a:latin typeface="Times New Roman" pitchFamily="18" charset="0"/>
                <a:ea typeface="標楷體" panose="03000509000000000000" pitchFamily="65" charset="-120"/>
                <a:cs typeface="Times New Roman" pitchFamily="18" charset="0"/>
              </a:rPr>
              <a:t>30%</a:t>
            </a:r>
            <a:r>
              <a:rPr lang="zh-TW" altLang="en-US" sz="2400" b="1" dirty="0">
                <a:latin typeface="Times New Roman" pitchFamily="18" charset="0"/>
                <a:ea typeface="標楷體" panose="03000509000000000000" pitchFamily="65" charset="-120"/>
                <a:cs typeface="Times New Roman" pitchFamily="18" charset="0"/>
              </a:rPr>
              <a:t>。</a:t>
            </a:r>
            <a:r>
              <a:rPr lang="zh-TW" altLang="zh-TW" sz="2400" dirty="0">
                <a:solidFill>
                  <a:srgbClr val="CC3300"/>
                </a:solidFill>
                <a:latin typeface="Times New Roman" pitchFamily="18" charset="0"/>
                <a:ea typeface="標楷體" panose="03000509000000000000" pitchFamily="65" charset="-120"/>
                <a:cs typeface="Times New Roman" pitchFamily="18" charset="0"/>
              </a:rPr>
              <a:t>（</a:t>
            </a:r>
            <a:r>
              <a:rPr lang="zh-TW" altLang="en-US" sz="2400" dirty="0">
                <a:solidFill>
                  <a:srgbClr val="CC3300"/>
                </a:solidFill>
                <a:latin typeface="Times New Roman" pitchFamily="18" charset="0"/>
                <a:ea typeface="標楷體" panose="03000509000000000000" pitchFamily="65" charset="-120"/>
                <a:cs typeface="Times New Roman" pitchFamily="18" charset="0"/>
              </a:rPr>
              <a:t>非全程實際就讀之</a:t>
            </a:r>
            <a:r>
              <a:rPr lang="zh-TW" altLang="zh-TW" sz="2400" dirty="0">
                <a:solidFill>
                  <a:srgbClr val="CC3300"/>
                </a:solidFill>
                <a:latin typeface="Times New Roman" pitchFamily="18" charset="0"/>
                <a:ea typeface="標楷體" panose="03000509000000000000" pitchFamily="65" charset="-120"/>
                <a:cs typeface="Times New Roman" pitchFamily="18" charset="0"/>
              </a:rPr>
              <a:t>轉學生不列入各科（組）、學程人數計算）</a:t>
            </a:r>
            <a:endParaRPr lang="en-US" altLang="zh-TW" sz="2400" dirty="0">
              <a:solidFill>
                <a:srgbClr val="CC3300"/>
              </a:solidFill>
              <a:latin typeface="Times New Roman" pitchFamily="18" charset="0"/>
              <a:ea typeface="標楷體" panose="03000509000000000000" pitchFamily="65" charset="-120"/>
              <a:cs typeface="Times New Roman" pitchFamily="18" charset="0"/>
            </a:endParaRPr>
          </a:p>
          <a:p>
            <a:endParaRPr lang="zh-TW" altLang="en-US" dirty="0"/>
          </a:p>
        </p:txBody>
      </p:sp>
      <p:sp>
        <p:nvSpPr>
          <p:cNvPr id="4" name="投影片編號版面配置區 3"/>
          <p:cNvSpPr>
            <a:spLocks noGrp="1"/>
          </p:cNvSpPr>
          <p:nvPr>
            <p:ph type="sldNum" sz="quarter" idx="12"/>
          </p:nvPr>
        </p:nvSpPr>
        <p:spPr>
          <a:xfrm>
            <a:off x="6874321" y="6481911"/>
            <a:ext cx="2133600" cy="476250"/>
          </a:xfrm>
        </p:spPr>
        <p:txBody>
          <a:bodyPr/>
          <a:lstStyle/>
          <a:p>
            <a:pPr>
              <a:defRPr/>
            </a:pPr>
            <a:fld id="{ABFE6108-DA02-42FF-8F2B-6965D0D38C5E}" type="slidenum">
              <a:rPr lang="zh-TW" altLang="en-US" smtClean="0"/>
              <a:pPr>
                <a:defRPr/>
              </a:pPr>
              <a:t>14</a:t>
            </a:fld>
            <a:endParaRPr lang="en-US" altLang="zh-TW" dirty="0"/>
          </a:p>
        </p:txBody>
      </p:sp>
    </p:spTree>
    <p:extLst>
      <p:ext uri="{BB962C8B-B14F-4D97-AF65-F5344CB8AC3E}">
        <p14:creationId xmlns:p14="http://schemas.microsoft.com/office/powerpoint/2010/main" val="1267606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973" y="193973"/>
            <a:ext cx="8229600" cy="633413"/>
          </a:xfrm>
        </p:spPr>
        <p:txBody>
          <a:bodyPr/>
          <a:lstStyle/>
          <a:p>
            <a:pPr>
              <a:defRPr/>
            </a:pPr>
            <a:r>
              <a:rPr lang="zh-TW" altLang="en-US" sz="4400" b="1" kern="1200" dirty="0" smtClean="0">
                <a:solidFill>
                  <a:schemeClr val="tx1"/>
                </a:solidFill>
                <a:latin typeface="Times New Roman" pitchFamily="18" charset="0"/>
                <a:ea typeface="標楷體" pitchFamily="65" charset="-120"/>
                <a:cs typeface="Times New Roman" pitchFamily="18" charset="0"/>
              </a:rPr>
              <a:t>捌、推薦機制</a:t>
            </a:r>
            <a:endParaRPr lang="zh-TW" altLang="en-US" sz="4400" b="1" kern="1200" dirty="0">
              <a:solidFill>
                <a:schemeClr val="tx1"/>
              </a:solidFill>
              <a:latin typeface="Times New Roman" pitchFamily="18" charset="0"/>
              <a:ea typeface="標楷體" pitchFamily="65" charset="-120"/>
              <a:cs typeface="Times New Roman" pitchFamily="18" charset="0"/>
            </a:endParaRPr>
          </a:p>
        </p:txBody>
      </p:sp>
      <p:sp>
        <p:nvSpPr>
          <p:cNvPr id="4505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4C4E55D-40C4-4EF8-BB1A-51EFC85E568F}" type="slidenum">
              <a:rPr lang="zh-TW" altLang="en-US" sz="1400" smtClean="0"/>
              <a:pPr>
                <a:spcBef>
                  <a:spcPct val="0"/>
                </a:spcBef>
                <a:buFontTx/>
                <a:buNone/>
              </a:pPr>
              <a:t>15</a:t>
            </a:fld>
            <a:endParaRPr lang="en-US" altLang="zh-TW" sz="1400" smtClean="0"/>
          </a:p>
        </p:txBody>
      </p:sp>
      <p:graphicFrame>
        <p:nvGraphicFramePr>
          <p:cNvPr id="6" name="表格 5"/>
          <p:cNvGraphicFramePr>
            <a:graphicFrameLocks noGrp="1"/>
          </p:cNvGraphicFramePr>
          <p:nvPr>
            <p:extLst>
              <p:ext uri="{D42A27DB-BD31-4B8C-83A1-F6EECF244321}">
                <p14:modId xmlns:p14="http://schemas.microsoft.com/office/powerpoint/2010/main" val="339615288"/>
              </p:ext>
            </p:extLst>
          </p:nvPr>
        </p:nvGraphicFramePr>
        <p:xfrm>
          <a:off x="323850" y="1268413"/>
          <a:ext cx="8569325" cy="4104803"/>
        </p:xfrm>
        <a:graphic>
          <a:graphicData uri="http://schemas.openxmlformats.org/drawingml/2006/table">
            <a:tbl>
              <a:tblPr firstRow="1" bandRow="1">
                <a:tableStyleId>{5C22544A-7EE6-4342-B048-85BDC9FD1C3A}</a:tableStyleId>
              </a:tblPr>
              <a:tblGrid>
                <a:gridCol w="1655862">
                  <a:extLst>
                    <a:ext uri="{9D8B030D-6E8A-4147-A177-3AD203B41FA5}">
                      <a16:colId xmlns:a16="http://schemas.microsoft.com/office/drawing/2014/main" val="20000"/>
                    </a:ext>
                  </a:extLst>
                </a:gridCol>
                <a:gridCol w="6913463">
                  <a:extLst>
                    <a:ext uri="{9D8B030D-6E8A-4147-A177-3AD203B41FA5}">
                      <a16:colId xmlns:a16="http://schemas.microsoft.com/office/drawing/2014/main" val="20001"/>
                    </a:ext>
                  </a:extLst>
                </a:gridCol>
              </a:tblGrid>
              <a:tr h="1433847">
                <a:tc>
                  <a:txBody>
                    <a:bodyPr/>
                    <a:lstStyle/>
                    <a:p>
                      <a:pPr algn="ctr"/>
                      <a:r>
                        <a:rPr lang="zh-TW" altLang="en-US" sz="2800" b="0" dirty="0" smtClean="0">
                          <a:solidFill>
                            <a:schemeClr val="tx1"/>
                          </a:solidFill>
                          <a:latin typeface="Times New Roman" pitchFamily="18" charset="0"/>
                          <a:ea typeface="標楷體" pitchFamily="65" charset="-120"/>
                          <a:cs typeface="Times New Roman" pitchFamily="18" charset="0"/>
                        </a:rPr>
                        <a:t>可推薦</a:t>
                      </a:r>
                      <a:endParaRPr lang="en-US" altLang="zh-TW" sz="2800" b="0" dirty="0" smtClean="0">
                        <a:solidFill>
                          <a:schemeClr val="tx1"/>
                        </a:solidFill>
                        <a:latin typeface="Times New Roman" pitchFamily="18" charset="0"/>
                        <a:ea typeface="標楷體" pitchFamily="65" charset="-120"/>
                        <a:cs typeface="Times New Roman" pitchFamily="18" charset="0"/>
                      </a:endParaRPr>
                    </a:p>
                    <a:p>
                      <a:pPr algn="ctr"/>
                      <a:r>
                        <a:rPr lang="zh-TW" altLang="en-US" sz="2800" b="0" dirty="0" smtClean="0">
                          <a:solidFill>
                            <a:schemeClr val="tx1"/>
                          </a:solidFill>
                          <a:latin typeface="Times New Roman" pitchFamily="18" charset="0"/>
                          <a:ea typeface="標楷體" pitchFamily="65" charset="-120"/>
                          <a:cs typeface="Times New Roman" pitchFamily="18" charset="0"/>
                        </a:rPr>
                        <a:t>人數</a:t>
                      </a:r>
                      <a:endParaRPr lang="zh-TW" altLang="en-US" sz="28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E0E3"/>
                    </a:solidFill>
                  </a:tcPr>
                </a:tc>
                <a:tc>
                  <a:txBody>
                    <a:bodyPr/>
                    <a:lstStyle/>
                    <a:p>
                      <a:pPr marL="808038" indent="-808038">
                        <a:buNone/>
                      </a:pPr>
                      <a:r>
                        <a:rPr lang="zh-TW" altLang="zh-TW" sz="2400" b="0" dirty="0" smtClean="0">
                          <a:solidFill>
                            <a:schemeClr val="tx1"/>
                          </a:solidFill>
                          <a:latin typeface="Times New Roman" pitchFamily="18" charset="0"/>
                          <a:ea typeface="標楷體" pitchFamily="65" charset="-120"/>
                          <a:cs typeface="Times New Roman" pitchFamily="18" charset="0"/>
                        </a:rPr>
                        <a:t>各高職學校</a:t>
                      </a:r>
                      <a:r>
                        <a:rPr lang="zh-TW" altLang="zh-TW" sz="2400" b="0" u="none" dirty="0" smtClean="0">
                          <a:solidFill>
                            <a:srgbClr val="FF0000"/>
                          </a:solidFill>
                          <a:latin typeface="Times New Roman" pitchFamily="18" charset="0"/>
                          <a:ea typeface="標楷體" pitchFamily="65" charset="-120"/>
                          <a:cs typeface="Times New Roman" pitchFamily="18" charset="0"/>
                        </a:rPr>
                        <a:t>至多可推薦</a:t>
                      </a:r>
                      <a:r>
                        <a:rPr lang="en-US" altLang="zh-TW" sz="2400" b="0" u="none" dirty="0" smtClean="0">
                          <a:solidFill>
                            <a:srgbClr val="FF0000"/>
                          </a:solidFill>
                          <a:latin typeface="Times New Roman" pitchFamily="18" charset="0"/>
                          <a:ea typeface="標楷體" pitchFamily="65" charset="-120"/>
                          <a:cs typeface="Times New Roman" pitchFamily="18" charset="0"/>
                        </a:rPr>
                        <a:t>15</a:t>
                      </a:r>
                      <a:r>
                        <a:rPr lang="zh-TW" altLang="zh-TW" sz="2400" b="0" u="none" dirty="0" smtClean="0">
                          <a:solidFill>
                            <a:srgbClr val="FF0000"/>
                          </a:solidFill>
                          <a:latin typeface="Times New Roman" pitchFamily="18" charset="0"/>
                          <a:ea typeface="標楷體" pitchFamily="65" charset="-120"/>
                          <a:cs typeface="Times New Roman" pitchFamily="18" charset="0"/>
                        </a:rPr>
                        <a:t>名</a:t>
                      </a:r>
                      <a:r>
                        <a:rPr lang="zh-TW" altLang="zh-TW" sz="2400" b="0" dirty="0" smtClean="0">
                          <a:solidFill>
                            <a:schemeClr val="tx1"/>
                          </a:solidFill>
                          <a:latin typeface="Times New Roman" pitchFamily="18" charset="0"/>
                          <a:ea typeface="標楷體" pitchFamily="65" charset="-120"/>
                          <a:cs typeface="Times New Roman" pitchFamily="18" charset="0"/>
                        </a:rPr>
                        <a:t>考生。</a:t>
                      </a:r>
                      <a:endParaRPr lang="zh-TW" altLang="zh-TW" sz="24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E0E3"/>
                    </a:solidFill>
                  </a:tcPr>
                </a:tc>
                <a:extLst>
                  <a:ext uri="{0D108BD9-81ED-4DB2-BD59-A6C34878D82A}">
                    <a16:rowId xmlns:a16="http://schemas.microsoft.com/office/drawing/2014/main" val="10000"/>
                  </a:ext>
                </a:extLst>
              </a:tr>
              <a:tr h="2670956">
                <a:tc>
                  <a:txBody>
                    <a:bodyPr/>
                    <a:lstStyle/>
                    <a:p>
                      <a:pPr algn="ctr"/>
                      <a:r>
                        <a:rPr lang="zh-TW" altLang="en-US" sz="2800" b="0" dirty="0" smtClean="0">
                          <a:solidFill>
                            <a:schemeClr val="tx1"/>
                          </a:solidFill>
                          <a:latin typeface="Times New Roman" pitchFamily="18" charset="0"/>
                          <a:ea typeface="標楷體" pitchFamily="65" charset="-120"/>
                          <a:cs typeface="Times New Roman" pitchFamily="18" charset="0"/>
                        </a:rPr>
                        <a:t>推薦順序作用</a:t>
                      </a:r>
                      <a:endParaRPr lang="zh-TW" altLang="en-US" sz="28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zh-TW" altLang="zh-TW" sz="2400" b="0" dirty="0" smtClean="0">
                          <a:latin typeface="Times New Roman" pitchFamily="18" charset="0"/>
                          <a:ea typeface="標楷體" pitchFamily="65" charset="-120"/>
                          <a:cs typeface="Times New Roman" pitchFamily="18" charset="0"/>
                        </a:rPr>
                        <a:t>各</a:t>
                      </a:r>
                      <a:r>
                        <a:rPr lang="zh-TW" altLang="zh-TW" sz="2400" b="0" dirty="0" smtClean="0">
                          <a:solidFill>
                            <a:schemeClr val="tx1"/>
                          </a:solidFill>
                          <a:latin typeface="Times New Roman" pitchFamily="18" charset="0"/>
                          <a:ea typeface="標楷體" pitchFamily="65" charset="-120"/>
                          <a:cs typeface="Times New Roman" pitchFamily="18" charset="0"/>
                        </a:rPr>
                        <a:t>高職學校須提供被推薦考生之不同</a:t>
                      </a:r>
                      <a:r>
                        <a:rPr lang="zh-TW" altLang="zh-TW" sz="2400" b="0" dirty="0" smtClean="0">
                          <a:solidFill>
                            <a:srgbClr val="FF0000"/>
                          </a:solidFill>
                          <a:latin typeface="Times New Roman" pitchFamily="18" charset="0"/>
                          <a:ea typeface="標楷體" pitchFamily="65" charset="-120"/>
                          <a:cs typeface="Times New Roman" pitchFamily="18" charset="0"/>
                        </a:rPr>
                        <a:t>推薦順序，</a:t>
                      </a:r>
                      <a:r>
                        <a:rPr lang="zh-TW" altLang="zh-TW" sz="2400" b="0" kern="1200" dirty="0" smtClean="0">
                          <a:solidFill>
                            <a:srgbClr val="FF0000"/>
                          </a:solidFill>
                          <a:latin typeface="Times New Roman" pitchFamily="18" charset="0"/>
                          <a:ea typeface="標楷體" pitchFamily="65" charset="-120"/>
                          <a:cs typeface="Times New Roman" pitchFamily="18" charset="0"/>
                        </a:rPr>
                        <a:t>作為同一高職學校考生之比序排名名次（含同名次參酌）相同，於前三輪取單一高職</a:t>
                      </a:r>
                      <a:r>
                        <a:rPr lang="en-US" altLang="zh-TW" sz="2400" b="0" kern="1200" dirty="0" smtClean="0">
                          <a:solidFill>
                            <a:srgbClr val="FF0000"/>
                          </a:solidFill>
                          <a:latin typeface="Times New Roman" pitchFamily="18" charset="0"/>
                          <a:ea typeface="標楷體" pitchFamily="65" charset="-120"/>
                          <a:cs typeface="Times New Roman" pitchFamily="18" charset="0"/>
                        </a:rPr>
                        <a:t>1</a:t>
                      </a:r>
                      <a:r>
                        <a:rPr lang="zh-TW" altLang="zh-TW" sz="2400" b="0" kern="1200" dirty="0" smtClean="0">
                          <a:solidFill>
                            <a:srgbClr val="FF0000"/>
                          </a:solidFill>
                          <a:latin typeface="Times New Roman" pitchFamily="18" charset="0"/>
                          <a:ea typeface="標楷體" pitchFamily="65" charset="-120"/>
                          <a:cs typeface="Times New Roman" pitchFamily="18" charset="0"/>
                        </a:rPr>
                        <a:t>位考生分發及第四輪分發錄取同一科技校院之優先順序。</a:t>
                      </a:r>
                      <a:endParaRPr lang="zh-TW" altLang="zh-TW" sz="2400" b="0" kern="1200" dirty="0">
                        <a:solidFill>
                          <a:srgbClr val="FF0000"/>
                        </a:solidFill>
                        <a:latin typeface="Times New Roman" pitchFamily="18" charset="0"/>
                        <a:ea typeface="標楷體" pitchFamily="65" charset="-120"/>
                        <a:cs typeface="Times New Roman" pitchFamily="18" charset="0"/>
                      </a:endParaRPr>
                    </a:p>
                  </a:txBody>
                  <a:tcPr marL="91444" marR="91444" marT="45718" marB="4571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0" y="188640"/>
            <a:ext cx="8316416" cy="633413"/>
          </a:xfrm>
        </p:spPr>
        <p:txBody>
          <a:bodyPr/>
          <a:lstStyle/>
          <a:p>
            <a:pPr>
              <a:defRPr/>
            </a:pPr>
            <a:r>
              <a:rPr lang="zh-TW" altLang="en-US" sz="4400" b="1" kern="1200" dirty="0" smtClean="0">
                <a:solidFill>
                  <a:schemeClr val="tx1"/>
                </a:solidFill>
                <a:latin typeface="Times New Roman" pitchFamily="18" charset="0"/>
                <a:ea typeface="標楷體" pitchFamily="65" charset="-120"/>
                <a:cs typeface="Times New Roman" pitchFamily="18" charset="0"/>
              </a:rPr>
              <a:t>玖、甄選規定（</a:t>
            </a:r>
            <a:r>
              <a:rPr lang="en-US" altLang="zh-TW" sz="4400" b="1" kern="1200" dirty="0" smtClean="0">
                <a:solidFill>
                  <a:schemeClr val="tx1"/>
                </a:solidFill>
                <a:latin typeface="Times New Roman" pitchFamily="18" charset="0"/>
                <a:ea typeface="標楷體" pitchFamily="65" charset="-120"/>
                <a:cs typeface="Times New Roman" pitchFamily="18" charset="0"/>
              </a:rPr>
              <a:t>1/9</a:t>
            </a:r>
            <a:r>
              <a:rPr lang="zh-TW" altLang="en-US" sz="4400" b="1" kern="1200" dirty="0" smtClean="0">
                <a:solidFill>
                  <a:schemeClr val="tx1"/>
                </a:solidFill>
                <a:latin typeface="Times New Roman" pitchFamily="18" charset="0"/>
                <a:ea typeface="標楷體" pitchFamily="65" charset="-120"/>
                <a:cs typeface="Times New Roman" pitchFamily="18" charset="0"/>
              </a:rPr>
              <a:t>）</a:t>
            </a:r>
            <a:endParaRPr lang="zh-TW" altLang="en-US" sz="4400" b="1" kern="1200" dirty="0">
              <a:solidFill>
                <a:schemeClr val="tx1"/>
              </a:solidFill>
              <a:latin typeface="Times New Roman" pitchFamily="18" charset="0"/>
              <a:ea typeface="標楷體" pitchFamily="65" charset="-120"/>
              <a:cs typeface="Times New Roman" pitchFamily="18" charset="0"/>
            </a:endParaRPr>
          </a:p>
        </p:txBody>
      </p:sp>
      <p:sp>
        <p:nvSpPr>
          <p:cNvPr id="4710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E92B93E-3EFA-41F5-AFFE-1623E7DCC47C}" type="slidenum">
              <a:rPr lang="zh-TW" altLang="en-US" sz="1400" smtClean="0"/>
              <a:pPr>
                <a:spcBef>
                  <a:spcPct val="0"/>
                </a:spcBef>
                <a:buFontTx/>
                <a:buNone/>
              </a:pPr>
              <a:t>16</a:t>
            </a:fld>
            <a:endParaRPr lang="en-US" altLang="zh-TW" sz="1400" smtClean="0"/>
          </a:p>
        </p:txBody>
      </p:sp>
      <p:graphicFrame>
        <p:nvGraphicFramePr>
          <p:cNvPr id="6" name="表格 5"/>
          <p:cNvGraphicFramePr>
            <a:graphicFrameLocks noGrp="1"/>
          </p:cNvGraphicFramePr>
          <p:nvPr>
            <p:extLst>
              <p:ext uri="{D42A27DB-BD31-4B8C-83A1-F6EECF244321}">
                <p14:modId xmlns:p14="http://schemas.microsoft.com/office/powerpoint/2010/main" val="4110266375"/>
              </p:ext>
            </p:extLst>
          </p:nvPr>
        </p:nvGraphicFramePr>
        <p:xfrm>
          <a:off x="250825" y="1268413"/>
          <a:ext cx="8065591" cy="4105275"/>
        </p:xfrm>
        <a:graphic>
          <a:graphicData uri="http://schemas.openxmlformats.org/drawingml/2006/table">
            <a:tbl>
              <a:tblPr firstRow="1" bandRow="1">
                <a:tableStyleId>{69CF1AB2-1976-4502-BF36-3FF5EA218861}</a:tableStyleId>
              </a:tblPr>
              <a:tblGrid>
                <a:gridCol w="1435402">
                  <a:extLst>
                    <a:ext uri="{9D8B030D-6E8A-4147-A177-3AD203B41FA5}">
                      <a16:colId xmlns:a16="http://schemas.microsoft.com/office/drawing/2014/main" val="20000"/>
                    </a:ext>
                  </a:extLst>
                </a:gridCol>
                <a:gridCol w="6630189">
                  <a:extLst>
                    <a:ext uri="{9D8B030D-6E8A-4147-A177-3AD203B41FA5}">
                      <a16:colId xmlns:a16="http://schemas.microsoft.com/office/drawing/2014/main" val="20001"/>
                    </a:ext>
                  </a:extLst>
                </a:gridCol>
              </a:tblGrid>
              <a:tr h="4105275">
                <a:tc>
                  <a:txBody>
                    <a:bodyPr/>
                    <a:lstStyle/>
                    <a:p>
                      <a:pPr algn="ctr"/>
                      <a:r>
                        <a:rPr lang="zh-TW" altLang="en-US" sz="2800" b="0" dirty="0" smtClean="0">
                          <a:latin typeface="Times New Roman" pitchFamily="18" charset="0"/>
                          <a:ea typeface="標楷體" pitchFamily="65" charset="-120"/>
                          <a:cs typeface="Times New Roman" pitchFamily="18" charset="0"/>
                        </a:rPr>
                        <a:t>甄選</a:t>
                      </a:r>
                      <a:r>
                        <a:rPr lang="en-US" altLang="zh-TW" sz="2800" b="0" dirty="0" smtClean="0">
                          <a:latin typeface="Times New Roman" pitchFamily="18" charset="0"/>
                          <a:ea typeface="標楷體" pitchFamily="65" charset="-120"/>
                          <a:cs typeface="Times New Roman" pitchFamily="18" charset="0"/>
                        </a:rPr>
                        <a:t/>
                      </a:r>
                      <a:br>
                        <a:rPr lang="en-US" altLang="zh-TW" sz="2800" b="0" dirty="0" smtClean="0">
                          <a:latin typeface="Times New Roman" pitchFamily="18" charset="0"/>
                          <a:ea typeface="標楷體" pitchFamily="65" charset="-120"/>
                          <a:cs typeface="Times New Roman" pitchFamily="18" charset="0"/>
                        </a:rPr>
                      </a:br>
                      <a:r>
                        <a:rPr lang="zh-TW" altLang="en-US" sz="2800" b="0" dirty="0" smtClean="0">
                          <a:latin typeface="Times New Roman" pitchFamily="18" charset="0"/>
                          <a:ea typeface="標楷體" pitchFamily="65" charset="-120"/>
                          <a:cs typeface="Times New Roman" pitchFamily="18" charset="0"/>
                        </a:rPr>
                        <a:t>方式</a:t>
                      </a:r>
                      <a:endParaRPr lang="zh-TW" altLang="en-US" sz="2800" b="0" dirty="0">
                        <a:solidFill>
                          <a:schemeClr val="tx1"/>
                        </a:solidFill>
                        <a:latin typeface="Times New Roman" pitchFamily="18" charset="0"/>
                        <a:ea typeface="標楷體" pitchFamily="65" charset="-120"/>
                        <a:cs typeface="Times New Roman" pitchFamily="18" charset="0"/>
                      </a:endParaRPr>
                    </a:p>
                  </a:txBody>
                  <a:tcPr marL="91450" marR="91450" marT="45729" marB="4572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dirty="0" smtClean="0">
                          <a:solidFill>
                            <a:srgbClr val="FF0000"/>
                          </a:solidFill>
                          <a:latin typeface="Times New Roman" pitchFamily="18" charset="0"/>
                          <a:ea typeface="標楷體" pitchFamily="65" charset="-120"/>
                          <a:cs typeface="Times New Roman" pitchFamily="18" charset="0"/>
                        </a:rPr>
                        <a:t>以</a:t>
                      </a:r>
                      <a:r>
                        <a:rPr lang="zh-TW" altLang="en-US" sz="2400" b="1" dirty="0" smtClean="0">
                          <a:solidFill>
                            <a:srgbClr val="FF0000"/>
                          </a:solidFill>
                          <a:latin typeface="Times New Roman" pitchFamily="18" charset="0"/>
                          <a:ea typeface="標楷體" pitchFamily="65" charset="-120"/>
                          <a:cs typeface="Times New Roman" pitchFamily="18" charset="0"/>
                        </a:rPr>
                        <a:t>考生</a:t>
                      </a:r>
                      <a:r>
                        <a:rPr lang="zh-TW" altLang="zh-TW" sz="2400" b="1" dirty="0" smtClean="0">
                          <a:solidFill>
                            <a:srgbClr val="FF0000"/>
                          </a:solidFill>
                          <a:latin typeface="Times New Roman" pitchFamily="18" charset="0"/>
                          <a:ea typeface="標楷體" pitchFamily="65" charset="-120"/>
                          <a:cs typeface="Times New Roman" pitchFamily="18" charset="0"/>
                        </a:rPr>
                        <a:t>之比序排名、各校系（組）、學程招生名額、考生所選填登記就讀志願</a:t>
                      </a:r>
                      <a:r>
                        <a:rPr lang="zh-TW" altLang="en-US" sz="2400" b="1" dirty="0" smtClean="0">
                          <a:solidFill>
                            <a:srgbClr val="FF0000"/>
                          </a:solidFill>
                          <a:latin typeface="Times New Roman" pitchFamily="18" charset="0"/>
                          <a:ea typeface="標楷體" pitchFamily="65" charset="-120"/>
                          <a:cs typeface="Times New Roman" pitchFamily="18" charset="0"/>
                        </a:rPr>
                        <a:t>序</a:t>
                      </a:r>
                      <a:r>
                        <a:rPr lang="zh-TW" altLang="zh-TW" sz="2400" b="1" dirty="0" smtClean="0">
                          <a:solidFill>
                            <a:srgbClr val="FF0000"/>
                          </a:solidFill>
                          <a:latin typeface="Times New Roman" pitchFamily="18" charset="0"/>
                          <a:ea typeface="標楷體" pitchFamily="65" charset="-120"/>
                          <a:cs typeface="Times New Roman" pitchFamily="18" charset="0"/>
                        </a:rPr>
                        <a:t>及各高職學校推薦順序</a:t>
                      </a:r>
                      <a:r>
                        <a:rPr lang="zh-TW" altLang="zh-TW" sz="2400" b="0" dirty="0" smtClean="0">
                          <a:solidFill>
                            <a:srgbClr val="FF0000"/>
                          </a:solidFill>
                          <a:latin typeface="Times New Roman" pitchFamily="18" charset="0"/>
                          <a:ea typeface="標楷體" pitchFamily="65" charset="-120"/>
                          <a:cs typeface="Times New Roman" pitchFamily="18" charset="0"/>
                        </a:rPr>
                        <a:t>，</a:t>
                      </a:r>
                      <a:r>
                        <a:rPr lang="zh-TW" altLang="zh-TW" sz="2400" b="0" dirty="0" smtClean="0">
                          <a:latin typeface="Times New Roman" pitchFamily="18" charset="0"/>
                          <a:ea typeface="標楷體" pitchFamily="65" charset="-120"/>
                          <a:cs typeface="Times New Roman" pitchFamily="18" charset="0"/>
                        </a:rPr>
                        <a:t>進行</a:t>
                      </a:r>
                      <a:r>
                        <a:rPr lang="zh-TW" altLang="en-US" sz="2400" b="0" dirty="0" smtClean="0">
                          <a:latin typeface="Times New Roman" pitchFamily="18" charset="0"/>
                          <a:ea typeface="標楷體" pitchFamily="65" charset="-120"/>
                          <a:cs typeface="Times New Roman" pitchFamily="18" charset="0"/>
                        </a:rPr>
                        <a:t>四</a:t>
                      </a:r>
                      <a:r>
                        <a:rPr lang="zh-TW" altLang="zh-TW" sz="2400" b="0" dirty="0" smtClean="0">
                          <a:latin typeface="Times New Roman" pitchFamily="18" charset="0"/>
                          <a:ea typeface="標楷體" pitchFamily="65" charset="-120"/>
                          <a:cs typeface="Times New Roman" pitchFamily="18" charset="0"/>
                        </a:rPr>
                        <a:t>輪分發錄取作業。</a:t>
                      </a:r>
                      <a:endParaRPr lang="en-US" altLang="zh-TW" sz="2400" b="0" dirty="0" smtClean="0">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3200" b="0" dirty="0" smtClean="0">
                        <a:latin typeface="Times New Roman" pitchFamily="18" charset="0"/>
                        <a:ea typeface="標楷體" pitchFamily="65" charset="-120"/>
                        <a:cs typeface="Times New Roman" pitchFamily="18" charset="0"/>
                      </a:endParaRPr>
                    </a:p>
                    <a:p>
                      <a:pPr marL="361950" marR="0" indent="-36195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400" b="1" dirty="0" smtClean="0">
                          <a:solidFill>
                            <a:srgbClr val="C00000"/>
                          </a:solidFill>
                          <a:latin typeface="新細明體" panose="02020500000000000000" pitchFamily="18" charset="-120"/>
                          <a:ea typeface="新細明體" panose="02020500000000000000" pitchFamily="18" charset="-120"/>
                          <a:cs typeface="Times New Roman" pitchFamily="18" charset="0"/>
                        </a:rPr>
                        <a:t>★</a:t>
                      </a:r>
                      <a:r>
                        <a:rPr lang="zh-TW" altLang="en-US" sz="2400" b="1" dirty="0" smtClean="0">
                          <a:solidFill>
                            <a:srgbClr val="C00000"/>
                          </a:solidFill>
                          <a:latin typeface="Times New Roman" pitchFamily="18" charset="0"/>
                          <a:ea typeface="標楷體" pitchFamily="65" charset="-120"/>
                          <a:cs typeface="Times New Roman" pitchFamily="18" charset="0"/>
                        </a:rPr>
                        <a:t>請各高職學校承辦人提醒考生，</a:t>
                      </a:r>
                      <a:r>
                        <a:rPr lang="zh-TW" altLang="en-US" sz="2400" b="1" dirty="0" smtClean="0">
                          <a:solidFill>
                            <a:srgbClr val="0000FF"/>
                          </a:solidFill>
                          <a:latin typeface="Times New Roman" pitchFamily="18" charset="0"/>
                          <a:ea typeface="標楷體" pitchFamily="65" charset="-120"/>
                          <a:cs typeface="Times New Roman" pitchFamily="18" charset="0"/>
                        </a:rPr>
                        <a:t>不需製作</a:t>
                      </a:r>
                      <a:r>
                        <a:rPr lang="zh-TW" altLang="en-US" sz="2400" b="1" dirty="0" smtClean="0">
                          <a:solidFill>
                            <a:srgbClr val="C00000"/>
                          </a:solidFill>
                          <a:latin typeface="Times New Roman" pitchFamily="18" charset="0"/>
                          <a:ea typeface="標楷體" pitchFamily="65" charset="-120"/>
                          <a:cs typeface="Times New Roman" pitchFamily="18" charset="0"/>
                        </a:rPr>
                        <a:t>備審書面資料或裝訂成冊寄送本委員會審查。</a:t>
                      </a:r>
                      <a:endParaRPr lang="en-US" altLang="zh-TW" sz="2400" b="1" dirty="0" smtClean="0">
                        <a:solidFill>
                          <a:srgbClr val="C00000"/>
                        </a:solidFill>
                        <a:latin typeface="Times New Roman" pitchFamily="18" charset="0"/>
                        <a:ea typeface="標楷體" pitchFamily="65" charset="-120"/>
                        <a:cs typeface="Times New Roman" pitchFamily="18" charset="0"/>
                      </a:endParaRPr>
                    </a:p>
                  </a:txBody>
                  <a:tcPr marL="91450" marR="91450" marT="45729" marB="4572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2008" y="188640"/>
            <a:ext cx="8316416"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a:t>
            </a:r>
            <a:r>
              <a:rPr lang="zh-TW" altLang="en-US" sz="4400" b="1" kern="1200" dirty="0" smtClean="0">
                <a:solidFill>
                  <a:schemeClr val="tx1"/>
                </a:solidFill>
                <a:latin typeface="Times New Roman" pitchFamily="18" charset="0"/>
                <a:ea typeface="標楷體" pitchFamily="65" charset="-120"/>
                <a:cs typeface="Times New Roman" pitchFamily="18" charset="0"/>
              </a:rPr>
              <a:t>甄選規定（</a:t>
            </a:r>
            <a:r>
              <a:rPr lang="en-US" altLang="zh-TW" sz="4400" b="1" kern="1200" dirty="0" smtClean="0">
                <a:solidFill>
                  <a:schemeClr val="tx1"/>
                </a:solidFill>
                <a:latin typeface="Times New Roman" pitchFamily="18" charset="0"/>
                <a:ea typeface="標楷體" pitchFamily="65" charset="-120"/>
                <a:cs typeface="Times New Roman" pitchFamily="18" charset="0"/>
              </a:rPr>
              <a:t>2/9</a:t>
            </a:r>
            <a:r>
              <a:rPr lang="zh-TW" altLang="en-US" sz="4400" b="1" kern="1200" dirty="0" smtClean="0">
                <a:solidFill>
                  <a:schemeClr val="tx1"/>
                </a:solidFill>
                <a:latin typeface="Times New Roman" pitchFamily="18" charset="0"/>
                <a:ea typeface="標楷體" pitchFamily="65" charset="-120"/>
                <a:cs typeface="Times New Roman" pitchFamily="18" charset="0"/>
              </a:rPr>
              <a:t>）</a:t>
            </a:r>
            <a:endParaRPr lang="zh-TW" altLang="en-US" sz="4400" b="1" kern="1200" dirty="0">
              <a:solidFill>
                <a:schemeClr val="tx1"/>
              </a:solidFill>
              <a:latin typeface="Times New Roman" pitchFamily="18" charset="0"/>
              <a:ea typeface="標楷體" pitchFamily="65" charset="-120"/>
              <a:cs typeface="Times New Roman"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286654803"/>
              </p:ext>
            </p:extLst>
          </p:nvPr>
        </p:nvGraphicFramePr>
        <p:xfrm>
          <a:off x="346272" y="1663231"/>
          <a:ext cx="8712968" cy="4057558"/>
        </p:xfrm>
        <a:graphic>
          <a:graphicData uri="http://schemas.openxmlformats.org/drawingml/2006/table">
            <a:tbl>
              <a:tblPr firstRow="1" bandRow="1">
                <a:tableStyleId>{5C22544A-7EE6-4342-B048-85BDC9FD1C3A}</a:tableStyleId>
              </a:tblPr>
              <a:tblGrid>
                <a:gridCol w="1698290">
                  <a:extLst>
                    <a:ext uri="{9D8B030D-6E8A-4147-A177-3AD203B41FA5}">
                      <a16:colId xmlns:a16="http://schemas.microsoft.com/office/drawing/2014/main" val="20000"/>
                    </a:ext>
                  </a:extLst>
                </a:gridCol>
                <a:gridCol w="1476422">
                  <a:extLst>
                    <a:ext uri="{9D8B030D-6E8A-4147-A177-3AD203B41FA5}">
                      <a16:colId xmlns:a16="http://schemas.microsoft.com/office/drawing/2014/main" val="20001"/>
                    </a:ext>
                  </a:extLst>
                </a:gridCol>
                <a:gridCol w="5538256">
                  <a:extLst>
                    <a:ext uri="{9D8B030D-6E8A-4147-A177-3AD203B41FA5}">
                      <a16:colId xmlns:a16="http://schemas.microsoft.com/office/drawing/2014/main" val="2770842167"/>
                    </a:ext>
                  </a:extLst>
                </a:gridCol>
              </a:tblGrid>
              <a:tr h="4512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600" baseline="0" dirty="0" smtClean="0">
                          <a:latin typeface="Times New Roman" panose="02020603050405020304" pitchFamily="18" charset="0"/>
                          <a:ea typeface="標楷體" panose="03000509000000000000" pitchFamily="65" charset="-120"/>
                          <a:cs typeface="Times New Roman" panose="02020603050405020304" pitchFamily="18" charset="0"/>
                        </a:rPr>
                        <a:t>比序項目</a:t>
                      </a:r>
                      <a:endParaRPr lang="zh-TW" altLang="en-US" sz="26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tc>
                  <a:txBody>
                    <a:bodyPr/>
                    <a:lstStyle/>
                    <a:p>
                      <a:pPr algn="ctr"/>
                      <a:r>
                        <a:rPr lang="zh-TW" altLang="en-US" sz="2600" baseline="0" dirty="0" smtClean="0">
                          <a:latin typeface="Times New Roman" panose="02020603050405020304" pitchFamily="18" charset="0"/>
                          <a:ea typeface="標楷體" panose="03000509000000000000" pitchFamily="65" charset="-120"/>
                          <a:cs typeface="Times New Roman" panose="02020603050405020304" pitchFamily="18" charset="0"/>
                        </a:rPr>
                        <a:t>順序</a:t>
                      </a:r>
                      <a:endParaRPr lang="zh-TW" altLang="en-US" sz="26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tc>
                  <a:txBody>
                    <a:bodyPr/>
                    <a:lstStyle/>
                    <a:p>
                      <a:pPr algn="ctr"/>
                      <a:r>
                        <a:rPr lang="zh-TW" altLang="en-US" sz="2600" spc="-20" baseline="0" dirty="0" smtClean="0">
                          <a:latin typeface="Times New Roman" panose="02020603050405020304" pitchFamily="18" charset="0"/>
                          <a:ea typeface="標楷體" panose="03000509000000000000" pitchFamily="65" charset="-120"/>
                          <a:cs typeface="Times New Roman" panose="02020603050405020304" pitchFamily="18" charset="0"/>
                        </a:rPr>
                        <a:t>內容</a:t>
                      </a:r>
                      <a:endParaRPr lang="zh-TW" altLang="en-US" sz="2600" b="0" spc="-2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468000">
                <a:tc rowSpan="2">
                  <a:txBody>
                    <a:bodyPr/>
                    <a:lstStyle/>
                    <a:p>
                      <a:pPr algn="ct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學業成績</a:t>
                      </a:r>
                      <a:endParaRPr lang="en-US" altLang="zh-TW" sz="2200" baseline="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表現</a:t>
                      </a:r>
                      <a:endParaRPr lang="zh-TW" altLang="en-US" sz="2200" b="1"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algn="ct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aseline="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比序</a:t>
                      </a:r>
                      <a:endParaRPr lang="zh-TW" altLang="en-US" sz="2200" b="1"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l"/>
                      <a:r>
                        <a:rPr kumimoji="1" lang="zh-TW" altLang="en-US" sz="2200" b="1" u="none" strike="noStrike" cap="none" spc="-20"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學業平均成績</a:t>
                      </a:r>
                      <a:r>
                        <a:rPr kumimoji="1" lang="zh-TW" altLang="en-US" sz="2200" u="none" strike="noStrike" cap="none" spc="-20"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之</a:t>
                      </a:r>
                      <a:r>
                        <a:rPr kumimoji="1" lang="zh-TW" altLang="en-US" sz="2200" b="1" u="none" strike="noStrike" cap="none" spc="-20"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群名次百分比</a:t>
                      </a:r>
                      <a:endParaRPr lang="zh-TW" altLang="en-US" sz="2200" b="1" spc="-20" baseline="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468000">
                <a:tc vMerge="1">
                  <a:txBody>
                    <a:bodyPr/>
                    <a:lstStyle/>
                    <a:p>
                      <a:endParaRPr lang="zh-TW" altLang="en-US" sz="2800" dirty="0">
                        <a:latin typeface="標楷體" pitchFamily="65" charset="-120"/>
                        <a:ea typeface="標楷體" pitchFamily="65" charset="-120"/>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aseline="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比序</a:t>
                      </a:r>
                      <a:endParaRPr lang="zh-TW" altLang="en-US" sz="2200" b="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EF7F8"/>
                    </a:solidFill>
                  </a:tcPr>
                </a:tc>
                <a:tc>
                  <a:txBody>
                    <a:bodyPr/>
                    <a:lstStyle/>
                    <a:p>
                      <a:r>
                        <a:rPr kumimoji="1" lang="zh-TW" altLang="en-US" sz="2200" b="1"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專業及實習科目平均成績</a:t>
                      </a:r>
                      <a:r>
                        <a:rPr kumimoji="1" lang="zh-TW" altLang="en-US" sz="22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之</a:t>
                      </a:r>
                      <a:r>
                        <a:rPr kumimoji="1" lang="zh-TW" altLang="en-US" sz="2200" b="1"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群名次百分比</a:t>
                      </a:r>
                      <a:endParaRPr lang="zh-TW" altLang="en-US" sz="2200" b="1" baseline="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EF7F8"/>
                    </a:solidFill>
                  </a:tcPr>
                </a:tc>
                <a:extLst>
                  <a:ext uri="{0D108BD9-81ED-4DB2-BD59-A6C34878D82A}">
                    <a16:rowId xmlns:a16="http://schemas.microsoft.com/office/drawing/2014/main" val="10002"/>
                  </a:ext>
                </a:extLst>
              </a:tr>
              <a:tr h="468000">
                <a:tc rowSpan="3">
                  <a:txBody>
                    <a:bodyPr/>
                    <a:lstStyle/>
                    <a:p>
                      <a:pPr algn="ct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基本學科</a:t>
                      </a:r>
                      <a:endParaRPr lang="en-US" altLang="zh-TW" sz="2200" baseline="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表現</a:t>
                      </a:r>
                      <a:endParaRPr lang="zh-TW" altLang="en-US" sz="2200" b="1"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比序</a:t>
                      </a: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200" b="1"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英文平均成績</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之</a:t>
                      </a:r>
                      <a:r>
                        <a:rPr kumimoji="0" lang="zh-TW" altLang="en-US" sz="2200" b="1" u="none" strike="noStrike" kern="1200"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群名次百分比</a:t>
                      </a:r>
                      <a:endParaRPr kumimoji="0" lang="zh-TW" altLang="en-US" sz="2200" b="1" u="none" strike="noStrike" kern="1200" cap="none" normalizeH="0" baseline="0" dirty="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extLst>
                  <a:ext uri="{0D108BD9-81ED-4DB2-BD59-A6C34878D82A}">
                    <a16:rowId xmlns:a16="http://schemas.microsoft.com/office/drawing/2014/main" val="10004"/>
                  </a:ext>
                </a:extLst>
              </a:tr>
              <a:tr h="468000">
                <a:tc vMerge="1">
                  <a:txBody>
                    <a:bodyPr/>
                    <a:lstStyle/>
                    <a:p>
                      <a:endParaRPr lang="zh-TW" altLang="en-US" sz="2800" b="0" dirty="0">
                        <a:solidFill>
                          <a:schemeClr val="tx1"/>
                        </a:solidFill>
                        <a:latin typeface="標楷體" pitchFamily="65" charset="-120"/>
                        <a:ea typeface="標楷體" pitchFamily="65" charset="-12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200" u="none" strike="noStrike" kern="1200" cap="none" normalizeH="0" baseline="0" noProof="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200" u="none" strike="noStrike" kern="1200" cap="none" normalizeH="0" baseline="0" noProof="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200" u="none" strike="noStrike" kern="1200" cap="none" normalizeH="0" baseline="0" noProof="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比序</a:t>
                      </a: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D4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200" b="1"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國文平均成績</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之</a:t>
                      </a:r>
                      <a:r>
                        <a:rPr kumimoji="0" lang="zh-TW" altLang="en-US" sz="2200" b="1" u="none" strike="noStrike" kern="1200"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群名次百分比</a:t>
                      </a: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D4F4"/>
                    </a:solidFill>
                  </a:tcPr>
                </a:tc>
                <a:extLst>
                  <a:ext uri="{0D108BD9-81ED-4DB2-BD59-A6C34878D82A}">
                    <a16:rowId xmlns:a16="http://schemas.microsoft.com/office/drawing/2014/main" val="10005"/>
                  </a:ext>
                </a:extLst>
              </a:tr>
              <a:tr h="468000">
                <a:tc vMerge="1">
                  <a:txBody>
                    <a:bodyPr/>
                    <a:lstStyle/>
                    <a:p>
                      <a:pPr algn="ctr"/>
                      <a:endParaRPr lang="zh-TW" altLang="en-US" sz="2800" b="0" baseline="0" dirty="0">
                        <a:solidFill>
                          <a:schemeClr val="tx1"/>
                        </a:solidFill>
                        <a:latin typeface="Times New Roman" pitchFamily="18" charset="0"/>
                        <a:ea typeface="標楷體" pitchFamily="65" charset="-120"/>
                      </a:endParaRPr>
                    </a:p>
                  </a:txBody>
                  <a:tcPr anchor="ct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比序</a:t>
                      </a: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200" b="1"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數學平均成績</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之</a:t>
                      </a:r>
                      <a:r>
                        <a:rPr kumimoji="0" lang="zh-TW" altLang="en-US" sz="2200" b="1" u="none" strike="noStrike" kern="1200"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群名次百分比</a:t>
                      </a:r>
                      <a:endParaRPr kumimoji="0" lang="zh-TW" altLang="en-US" sz="2200" b="1" u="none" strike="noStrike" kern="1200" cap="none" normalizeH="0" baseline="0" dirty="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extLst>
                  <a:ext uri="{0D108BD9-81ED-4DB2-BD59-A6C34878D82A}">
                    <a16:rowId xmlns:a16="http://schemas.microsoft.com/office/drawing/2014/main" val="10006"/>
                  </a:ext>
                </a:extLst>
              </a:tr>
              <a:tr h="468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Times New Roman" pitchFamily="18" charset="0"/>
                          <a:ea typeface="標楷體" pitchFamily="65" charset="-120"/>
                          <a:cs typeface="Times New Roman" pitchFamily="18" charset="0"/>
                        </a:rPr>
                        <a:t>多元能力表現成績</a:t>
                      </a:r>
                      <a:endParaRPr lang="zh-TW" altLang="en-US" sz="2400" b="0" baseline="0" dirty="0" smtClean="0">
                        <a:solidFill>
                          <a:schemeClr val="tx1"/>
                        </a:solidFill>
                        <a:latin typeface="Times New Roman" pitchFamily="18" charset="0"/>
                        <a:ea typeface="標楷體" pitchFamily="65" charset="-120"/>
                        <a:cs typeface="Times New Roman"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A0C0"/>
                    </a:solidFill>
                  </a:tcPr>
                </a:tc>
                <a:tc>
                  <a:txBody>
                    <a:bodyPr/>
                    <a:lstStyle/>
                    <a:p>
                      <a:pPr algn="ctr"/>
                      <a:r>
                        <a:rPr lang="zh-TW" altLang="en-US" sz="2200" b="0" baseline="0" dirty="0" smtClean="0">
                          <a:latin typeface="Times New Roman" pitchFamily="18" charset="0"/>
                          <a:ea typeface="標楷體" pitchFamily="65" charset="-120"/>
                          <a:cs typeface="Times New Roman" pitchFamily="18" charset="0"/>
                        </a:rPr>
                        <a:t>第</a:t>
                      </a:r>
                      <a:r>
                        <a:rPr lang="en-US" altLang="zh-TW" sz="2200" b="0" baseline="0" dirty="0" smtClean="0">
                          <a:latin typeface="Times New Roman" pitchFamily="18" charset="0"/>
                          <a:ea typeface="標楷體" pitchFamily="65" charset="-120"/>
                          <a:cs typeface="Times New Roman" pitchFamily="18" charset="0"/>
                        </a:rPr>
                        <a:t>6</a:t>
                      </a:r>
                      <a:r>
                        <a:rPr lang="zh-TW" altLang="en-US" sz="2200" b="0" baseline="0" dirty="0" smtClean="0">
                          <a:latin typeface="Times New Roman" pitchFamily="18" charset="0"/>
                          <a:ea typeface="標楷體" pitchFamily="65" charset="-120"/>
                          <a:cs typeface="Times New Roman" pitchFamily="18" charset="0"/>
                        </a:rPr>
                        <a:t>比序</a:t>
                      </a:r>
                      <a:endParaRPr lang="zh-TW" altLang="en-US" sz="2200" b="0" baseline="0" dirty="0">
                        <a:solidFill>
                          <a:schemeClr val="tx1"/>
                        </a:solidFill>
                        <a:latin typeface="Times New Roman" pitchFamily="18" charset="0"/>
                        <a:ea typeface="標楷體" pitchFamily="65" charset="-120"/>
                        <a:cs typeface="Times New Roman" pitchFamily="18" charset="0"/>
                      </a:endParaRPr>
                    </a:p>
                  </a:txBody>
                  <a:tcPr marL="91449" marR="91449" marT="45662" marB="456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A0C0"/>
                    </a:solidFill>
                  </a:tcPr>
                </a:tc>
                <a:tc>
                  <a:txBody>
                    <a:bodyPr/>
                    <a:lstStyle/>
                    <a:p>
                      <a:pPr marL="0" indent="0">
                        <a:buNone/>
                      </a:pPr>
                      <a:r>
                        <a:rPr lang="zh-TW" altLang="zh-TW" sz="2200" b="1" dirty="0" smtClean="0">
                          <a:latin typeface="Times New Roman" pitchFamily="18" charset="0"/>
                          <a:ea typeface="標楷體" pitchFamily="65" charset="-120"/>
                          <a:cs typeface="Times New Roman" pitchFamily="18" charset="0"/>
                        </a:rPr>
                        <a:t>「競賽、證照及語文能力檢定」</a:t>
                      </a:r>
                      <a:r>
                        <a:rPr lang="zh-TW" altLang="zh-TW" sz="2200" dirty="0" smtClean="0">
                          <a:latin typeface="Times New Roman" pitchFamily="18" charset="0"/>
                          <a:ea typeface="標楷體" pitchFamily="65" charset="-120"/>
                          <a:cs typeface="Times New Roman" pitchFamily="18" charset="0"/>
                        </a:rPr>
                        <a:t>之</a:t>
                      </a:r>
                      <a:r>
                        <a:rPr lang="zh-TW" altLang="zh-TW" sz="2200" b="1" dirty="0" smtClean="0">
                          <a:solidFill>
                            <a:srgbClr val="6600CC"/>
                          </a:solidFill>
                          <a:latin typeface="Times New Roman" pitchFamily="18" charset="0"/>
                          <a:ea typeface="標楷體" pitchFamily="65" charset="-120"/>
                          <a:cs typeface="Times New Roman" pitchFamily="18" charset="0"/>
                        </a:rPr>
                        <a:t>總合成績</a:t>
                      </a:r>
                      <a:endParaRPr lang="zh-TW" altLang="zh-TW" sz="2200" b="1" dirty="0">
                        <a:solidFill>
                          <a:srgbClr val="6600CC"/>
                        </a:solidFill>
                        <a:latin typeface="Times New Roman" pitchFamily="18" charset="0"/>
                        <a:ea typeface="標楷體" pitchFamily="65" charset="-120"/>
                        <a:cs typeface="Times New Roman" pitchFamily="18" charset="0"/>
                      </a:endParaRPr>
                    </a:p>
                  </a:txBody>
                  <a:tcPr marL="91449" marR="91449" marT="45662" marB="456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A0C0"/>
                    </a:solidFill>
                  </a:tcPr>
                </a:tc>
                <a:extLst>
                  <a:ext uri="{0D108BD9-81ED-4DB2-BD59-A6C34878D82A}">
                    <a16:rowId xmlns:a16="http://schemas.microsoft.com/office/drawing/2014/main" val="945565060"/>
                  </a:ext>
                </a:extLst>
              </a:tr>
              <a:tr h="704982">
                <a:tc vMerge="1">
                  <a:txBody>
                    <a:bodyPr/>
                    <a:lstStyle/>
                    <a:p>
                      <a:pPr algn="ctr"/>
                      <a:endParaRPr lang="zh-TW" altLang="en-US" sz="2200" b="1"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baseline="0" dirty="0" smtClean="0">
                          <a:latin typeface="Times New Roman" pitchFamily="18" charset="0"/>
                          <a:ea typeface="標楷體" pitchFamily="65" charset="-120"/>
                          <a:cs typeface="Times New Roman" pitchFamily="18" charset="0"/>
                        </a:rPr>
                        <a:t>第</a:t>
                      </a:r>
                      <a:r>
                        <a:rPr lang="en-US" altLang="zh-TW" sz="2200" b="0" baseline="0" dirty="0" smtClean="0">
                          <a:latin typeface="Times New Roman" pitchFamily="18" charset="0"/>
                          <a:ea typeface="標楷體" pitchFamily="65" charset="-120"/>
                          <a:cs typeface="Times New Roman" pitchFamily="18" charset="0"/>
                        </a:rPr>
                        <a:t>7</a:t>
                      </a:r>
                      <a:r>
                        <a:rPr lang="zh-TW" altLang="en-US" sz="2200" b="0" baseline="0" dirty="0" smtClean="0">
                          <a:latin typeface="Times New Roman" pitchFamily="18" charset="0"/>
                          <a:ea typeface="標楷體" pitchFamily="65" charset="-120"/>
                          <a:cs typeface="Times New Roman" pitchFamily="18" charset="0"/>
                        </a:rPr>
                        <a:t>比序</a:t>
                      </a:r>
                      <a:endParaRPr lang="zh-TW" altLang="en-US" sz="2200" b="0" baseline="0" dirty="0" smtClean="0">
                        <a:solidFill>
                          <a:schemeClr val="tx1"/>
                        </a:solidFill>
                        <a:latin typeface="Times New Roman" pitchFamily="18" charset="0"/>
                        <a:ea typeface="標楷體" pitchFamily="65" charset="-120"/>
                        <a:cs typeface="Times New Roman" pitchFamily="18" charset="0"/>
                      </a:endParaRPr>
                    </a:p>
                  </a:txBody>
                  <a:tcPr marL="91449" marR="91449" marT="45662" marB="456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5DFEA"/>
                    </a:solidFill>
                  </a:tcPr>
                </a:tc>
                <a:tc>
                  <a:txBody>
                    <a:bodyPr/>
                    <a:lstStyle/>
                    <a:p>
                      <a:pPr marL="0" indent="0" algn="l" defTabSz="914400" rtl="0" eaLnBrk="1" latinLnBrk="0" hangingPunct="1">
                        <a:buNone/>
                      </a:pPr>
                      <a:r>
                        <a:rPr lang="zh-TW" altLang="zh-TW" sz="2200" b="1" kern="1200" dirty="0" smtClean="0">
                          <a:solidFill>
                            <a:schemeClr val="dk1"/>
                          </a:solidFill>
                          <a:latin typeface="Times New Roman" pitchFamily="18" charset="0"/>
                          <a:ea typeface="標楷體" pitchFamily="65" charset="-120"/>
                          <a:cs typeface="Times New Roman" pitchFamily="18" charset="0"/>
                        </a:rPr>
                        <a:t>「學校幹部、志工、社會服務及社團</a:t>
                      </a:r>
                      <a:r>
                        <a:rPr lang="zh-TW" altLang="en-US" sz="2200" b="1" kern="1200" dirty="0" smtClean="0">
                          <a:solidFill>
                            <a:schemeClr val="dk1"/>
                          </a:solidFill>
                          <a:latin typeface="Times New Roman" pitchFamily="18" charset="0"/>
                          <a:ea typeface="標楷體" pitchFamily="65" charset="-120"/>
                          <a:cs typeface="Times New Roman" pitchFamily="18" charset="0"/>
                        </a:rPr>
                        <a:t>參</a:t>
                      </a:r>
                      <a:r>
                        <a:rPr lang="zh-TW" altLang="zh-TW" sz="2200" b="1" kern="1200" dirty="0" smtClean="0">
                          <a:solidFill>
                            <a:schemeClr val="dk1"/>
                          </a:solidFill>
                          <a:latin typeface="Times New Roman" pitchFamily="18" charset="0"/>
                          <a:ea typeface="標楷體" pitchFamily="65" charset="-120"/>
                          <a:cs typeface="Times New Roman" pitchFamily="18" charset="0"/>
                        </a:rPr>
                        <a:t>與」</a:t>
                      </a:r>
                      <a:r>
                        <a:rPr lang="zh-TW" altLang="zh-TW" sz="2200" b="0" kern="1200" dirty="0" smtClean="0">
                          <a:solidFill>
                            <a:schemeClr val="dk1"/>
                          </a:solidFill>
                          <a:latin typeface="Times New Roman" pitchFamily="18" charset="0"/>
                          <a:ea typeface="標楷體" pitchFamily="65" charset="-120"/>
                          <a:cs typeface="Times New Roman" pitchFamily="18" charset="0"/>
                        </a:rPr>
                        <a:t>之</a:t>
                      </a:r>
                      <a:r>
                        <a:rPr lang="zh-TW" altLang="zh-TW" sz="2200" b="1" kern="1200" dirty="0" smtClean="0">
                          <a:solidFill>
                            <a:srgbClr val="6600CC"/>
                          </a:solidFill>
                          <a:latin typeface="Times New Roman" pitchFamily="18" charset="0"/>
                          <a:ea typeface="標楷體" pitchFamily="65" charset="-120"/>
                          <a:cs typeface="Times New Roman" pitchFamily="18" charset="0"/>
                        </a:rPr>
                        <a:t>總合成績</a:t>
                      </a:r>
                      <a:endParaRPr lang="zh-TW" altLang="zh-TW" sz="2200" b="1" kern="1200" dirty="0">
                        <a:solidFill>
                          <a:srgbClr val="6600CC"/>
                        </a:solidFill>
                        <a:latin typeface="Times New Roman" pitchFamily="18" charset="0"/>
                        <a:ea typeface="標楷體" pitchFamily="65" charset="-120"/>
                        <a:cs typeface="Times New Roman" pitchFamily="18" charset="0"/>
                      </a:endParaRPr>
                    </a:p>
                  </a:txBody>
                  <a:tcPr marL="91449" marR="91449" marT="45662" marB="456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5DFEA"/>
                    </a:solidFill>
                  </a:tcPr>
                </a:tc>
                <a:extLst>
                  <a:ext uri="{0D108BD9-81ED-4DB2-BD59-A6C34878D82A}">
                    <a16:rowId xmlns:a16="http://schemas.microsoft.com/office/drawing/2014/main" val="424154082"/>
                  </a:ext>
                </a:extLst>
              </a:tr>
            </a:tbl>
          </a:graphicData>
        </a:graphic>
      </p:graphicFrame>
      <p:sp>
        <p:nvSpPr>
          <p:cNvPr id="2" name="矩形 1"/>
          <p:cNvSpPr/>
          <p:nvPr/>
        </p:nvSpPr>
        <p:spPr>
          <a:xfrm>
            <a:off x="251520" y="1092836"/>
            <a:ext cx="5386411" cy="523220"/>
          </a:xfrm>
          <a:prstGeom prst="rect">
            <a:avLst/>
          </a:prstGeom>
        </p:spPr>
        <p:txBody>
          <a:bodyPr wrap="none">
            <a:spAutoFit/>
          </a:bodyPr>
          <a:lstStyle/>
          <a:p>
            <a:pPr marL="342900" indent="-342900">
              <a:buFont typeface="Wingdings" panose="05000000000000000000" pitchFamily="2" charset="2"/>
              <a:buChar char="u"/>
            </a:pPr>
            <a:r>
              <a:rPr lang="zh-TW" altLang="en-US" sz="2800" b="1" dirty="0">
                <a:latin typeface="標楷體" panose="03000509000000000000" pitchFamily="65" charset="-120"/>
                <a:ea typeface="標楷體" panose="03000509000000000000" pitchFamily="65" charset="-120"/>
              </a:rPr>
              <a:t>科技校院繁星計畫</a:t>
            </a:r>
            <a:r>
              <a:rPr lang="en-US" altLang="zh-TW" sz="2800" b="1" dirty="0">
                <a:latin typeface="標楷體" panose="03000509000000000000" pitchFamily="65" charset="-120"/>
                <a:ea typeface="標楷體" panose="03000509000000000000" pitchFamily="65" charset="-120"/>
              </a:rPr>
              <a:t>7</a:t>
            </a:r>
            <a:r>
              <a:rPr lang="zh-TW" altLang="en-US" sz="2800" b="1" dirty="0">
                <a:latin typeface="標楷體" panose="03000509000000000000" pitchFamily="65" charset="-120"/>
                <a:ea typeface="標楷體" panose="03000509000000000000" pitchFamily="65" charset="-120"/>
              </a:rPr>
              <a:t>項比序排名</a:t>
            </a:r>
          </a:p>
        </p:txBody>
      </p:sp>
      <p:sp>
        <p:nvSpPr>
          <p:cNvPr id="3" name="矩形 2"/>
          <p:cNvSpPr/>
          <p:nvPr/>
        </p:nvSpPr>
        <p:spPr>
          <a:xfrm>
            <a:off x="349656" y="5747776"/>
            <a:ext cx="8709584" cy="954107"/>
          </a:xfrm>
          <a:prstGeom prst="rect">
            <a:avLst/>
          </a:prstGeom>
          <a:solidFill>
            <a:schemeClr val="bg1"/>
          </a:solidFill>
        </p:spPr>
        <p:txBody>
          <a:bodyPr wrap="square">
            <a:spAutoFit/>
          </a:bodyPr>
          <a:lstStyle/>
          <a:p>
            <a:pPr marL="285750" indent="-285750" eaLnBrk="1" fontAlgn="auto" hangingPunct="1">
              <a:spcBef>
                <a:spcPts val="0"/>
              </a:spcBef>
              <a:spcAft>
                <a:spcPts val="0"/>
              </a:spcAft>
              <a:buFont typeface="Wingdings" pitchFamily="2" charset="2"/>
              <a:buChar char="Ø"/>
              <a:defRPr/>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上述成績指</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一般學制至畢業前</a:t>
            </a:r>
            <a:r>
              <a:rPr kumimoji="0" lang="en-US" altLang="zh-TW" sz="1400" dirty="0">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學期之</a:t>
            </a:r>
            <a:r>
              <a:rPr kumimoji="0" lang="en-US" altLang="zh-TW" sz="1400" dirty="0">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個學期，若為</a:t>
            </a:r>
            <a:r>
              <a:rPr kumimoji="0" lang="en-US" altLang="zh-TW" sz="1400" dirty="0">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年制夜間部則為</a:t>
            </a:r>
            <a:r>
              <a:rPr kumimoji="0" lang="en-US" altLang="zh-TW" sz="1400" dirty="0">
                <a:latin typeface="Times New Roman" panose="02020603050405020304" pitchFamily="18" charset="0"/>
                <a:ea typeface="標楷體" panose="03000509000000000000" pitchFamily="65" charset="-120"/>
                <a:cs typeface="Times New Roman" panose="02020603050405020304" pitchFamily="18" charset="0"/>
              </a:rPr>
              <a:t>7</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學期</a:t>
            </a:r>
            <a:r>
              <a:rPr kumimoji="0"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eaLnBrk="1" fontAlgn="auto" hangingPunct="1">
              <a:spcBef>
                <a:spcPts val="0"/>
              </a:spcBef>
              <a:spcAft>
                <a:spcPts val="0"/>
              </a:spcAft>
              <a:buFont typeface="Wingdings" pitchFamily="2" charset="2"/>
              <a:buChar char="Ø"/>
              <a:defRPr/>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「英文」、「國文」、「數學」等基本學科應包含哪些科目由各高職學校自定</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eaLnBrk="1" fontAlgn="auto" hangingPunct="1">
              <a:spcBef>
                <a:spcPts val="0"/>
              </a:spcBef>
              <a:spcAft>
                <a:spcPts val="0"/>
              </a:spcAft>
              <a:buFont typeface="Wingdings" pitchFamily="2" charset="2"/>
              <a:buChar char="Ø"/>
              <a:defRPr/>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比序及第</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比序之所有計分項目之計分標準均經本招生委員會之委員會議審議通過，以正面表列方式公告採計項目及計分標準，非表列項目均不採計</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9155" name="投影片編號版面配置區 3"/>
          <p:cNvSpPr>
            <a:spLocks noGrp="1"/>
          </p:cNvSpPr>
          <p:nvPr>
            <p:ph type="sldNum" sz="quarter" idx="12"/>
          </p:nvPr>
        </p:nvSpPr>
        <p:spPr>
          <a:xfrm>
            <a:off x="6588224" y="649074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4B063A2-D6A7-4579-B71F-70D502D22B9C}" type="slidenum">
              <a:rPr lang="zh-TW" altLang="en-US" sz="1400" smtClean="0"/>
              <a:pPr>
                <a:spcBef>
                  <a:spcPct val="0"/>
                </a:spcBef>
                <a:buFontTx/>
                <a:buNone/>
              </a:pPr>
              <a:t>17</a:t>
            </a:fld>
            <a:endParaRPr lang="en-US" altLang="zh-TW" sz="1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玖、甄選規定</a:t>
            </a:r>
            <a:r>
              <a:rPr lang="zh-TW" altLang="en-US" sz="4400" b="1" kern="1200" dirty="0" smtClean="0">
                <a:solidFill>
                  <a:schemeClr val="tx1"/>
                </a:solidFill>
                <a:latin typeface="Times New Roman" pitchFamily="18" charset="0"/>
                <a:ea typeface="標楷體" pitchFamily="65" charset="-120"/>
                <a:cs typeface="Times New Roman" pitchFamily="18" charset="0"/>
              </a:rPr>
              <a:t>（</a:t>
            </a:r>
            <a:r>
              <a:rPr lang="en-US" altLang="zh-TW" sz="4400" b="1" kern="1200" dirty="0" smtClean="0">
                <a:solidFill>
                  <a:schemeClr val="tx1"/>
                </a:solidFill>
                <a:latin typeface="Times New Roman" pitchFamily="18" charset="0"/>
                <a:ea typeface="標楷體" pitchFamily="65" charset="-120"/>
                <a:cs typeface="Times New Roman" pitchFamily="18" charset="0"/>
              </a:rPr>
              <a:t>3/9</a:t>
            </a:r>
            <a:r>
              <a:rPr lang="zh-TW" altLang="en-US" sz="4400" b="1" kern="1200" dirty="0" smtClean="0">
                <a:solidFill>
                  <a:schemeClr val="tx1"/>
                </a:solidFill>
                <a:latin typeface="Times New Roman" pitchFamily="18" charset="0"/>
                <a:ea typeface="標楷體" pitchFamily="65" charset="-120"/>
                <a:cs typeface="Times New Roman" pitchFamily="18" charset="0"/>
              </a:rPr>
              <a:t>）</a:t>
            </a:r>
            <a:endParaRPr lang="zh-TW" altLang="en-US" sz="4400" dirty="0"/>
          </a:p>
        </p:txBody>
      </p:sp>
      <p:sp>
        <p:nvSpPr>
          <p:cNvPr id="4" name="投影片編號版面配置區 3"/>
          <p:cNvSpPr>
            <a:spLocks noGrp="1"/>
          </p:cNvSpPr>
          <p:nvPr>
            <p:ph type="sldNum" sz="quarter" idx="12"/>
          </p:nvPr>
        </p:nvSpPr>
        <p:spPr>
          <a:xfrm>
            <a:off x="6589776" y="6528689"/>
            <a:ext cx="2133600" cy="476250"/>
          </a:xfrm>
        </p:spPr>
        <p:txBody>
          <a:bodyPr/>
          <a:lstStyle/>
          <a:p>
            <a:pPr>
              <a:defRPr/>
            </a:pPr>
            <a:fld id="{ABFE6108-DA02-42FF-8F2B-6965D0D38C5E}" type="slidenum">
              <a:rPr lang="zh-TW" altLang="en-US" smtClean="0"/>
              <a:pPr>
                <a:defRPr/>
              </a:pPr>
              <a:t>18</a:t>
            </a:fld>
            <a:endParaRPr lang="en-US" altLang="zh-TW"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92841714"/>
              </p:ext>
            </p:extLst>
          </p:nvPr>
        </p:nvGraphicFramePr>
        <p:xfrm>
          <a:off x="279904" y="1449213"/>
          <a:ext cx="8630863" cy="3448152"/>
        </p:xfrm>
        <a:graphic>
          <a:graphicData uri="http://schemas.openxmlformats.org/drawingml/2006/table">
            <a:tbl>
              <a:tblPr>
                <a:tableStyleId>{35758FB7-9AC5-4552-8A53-C91805E547FA}</a:tableStyleId>
              </a:tblPr>
              <a:tblGrid>
                <a:gridCol w="663867">
                  <a:extLst>
                    <a:ext uri="{9D8B030D-6E8A-4147-A177-3AD203B41FA5}">
                      <a16:colId xmlns:a16="http://schemas.microsoft.com/office/drawing/2014/main" val="20000"/>
                    </a:ext>
                  </a:extLst>
                </a:gridCol>
                <a:gridCol w="1106446">
                  <a:extLst>
                    <a:ext uri="{9D8B030D-6E8A-4147-A177-3AD203B41FA5}">
                      <a16:colId xmlns:a16="http://schemas.microsoft.com/office/drawing/2014/main" val="20001"/>
                    </a:ext>
                  </a:extLst>
                </a:gridCol>
                <a:gridCol w="1401499">
                  <a:extLst>
                    <a:ext uri="{9D8B030D-6E8A-4147-A177-3AD203B41FA5}">
                      <a16:colId xmlns:a16="http://schemas.microsoft.com/office/drawing/2014/main" val="20002"/>
                    </a:ext>
                  </a:extLst>
                </a:gridCol>
                <a:gridCol w="1253972">
                  <a:extLst>
                    <a:ext uri="{9D8B030D-6E8A-4147-A177-3AD203B41FA5}">
                      <a16:colId xmlns:a16="http://schemas.microsoft.com/office/drawing/2014/main" val="20003"/>
                    </a:ext>
                  </a:extLst>
                </a:gridCol>
                <a:gridCol w="663867">
                  <a:extLst>
                    <a:ext uri="{9D8B030D-6E8A-4147-A177-3AD203B41FA5}">
                      <a16:colId xmlns:a16="http://schemas.microsoft.com/office/drawing/2014/main" val="20004"/>
                    </a:ext>
                  </a:extLst>
                </a:gridCol>
                <a:gridCol w="958920">
                  <a:extLst>
                    <a:ext uri="{9D8B030D-6E8A-4147-A177-3AD203B41FA5}">
                      <a16:colId xmlns:a16="http://schemas.microsoft.com/office/drawing/2014/main" val="20005"/>
                    </a:ext>
                  </a:extLst>
                </a:gridCol>
                <a:gridCol w="1373169">
                  <a:extLst>
                    <a:ext uri="{9D8B030D-6E8A-4147-A177-3AD203B41FA5}">
                      <a16:colId xmlns:a16="http://schemas.microsoft.com/office/drawing/2014/main" val="20006"/>
                    </a:ext>
                  </a:extLst>
                </a:gridCol>
                <a:gridCol w="1209123">
                  <a:extLst>
                    <a:ext uri="{9D8B030D-6E8A-4147-A177-3AD203B41FA5}">
                      <a16:colId xmlns:a16="http://schemas.microsoft.com/office/drawing/2014/main" val="20007"/>
                    </a:ext>
                  </a:extLst>
                </a:gridCol>
              </a:tblGrid>
              <a:tr h="269131">
                <a:tc gridSpan="4">
                  <a:txBody>
                    <a:bodyPr/>
                    <a:lstStyle/>
                    <a:p>
                      <a:pPr>
                        <a:lnSpc>
                          <a:spcPts val="1500"/>
                        </a:lnSpc>
                        <a:spcAft>
                          <a:spcPts val="0"/>
                        </a:spcAft>
                      </a:pPr>
                      <a:r>
                        <a:rPr lang="zh-TW" sz="1600" kern="0" dirty="0" smtClean="0">
                          <a:effectLst/>
                          <a:latin typeface="Arial" panose="020B0604020202020204" pitchFamily="34" charset="0"/>
                          <a:ea typeface="標楷體" panose="03000509000000000000" pitchFamily="65" charset="-120"/>
                          <a:cs typeface="Arial" panose="020B0604020202020204" pitchFamily="34" charset="0"/>
                        </a:rPr>
                        <a:t>例甲：校內</a:t>
                      </a:r>
                      <a:r>
                        <a:rPr lang="en-US" altLang="zh-TW" sz="1600" kern="0" dirty="0" smtClean="0">
                          <a:effectLst/>
                          <a:latin typeface="Arial" panose="020B0604020202020204" pitchFamily="34" charset="0"/>
                          <a:ea typeface="標楷體" panose="03000509000000000000" pitchFamily="65" charset="-120"/>
                          <a:cs typeface="Arial" panose="020B0604020202020204" pitchFamily="34" charset="0"/>
                        </a:rPr>
                        <a:t>【</a:t>
                      </a:r>
                      <a:r>
                        <a:rPr lang="zh-TW" altLang="zh-TW" sz="1600" kern="0" dirty="0" smtClean="0">
                          <a:effectLst/>
                          <a:latin typeface="Arial" panose="020B0604020202020204" pitchFamily="34" charset="0"/>
                          <a:ea typeface="標楷體" panose="03000509000000000000" pitchFamily="65" charset="-120"/>
                          <a:cs typeface="Arial" panose="020B0604020202020204" pitchFamily="34" charset="0"/>
                        </a:rPr>
                        <a:t>機械群</a:t>
                      </a:r>
                      <a:r>
                        <a:rPr lang="en-US" altLang="zh-TW" sz="1600" kern="0" dirty="0" smtClean="0">
                          <a:effectLst/>
                          <a:latin typeface="Arial" panose="020B0604020202020204" pitchFamily="34" charset="0"/>
                          <a:ea typeface="標楷體" panose="03000509000000000000" pitchFamily="65" charset="-120"/>
                          <a:cs typeface="Arial" panose="020B0604020202020204" pitchFamily="34" charset="0"/>
                        </a:rPr>
                        <a:t>】</a:t>
                      </a:r>
                      <a:r>
                        <a:rPr lang="zh-TW" sz="1600" kern="0" dirty="0" smtClean="0">
                          <a:effectLst/>
                          <a:latin typeface="Arial" panose="020B0604020202020204" pitchFamily="34" charset="0"/>
                          <a:ea typeface="標楷體" panose="03000509000000000000" pitchFamily="65" charset="-120"/>
                          <a:cs typeface="Arial" panose="020B0604020202020204" pitchFamily="34" charset="0"/>
                        </a:rPr>
                        <a:t>總人數</a:t>
                      </a:r>
                      <a:r>
                        <a:rPr lang="en-US" sz="1600" b="1" kern="0" dirty="0" smtClean="0">
                          <a:solidFill>
                            <a:srgbClr val="0000CC"/>
                          </a:solidFill>
                          <a:effectLst/>
                          <a:latin typeface="Arial" panose="020B0604020202020204" pitchFamily="34" charset="0"/>
                          <a:ea typeface="標楷體" panose="03000509000000000000" pitchFamily="65" charset="-120"/>
                          <a:cs typeface="Arial" panose="020B0604020202020204" pitchFamily="34" charset="0"/>
                        </a:rPr>
                        <a:t>603</a:t>
                      </a:r>
                      <a:r>
                        <a:rPr lang="zh-TW" sz="1600" b="1" kern="0" dirty="0" smtClean="0">
                          <a:solidFill>
                            <a:srgbClr val="0000CC"/>
                          </a:solidFill>
                          <a:effectLst/>
                          <a:latin typeface="Arial" panose="020B0604020202020204" pitchFamily="34" charset="0"/>
                          <a:ea typeface="標楷體" panose="03000509000000000000" pitchFamily="65" charset="-120"/>
                          <a:cs typeface="Arial" panose="020B0604020202020204" pitchFamily="34" charset="0"/>
                        </a:rPr>
                        <a:t>人</a:t>
                      </a:r>
                      <a:endParaRPr lang="zh-TW" sz="1600" b="1" kern="100" dirty="0">
                        <a:solidFill>
                          <a:srgbClr val="0000CC"/>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nSpc>
                          <a:spcPts val="1500"/>
                        </a:lnSpc>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例</a:t>
                      </a:r>
                      <a:r>
                        <a:rPr lang="zh-TW" sz="1600" kern="0" dirty="0" smtClean="0">
                          <a:effectLst/>
                          <a:latin typeface="Arial" panose="020B0604020202020204" pitchFamily="34" charset="0"/>
                          <a:ea typeface="標楷體" panose="03000509000000000000" pitchFamily="65" charset="-120"/>
                          <a:cs typeface="Arial" panose="020B0604020202020204" pitchFamily="34" charset="0"/>
                        </a:rPr>
                        <a:t>乙：校內</a:t>
                      </a:r>
                      <a:r>
                        <a:rPr lang="en-US" altLang="zh-TW" sz="1600" kern="0" dirty="0" smtClean="0">
                          <a:effectLst/>
                          <a:latin typeface="Arial" panose="020B0604020202020204" pitchFamily="34" charset="0"/>
                          <a:ea typeface="標楷體" panose="03000509000000000000" pitchFamily="65" charset="-120"/>
                          <a:cs typeface="Arial" panose="020B0604020202020204" pitchFamily="34" charset="0"/>
                        </a:rPr>
                        <a:t>【</a:t>
                      </a:r>
                      <a:r>
                        <a:rPr lang="zh-TW" altLang="zh-TW" sz="1600" kern="0" dirty="0" smtClean="0">
                          <a:effectLst/>
                          <a:latin typeface="Arial" panose="020B0604020202020204" pitchFamily="34" charset="0"/>
                          <a:ea typeface="標楷體" panose="03000509000000000000" pitchFamily="65" charset="-120"/>
                          <a:cs typeface="Arial" panose="020B0604020202020204" pitchFamily="34" charset="0"/>
                        </a:rPr>
                        <a:t>外語群</a:t>
                      </a:r>
                      <a:r>
                        <a:rPr lang="en-US" altLang="zh-TW" sz="1600" kern="0" dirty="0" smtClean="0">
                          <a:effectLst/>
                          <a:latin typeface="Arial" panose="020B0604020202020204" pitchFamily="34" charset="0"/>
                          <a:ea typeface="標楷體" panose="03000509000000000000" pitchFamily="65" charset="-120"/>
                          <a:cs typeface="Arial" panose="020B0604020202020204" pitchFamily="34" charset="0"/>
                        </a:rPr>
                        <a:t>】</a:t>
                      </a:r>
                      <a:r>
                        <a:rPr lang="zh-TW" sz="1600" kern="0" dirty="0" smtClean="0">
                          <a:effectLst/>
                          <a:latin typeface="Arial" panose="020B0604020202020204" pitchFamily="34" charset="0"/>
                          <a:ea typeface="標楷體" panose="03000509000000000000" pitchFamily="65" charset="-120"/>
                          <a:cs typeface="Arial" panose="020B0604020202020204" pitchFamily="34" charset="0"/>
                        </a:rPr>
                        <a:t>總</a:t>
                      </a:r>
                      <a:r>
                        <a:rPr lang="zh-TW" sz="1600" kern="0" dirty="0">
                          <a:effectLst/>
                          <a:latin typeface="Arial" panose="020B0604020202020204" pitchFamily="34" charset="0"/>
                          <a:ea typeface="標楷體" panose="03000509000000000000" pitchFamily="65" charset="-120"/>
                          <a:cs typeface="Arial" panose="020B0604020202020204" pitchFamily="34" charset="0"/>
                        </a:rPr>
                        <a:t>人數</a:t>
                      </a:r>
                      <a:r>
                        <a:rPr lang="en-US" sz="1600" b="1" kern="0" dirty="0">
                          <a:solidFill>
                            <a:srgbClr val="0000CC"/>
                          </a:solidFill>
                          <a:effectLst/>
                          <a:latin typeface="Arial" panose="020B0604020202020204" pitchFamily="34" charset="0"/>
                          <a:ea typeface="標楷體" panose="03000509000000000000" pitchFamily="65" charset="-120"/>
                          <a:cs typeface="Arial" panose="020B0604020202020204" pitchFamily="34" charset="0"/>
                        </a:rPr>
                        <a:t>42</a:t>
                      </a:r>
                      <a:r>
                        <a:rPr lang="zh-TW" sz="1600" b="1" kern="0" dirty="0">
                          <a:solidFill>
                            <a:srgbClr val="0000CC"/>
                          </a:solidFill>
                          <a:effectLst/>
                          <a:latin typeface="Arial" panose="020B0604020202020204" pitchFamily="34" charset="0"/>
                          <a:ea typeface="標楷體" panose="03000509000000000000" pitchFamily="65" charset="-120"/>
                          <a:cs typeface="Arial" panose="020B0604020202020204" pitchFamily="34" charset="0"/>
                        </a:rPr>
                        <a:t>人</a:t>
                      </a:r>
                      <a:endParaRPr lang="zh-TW" sz="1600" b="1" kern="100" dirty="0">
                        <a:solidFill>
                          <a:srgbClr val="0000CC"/>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66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18701">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群名次</a:t>
                      </a:r>
                      <a:r>
                        <a:rPr lang="en-US" sz="1400" kern="0" dirty="0">
                          <a:effectLst/>
                          <a:latin typeface="Arial" panose="020B0604020202020204" pitchFamily="34" charset="0"/>
                          <a:ea typeface="標楷體" panose="03000509000000000000" pitchFamily="65" charset="-120"/>
                          <a:cs typeface="Arial" panose="020B0604020202020204" pitchFamily="34" charset="0"/>
                        </a:rPr>
                        <a:t/>
                      </a:r>
                      <a:br>
                        <a:rPr lang="en-US" sz="1400" kern="0" dirty="0">
                          <a:effectLst/>
                          <a:latin typeface="Arial" panose="020B0604020202020204" pitchFamily="34" charset="0"/>
                          <a:ea typeface="標楷體" panose="03000509000000000000" pitchFamily="65" charset="-120"/>
                          <a:cs typeface="Arial" panose="020B0604020202020204" pitchFamily="34" charset="0"/>
                        </a:rPr>
                      </a:br>
                      <a:r>
                        <a:rPr lang="zh-TW" sz="1400" kern="0" dirty="0">
                          <a:effectLst/>
                          <a:latin typeface="Arial" panose="020B0604020202020204" pitchFamily="34" charset="0"/>
                          <a:ea typeface="標楷體" panose="03000509000000000000" pitchFamily="65" charset="-120"/>
                          <a:cs typeface="Arial" panose="020B0604020202020204" pitchFamily="34" charset="0"/>
                        </a:rPr>
                        <a:t>百分比</a:t>
                      </a:r>
                      <a:endParaRPr lang="zh-TW" sz="2000" b="1"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該百分比之累計人數</a:t>
                      </a:r>
                      <a:endParaRPr lang="zh-TW" sz="2000"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spc="-40" dirty="0">
                          <a:effectLst/>
                          <a:latin typeface="Arial" panose="020B0604020202020204" pitchFamily="34" charset="0"/>
                          <a:ea typeface="標楷體" panose="03000509000000000000" pitchFamily="65" charset="-120"/>
                          <a:cs typeface="Arial" panose="020B0604020202020204" pitchFamily="34" charset="0"/>
                        </a:rPr>
                        <a:t>每一百分比級距推薦累計人數</a:t>
                      </a:r>
                      <a:endParaRPr lang="zh-TW" sz="2000" b="1"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該百分比級距可推薦人數</a:t>
                      </a:r>
                      <a:endParaRPr lang="zh-TW" sz="2000" b="1" kern="10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群名次</a:t>
                      </a:r>
                      <a:r>
                        <a:rPr lang="en-US" sz="1400" kern="0" dirty="0">
                          <a:effectLst/>
                          <a:latin typeface="Arial" panose="020B0604020202020204" pitchFamily="34" charset="0"/>
                          <a:ea typeface="標楷體" panose="03000509000000000000" pitchFamily="65" charset="-120"/>
                          <a:cs typeface="Arial" panose="020B0604020202020204" pitchFamily="34" charset="0"/>
                        </a:rPr>
                        <a:t/>
                      </a:r>
                      <a:br>
                        <a:rPr lang="en-US" sz="1400" kern="0" dirty="0">
                          <a:effectLst/>
                          <a:latin typeface="Arial" panose="020B0604020202020204" pitchFamily="34" charset="0"/>
                          <a:ea typeface="標楷體" panose="03000509000000000000" pitchFamily="65" charset="-120"/>
                          <a:cs typeface="Arial" panose="020B0604020202020204" pitchFamily="34" charset="0"/>
                        </a:rPr>
                      </a:br>
                      <a:r>
                        <a:rPr lang="zh-TW" sz="1400" kern="0" dirty="0">
                          <a:effectLst/>
                          <a:latin typeface="Arial" panose="020B0604020202020204" pitchFamily="34" charset="0"/>
                          <a:ea typeface="標楷體" panose="03000509000000000000" pitchFamily="65" charset="-120"/>
                          <a:cs typeface="Arial" panose="020B0604020202020204" pitchFamily="34" charset="0"/>
                        </a:rPr>
                        <a:t>百分比</a:t>
                      </a:r>
                      <a:endParaRPr lang="zh-TW" sz="2000" b="1"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該百分比之</a:t>
                      </a:r>
                      <a:r>
                        <a:rPr lang="zh-TW" sz="1400" kern="0" dirty="0" smtClean="0">
                          <a:effectLst/>
                          <a:latin typeface="Arial" panose="020B0604020202020204" pitchFamily="34" charset="0"/>
                          <a:ea typeface="標楷體" panose="03000509000000000000" pitchFamily="65" charset="-120"/>
                          <a:cs typeface="Arial" panose="020B0604020202020204" pitchFamily="34" charset="0"/>
                        </a:rPr>
                        <a:t>累計</a:t>
                      </a:r>
                      <a:r>
                        <a:rPr lang="zh-TW" altLang="en-US" sz="1400" kern="0" dirty="0" smtClean="0">
                          <a:effectLst/>
                          <a:latin typeface="Arial" panose="020B0604020202020204" pitchFamily="34" charset="0"/>
                          <a:ea typeface="標楷體" panose="03000509000000000000" pitchFamily="65" charset="-120"/>
                          <a:cs typeface="Arial" panose="020B0604020202020204" pitchFamily="34" charset="0"/>
                        </a:rPr>
                        <a:t>人</a:t>
                      </a:r>
                      <a:r>
                        <a:rPr lang="zh-TW" sz="1400" kern="0" dirty="0" smtClean="0">
                          <a:effectLst/>
                          <a:latin typeface="Arial" panose="020B0604020202020204" pitchFamily="34" charset="0"/>
                          <a:ea typeface="標楷體" panose="03000509000000000000" pitchFamily="65" charset="-120"/>
                          <a:cs typeface="Arial" panose="020B0604020202020204" pitchFamily="34" charset="0"/>
                        </a:rPr>
                        <a:t>數</a:t>
                      </a:r>
                      <a:endParaRPr lang="zh-TW" sz="2000"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spc="-40" dirty="0">
                          <a:effectLst/>
                          <a:latin typeface="Arial" panose="020B0604020202020204" pitchFamily="34" charset="0"/>
                          <a:ea typeface="標楷體" panose="03000509000000000000" pitchFamily="65" charset="-120"/>
                          <a:cs typeface="Arial" panose="020B0604020202020204" pitchFamily="34" charset="0"/>
                        </a:rPr>
                        <a:t>每一百分比級距推薦累計人數</a:t>
                      </a:r>
                      <a:endParaRPr lang="zh-TW" sz="2000" b="1"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該百分比級距可推薦人數</a:t>
                      </a:r>
                      <a:endParaRPr lang="zh-TW" sz="2000" b="1" kern="10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999FF"/>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6.03</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7</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7</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999FF"/>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999FF"/>
                    </a:solidFill>
                  </a:tcPr>
                </a:tc>
                <a:tc>
                  <a:txBody>
                    <a:bodyPr/>
                    <a:lstStyle/>
                    <a:p>
                      <a:pPr algn="ctr">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0.42</a:t>
                      </a:r>
                      <a:endParaRPr lang="zh-TW" sz="2000" kern="100" baseline="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1</a:t>
                      </a:r>
                      <a:endParaRPr lang="zh-TW" sz="2000" kern="100" baseline="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999FF"/>
                    </a:solidFill>
                  </a:tcPr>
                </a:tc>
                <a:extLst>
                  <a:ext uri="{0D108BD9-81ED-4DB2-BD59-A6C34878D82A}">
                    <a16:rowId xmlns:a16="http://schemas.microsoft.com/office/drawing/2014/main" val="10002"/>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8633"/>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12.06</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13</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8633"/>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0.84</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CC99"/>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18.09</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19</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CC99"/>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8633"/>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1.26</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8633"/>
                    </a:solidFill>
                  </a:tcPr>
                </a:tc>
                <a:extLst>
                  <a:ext uri="{0D108BD9-81ED-4DB2-BD59-A6C34878D82A}">
                    <a16:rowId xmlns:a16="http://schemas.microsoft.com/office/drawing/2014/main" val="10004"/>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4%</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24.12</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25</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4%</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1.68</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5%</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30.15</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31</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5%</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2.1</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199390">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36.18</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37</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2.52</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199390">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199390">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31%</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186.93</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187</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31%</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13.02</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14</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1</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199390">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32%</a:t>
                      </a:r>
                      <a:endParaRPr lang="zh-TW" sz="1400" b="1"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192.96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193</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32%</a:t>
                      </a:r>
                      <a:endParaRPr lang="zh-TW" sz="1400" b="1"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13.44</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14</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199390">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33%</a:t>
                      </a:r>
                      <a:endParaRPr lang="zh-TW" sz="1400" b="1"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198.99</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199</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33%</a:t>
                      </a:r>
                      <a:endParaRPr lang="zh-TW" sz="1400" b="1"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13.86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14</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199390">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34%</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205.02</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206</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7</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34%</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CC99"/>
                    </a:solidFill>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14.28</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15</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CC99"/>
                    </a:solidFill>
                  </a:tcPr>
                </a:tc>
                <a:extLst>
                  <a:ext uri="{0D108BD9-81ED-4DB2-BD59-A6C34878D82A}">
                    <a16:rowId xmlns:a16="http://schemas.microsoft.com/office/drawing/2014/main" val="10012"/>
                  </a:ext>
                </a:extLst>
              </a:tr>
              <a:tr h="206842">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總計</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　</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　</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206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總計</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　</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　</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15</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6" name="矩形 7"/>
          <p:cNvSpPr>
            <a:spLocks noChangeArrowheads="1"/>
          </p:cNvSpPr>
          <p:nvPr/>
        </p:nvSpPr>
        <p:spPr bwMode="auto">
          <a:xfrm>
            <a:off x="305032" y="5069638"/>
            <a:ext cx="8630862" cy="1400383"/>
          </a:xfrm>
          <a:prstGeom prst="rect">
            <a:avLst/>
          </a:prstGeom>
          <a:solidFill>
            <a:srgbClr val="FFD9EC"/>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spcBef>
                <a:spcPct val="0"/>
              </a:spcBef>
              <a:buFontTx/>
              <a:buNone/>
            </a:pP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以校內各群之群名次</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百分比</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數值（如</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等）</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乘以</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校內各</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群之總人數</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得到該百分比之累計數，該數</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無條件進位</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至整數位</a:t>
            </a:r>
            <a:r>
              <a:rPr lang="zh-TW" altLang="zh-TW" sz="1600" dirty="0" smtClean="0">
                <a:latin typeface="Times New Roman" panose="02020603050405020304" pitchFamily="18" charset="0"/>
                <a:ea typeface="標楷體" panose="03000509000000000000" pitchFamily="65" charset="-120"/>
                <a:cs typeface="Times New Roman" panose="02020603050405020304" pitchFamily="18" charset="0"/>
              </a:rPr>
              <a:t>後</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得到</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每一百分比級距</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推薦累計人數</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，再將此數減去前一百分比級距推薦累計人數即得該百分比級距可推薦人數。</a:t>
            </a:r>
          </a:p>
          <a:p>
            <a:pPr algn="just" eaLnBrk="1" hangingPunct="1">
              <a:spcBef>
                <a:spcPts val="600"/>
              </a:spcBef>
              <a:buFontTx/>
              <a:buNone/>
            </a:pP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例甲中，群名次百分比為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之級距可推薦人數為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人，即該群學生排名第</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名之群名次百分比均為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，以此類推可得各群名次所對應之群名次百分比。</a:t>
            </a:r>
          </a:p>
        </p:txBody>
      </p:sp>
      <p:sp>
        <p:nvSpPr>
          <p:cNvPr id="7" name="矩形 6"/>
          <p:cNvSpPr/>
          <p:nvPr/>
        </p:nvSpPr>
        <p:spPr>
          <a:xfrm>
            <a:off x="179512" y="980728"/>
            <a:ext cx="4839786" cy="461665"/>
          </a:xfrm>
          <a:prstGeom prst="rect">
            <a:avLst/>
          </a:prstGeom>
        </p:spPr>
        <p:txBody>
          <a:bodyPr wrap="none">
            <a:spAutoFit/>
          </a:bodyPr>
          <a:lstStyle/>
          <a:p>
            <a:pPr marL="342900" indent="-342900">
              <a:buFont typeface="Wingdings" panose="05000000000000000000" pitchFamily="2" charset="2"/>
              <a:buChar char="u"/>
            </a:pPr>
            <a:r>
              <a:rPr lang="zh-TW" altLang="en-US" sz="2400" dirty="0">
                <a:latin typeface="標楷體" panose="03000509000000000000" pitchFamily="65" charset="-120"/>
                <a:ea typeface="標楷體" panose="03000509000000000000" pitchFamily="65" charset="-120"/>
              </a:rPr>
              <a:t>校內</a:t>
            </a:r>
            <a:r>
              <a:rPr lang="zh-TW" altLang="en-US" sz="2400" b="1" dirty="0">
                <a:latin typeface="標楷體" panose="03000509000000000000" pitchFamily="65" charset="-120"/>
                <a:ea typeface="標楷體" panose="03000509000000000000" pitchFamily="65" charset="-120"/>
              </a:rPr>
              <a:t>群名次百分比</a:t>
            </a:r>
            <a:r>
              <a:rPr lang="zh-TW" altLang="en-US" sz="2400" dirty="0">
                <a:latin typeface="標楷體" panose="03000509000000000000" pitchFamily="65" charset="-120"/>
                <a:ea typeface="標楷體" panose="03000509000000000000" pitchFamily="65" charset="-120"/>
              </a:rPr>
              <a:t>之計算釋例：</a:t>
            </a:r>
          </a:p>
        </p:txBody>
      </p:sp>
    </p:spTree>
    <p:extLst>
      <p:ext uri="{BB962C8B-B14F-4D97-AF65-F5344CB8AC3E}">
        <p14:creationId xmlns:p14="http://schemas.microsoft.com/office/powerpoint/2010/main" val="2613942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4"/>
          <p:cNvSpPr>
            <a:spLocks noGrp="1"/>
          </p:cNvSpPr>
          <p:nvPr>
            <p:ph type="title"/>
          </p:nvPr>
        </p:nvSpPr>
        <p:spPr>
          <a:xfrm>
            <a:off x="0" y="188640"/>
            <a:ext cx="9144000"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玖、甄選</a:t>
            </a:r>
            <a:r>
              <a:rPr lang="zh-TW" altLang="en-US" sz="4400" b="1" kern="1200" dirty="0" smtClean="0">
                <a:solidFill>
                  <a:schemeClr val="tx1"/>
                </a:solidFill>
                <a:latin typeface="Times New Roman" pitchFamily="18" charset="0"/>
                <a:ea typeface="標楷體" pitchFamily="65" charset="-120"/>
                <a:cs typeface="Times New Roman" pitchFamily="18" charset="0"/>
              </a:rPr>
              <a:t>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6</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en-US" altLang="zh-TW" sz="4400" b="1" kern="1200" dirty="0" smtClean="0">
                <a:solidFill>
                  <a:schemeClr val="tx1"/>
                </a:solidFill>
                <a:latin typeface="Times New Roman" pitchFamily="18" charset="0"/>
                <a:ea typeface="標楷體" pitchFamily="65" charset="-120"/>
                <a:cs typeface="Times New Roman" pitchFamily="18" charset="0"/>
              </a:rPr>
              <a:t>4/9</a:t>
            </a:r>
            <a:r>
              <a:rPr lang="zh-TW" altLang="en-US" sz="4400" b="1" kern="1200" dirty="0" smtClean="0">
                <a:solidFill>
                  <a:schemeClr val="tx1"/>
                </a:solidFill>
                <a:latin typeface="Times New Roman" pitchFamily="18" charset="0"/>
                <a:ea typeface="標楷體" pitchFamily="65" charset="-120"/>
                <a:cs typeface="Times New Roman" pitchFamily="18" charset="0"/>
              </a:rPr>
              <a:t>）</a:t>
            </a:r>
            <a:endParaRPr lang="zh-TW" altLang="en-US" sz="4400" b="1" kern="1200" dirty="0">
              <a:solidFill>
                <a:schemeClr val="tx1"/>
              </a:solidFill>
              <a:latin typeface="Times New Roman" pitchFamily="18" charset="0"/>
              <a:ea typeface="標楷體" pitchFamily="65" charset="-120"/>
              <a:cs typeface="Times New Roman" pitchFamily="18" charset="0"/>
            </a:endParaRPr>
          </a:p>
        </p:txBody>
      </p:sp>
      <p:sp>
        <p:nvSpPr>
          <p:cNvPr id="54274" name="投影片編號版面配置區 3"/>
          <p:cNvSpPr>
            <a:spLocks noGrp="1"/>
          </p:cNvSpPr>
          <p:nvPr>
            <p:ph type="sldNum" sz="quarter" idx="12"/>
          </p:nvPr>
        </p:nvSpPr>
        <p:spPr>
          <a:xfrm>
            <a:off x="6588224" y="6534409"/>
            <a:ext cx="2133600" cy="352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95ACCC2-9EC9-4B48-8AF2-1CEEA934E798}" type="slidenum">
              <a:rPr lang="zh-TW" altLang="en-US" sz="1400" smtClean="0"/>
              <a:pPr>
                <a:spcBef>
                  <a:spcPct val="0"/>
                </a:spcBef>
                <a:buFontTx/>
                <a:buNone/>
              </a:pPr>
              <a:t>19</a:t>
            </a:fld>
            <a:endParaRPr lang="en-US" altLang="zh-TW" sz="1400" dirty="0" smtClean="0"/>
          </a:p>
        </p:txBody>
      </p:sp>
      <p:sp>
        <p:nvSpPr>
          <p:cNvPr id="54276" name="文字方塊 12"/>
          <p:cNvSpPr txBox="1">
            <a:spLocks noChangeArrowheads="1"/>
          </p:cNvSpPr>
          <p:nvPr/>
        </p:nvSpPr>
        <p:spPr bwMode="auto">
          <a:xfrm>
            <a:off x="251520" y="1019928"/>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42900" indent="-342900" eaLnBrk="1" hangingPunct="1">
              <a:spcBef>
                <a:spcPct val="0"/>
              </a:spcBef>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rPr>
              <a:t>競賽與證照部分之計分標準</a:t>
            </a:r>
            <a:endParaRPr lang="zh-TW" altLang="en-US" sz="2400" dirty="0">
              <a:latin typeface="標楷體" panose="03000509000000000000" pitchFamily="65" charset="-120"/>
              <a:ea typeface="標楷體" panose="03000509000000000000" pitchFamily="65"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197450730"/>
              </p:ext>
            </p:extLst>
          </p:nvPr>
        </p:nvGraphicFramePr>
        <p:xfrm>
          <a:off x="251520" y="1507738"/>
          <a:ext cx="8712968" cy="5088486"/>
        </p:xfrm>
        <a:graphic>
          <a:graphicData uri="http://schemas.openxmlformats.org/drawingml/2006/table">
            <a:tbl>
              <a:tblPr>
                <a:tableStyleId>{3C2FFA5D-87B4-456A-9821-1D502468CF0F}</a:tableStyleId>
              </a:tblPr>
              <a:tblGrid>
                <a:gridCol w="2736304">
                  <a:extLst>
                    <a:ext uri="{9D8B030D-6E8A-4147-A177-3AD203B41FA5}">
                      <a16:colId xmlns:a16="http://schemas.microsoft.com/office/drawing/2014/main" val="20000"/>
                    </a:ext>
                  </a:extLst>
                </a:gridCol>
                <a:gridCol w="3470126">
                  <a:extLst>
                    <a:ext uri="{9D8B030D-6E8A-4147-A177-3AD203B41FA5}">
                      <a16:colId xmlns:a16="http://schemas.microsoft.com/office/drawing/2014/main" val="20001"/>
                    </a:ext>
                  </a:extLst>
                </a:gridCol>
                <a:gridCol w="1733550">
                  <a:extLst>
                    <a:ext uri="{9D8B030D-6E8A-4147-A177-3AD203B41FA5}">
                      <a16:colId xmlns:a16="http://schemas.microsoft.com/office/drawing/2014/main" val="20002"/>
                    </a:ext>
                  </a:extLst>
                </a:gridCol>
                <a:gridCol w="772988">
                  <a:extLst>
                    <a:ext uri="{9D8B030D-6E8A-4147-A177-3AD203B41FA5}">
                      <a16:colId xmlns:a16="http://schemas.microsoft.com/office/drawing/2014/main" val="20003"/>
                    </a:ext>
                  </a:extLst>
                </a:gridCol>
              </a:tblGrid>
              <a:tr h="511903">
                <a:tc>
                  <a:txBody>
                    <a:bodyPr/>
                    <a:lstStyle/>
                    <a:p>
                      <a:pPr algn="ctr">
                        <a:lnSpc>
                          <a:spcPts val="2000"/>
                        </a:lnSpc>
                        <a:spcAft>
                          <a:spcPts val="0"/>
                        </a:spcAft>
                      </a:pPr>
                      <a:r>
                        <a:rPr lang="zh-TW" sz="1600" b="1" kern="0" dirty="0">
                          <a:solidFill>
                            <a:schemeClr val="bg1"/>
                          </a:solidFill>
                          <a:effectLst/>
                          <a:latin typeface="標楷體" pitchFamily="65" charset="-120"/>
                          <a:ea typeface="標楷體" pitchFamily="65" charset="-120"/>
                        </a:rPr>
                        <a:t>競賽、證照名稱</a:t>
                      </a:r>
                      <a:endParaRPr lang="zh-TW" sz="1600" b="1" kern="100" dirty="0">
                        <a:solidFill>
                          <a:schemeClr val="bg1"/>
                        </a:solidFill>
                        <a:effectLst/>
                        <a:latin typeface="標楷體" pitchFamily="65" charset="-120"/>
                        <a:ea typeface="標楷體"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tc>
                  <a:txBody>
                    <a:bodyPr/>
                    <a:lstStyle/>
                    <a:p>
                      <a:pPr algn="ctr">
                        <a:lnSpc>
                          <a:spcPts val="2000"/>
                        </a:lnSpc>
                        <a:spcAft>
                          <a:spcPts val="0"/>
                        </a:spcAft>
                      </a:pPr>
                      <a:r>
                        <a:rPr lang="zh-TW" sz="1600" b="1" kern="0" dirty="0">
                          <a:solidFill>
                            <a:schemeClr val="bg1"/>
                          </a:solidFill>
                          <a:effectLst/>
                          <a:latin typeface="標楷體" pitchFamily="65" charset="-120"/>
                          <a:ea typeface="標楷體" pitchFamily="65" charset="-120"/>
                        </a:rPr>
                        <a:t>主辦單位</a:t>
                      </a:r>
                      <a:endParaRPr lang="zh-TW" sz="1600" b="1" kern="100" dirty="0">
                        <a:solidFill>
                          <a:schemeClr val="bg1"/>
                        </a:solidFill>
                        <a:effectLst/>
                        <a:latin typeface="標楷體" pitchFamily="65" charset="-120"/>
                        <a:ea typeface="標楷體"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tc>
                  <a:txBody>
                    <a:bodyPr/>
                    <a:lstStyle/>
                    <a:p>
                      <a:pPr algn="ctr">
                        <a:lnSpc>
                          <a:spcPts val="2000"/>
                        </a:lnSpc>
                        <a:spcAft>
                          <a:spcPts val="0"/>
                        </a:spcAft>
                      </a:pPr>
                      <a:r>
                        <a:rPr lang="zh-TW" sz="1600" b="1" kern="0" dirty="0">
                          <a:solidFill>
                            <a:schemeClr val="bg1"/>
                          </a:solidFill>
                          <a:effectLst/>
                          <a:latin typeface="標楷體" pitchFamily="65" charset="-120"/>
                          <a:ea typeface="標楷體" pitchFamily="65" charset="-120"/>
                        </a:rPr>
                        <a:t>競賽優勝名次</a:t>
                      </a:r>
                      <a:r>
                        <a:rPr lang="en-US" sz="1600" b="1" kern="0" dirty="0">
                          <a:solidFill>
                            <a:schemeClr val="bg1"/>
                          </a:solidFill>
                          <a:effectLst/>
                          <a:latin typeface="標楷體" pitchFamily="65" charset="-120"/>
                          <a:ea typeface="標楷體" pitchFamily="65" charset="-120"/>
                        </a:rPr>
                        <a:t/>
                      </a:r>
                      <a:br>
                        <a:rPr lang="en-US" sz="1600" b="1" kern="0" dirty="0">
                          <a:solidFill>
                            <a:schemeClr val="bg1"/>
                          </a:solidFill>
                          <a:effectLst/>
                          <a:latin typeface="標楷體" pitchFamily="65" charset="-120"/>
                          <a:ea typeface="標楷體" pitchFamily="65" charset="-120"/>
                        </a:rPr>
                      </a:br>
                      <a:r>
                        <a:rPr lang="zh-TW" sz="1600" b="1" kern="0" dirty="0">
                          <a:solidFill>
                            <a:schemeClr val="bg1"/>
                          </a:solidFill>
                          <a:effectLst/>
                          <a:latin typeface="標楷體" pitchFamily="65" charset="-120"/>
                          <a:ea typeface="標楷體" pitchFamily="65" charset="-120"/>
                        </a:rPr>
                        <a:t>或證照等級</a:t>
                      </a:r>
                      <a:endParaRPr lang="zh-TW" sz="1600" b="1" kern="100" dirty="0">
                        <a:solidFill>
                          <a:schemeClr val="bg1"/>
                        </a:solidFill>
                        <a:effectLst/>
                        <a:latin typeface="標楷體" pitchFamily="65" charset="-120"/>
                        <a:ea typeface="標楷體"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tc>
                  <a:txBody>
                    <a:bodyPr/>
                    <a:lstStyle/>
                    <a:p>
                      <a:pPr algn="ctr">
                        <a:lnSpc>
                          <a:spcPts val="2000"/>
                        </a:lnSpc>
                        <a:spcAft>
                          <a:spcPts val="0"/>
                        </a:spcAft>
                      </a:pPr>
                      <a:r>
                        <a:rPr lang="zh-TW" sz="1600" b="1" kern="0" dirty="0">
                          <a:solidFill>
                            <a:schemeClr val="bg1"/>
                          </a:solidFill>
                          <a:effectLst/>
                          <a:latin typeface="標楷體" pitchFamily="65" charset="-120"/>
                          <a:ea typeface="標楷體" pitchFamily="65" charset="-120"/>
                        </a:rPr>
                        <a:t>計分</a:t>
                      </a:r>
                      <a:r>
                        <a:rPr lang="en-US" sz="1600" b="1" kern="0" dirty="0">
                          <a:solidFill>
                            <a:schemeClr val="bg1"/>
                          </a:solidFill>
                          <a:effectLst/>
                          <a:latin typeface="標楷體" pitchFamily="65" charset="-120"/>
                          <a:ea typeface="標楷體" pitchFamily="65" charset="-120"/>
                        </a:rPr>
                        <a:t/>
                      </a:r>
                      <a:br>
                        <a:rPr lang="en-US" sz="1600" b="1" kern="0" dirty="0">
                          <a:solidFill>
                            <a:schemeClr val="bg1"/>
                          </a:solidFill>
                          <a:effectLst/>
                          <a:latin typeface="標楷體" pitchFamily="65" charset="-120"/>
                          <a:ea typeface="標楷體" pitchFamily="65" charset="-120"/>
                        </a:rPr>
                      </a:br>
                      <a:r>
                        <a:rPr lang="zh-TW" sz="1600" b="1" kern="0" dirty="0">
                          <a:solidFill>
                            <a:schemeClr val="bg1"/>
                          </a:solidFill>
                          <a:effectLst/>
                          <a:latin typeface="標楷體" pitchFamily="65" charset="-120"/>
                          <a:ea typeface="標楷體" pitchFamily="65" charset="-120"/>
                        </a:rPr>
                        <a:t>標準</a:t>
                      </a:r>
                      <a:endParaRPr lang="zh-TW" sz="1600" b="1" kern="100" dirty="0">
                        <a:solidFill>
                          <a:schemeClr val="bg1"/>
                        </a:solidFill>
                        <a:effectLst/>
                        <a:latin typeface="標楷體" pitchFamily="65" charset="-120"/>
                        <a:ea typeface="標楷體"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262789">
                <a:tc rowSpan="2">
                  <a:txBody>
                    <a:bodyPr/>
                    <a:lstStyle/>
                    <a:p>
                      <a:pPr algn="just">
                        <a:lnSpc>
                          <a:spcPts val="18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國際技能競賽</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p>
                      <a:pPr algn="just">
                        <a:lnSpc>
                          <a:spcPts val="18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國際展能節職業技能競賽</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p>
                      <a:pPr algn="just">
                        <a:lnSpc>
                          <a:spcPts val="18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國際科技展覽</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08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rowSpan="2">
                  <a:txBody>
                    <a:bodyPr/>
                    <a:lstStyle/>
                    <a:p>
                      <a:pPr algn="just">
                        <a:lnSpc>
                          <a:spcPts val="18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國際技能競賽組織</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p>
                      <a:pPr algn="just">
                        <a:lnSpc>
                          <a:spcPts val="18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國際奧林匹克殘障聯合會</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p>
                      <a:pPr algn="just">
                        <a:lnSpc>
                          <a:spcPts val="1800"/>
                        </a:lnSpc>
                        <a:spcAft>
                          <a:spcPts val="0"/>
                        </a:spcAft>
                      </a:pPr>
                      <a:r>
                        <a:rPr lang="zh-TW" sz="1500" kern="0" spc="-30" baseline="0" dirty="0">
                          <a:solidFill>
                            <a:schemeClr val="tx1"/>
                          </a:solidFill>
                          <a:effectLst/>
                          <a:latin typeface="Times New Roman" panose="02020603050405020304" pitchFamily="18" charset="0"/>
                          <a:ea typeface="標楷體" panose="03000509000000000000" pitchFamily="65" charset="-120"/>
                        </a:rPr>
                        <a:t>（由國立臺灣科學教育館</a:t>
                      </a:r>
                      <a:r>
                        <a:rPr lang="zh-TW" sz="1500" kern="0" spc="-30" baseline="0" dirty="0" smtClean="0">
                          <a:solidFill>
                            <a:schemeClr val="tx1"/>
                          </a:solidFill>
                          <a:effectLst/>
                          <a:latin typeface="Times New Roman" panose="02020603050405020304" pitchFamily="18" charset="0"/>
                          <a:ea typeface="標楷體" panose="03000509000000000000" pitchFamily="65" charset="-120"/>
                        </a:rPr>
                        <a:t>推薦</a:t>
                      </a:r>
                      <a:r>
                        <a:rPr lang="zh-TW" altLang="en-US" sz="1500" kern="0" spc="-30" baseline="0" dirty="0" smtClean="0">
                          <a:solidFill>
                            <a:schemeClr val="tx1"/>
                          </a:solidFill>
                          <a:effectLst/>
                          <a:latin typeface="Times New Roman" panose="02020603050405020304" pitchFamily="18" charset="0"/>
                          <a:ea typeface="標楷體" panose="03000509000000000000" pitchFamily="65" charset="-120"/>
                        </a:rPr>
                        <a:t>參</a:t>
                      </a:r>
                      <a:r>
                        <a:rPr lang="zh-TW" sz="1500" kern="0" spc="-30" baseline="0" dirty="0" smtClean="0">
                          <a:solidFill>
                            <a:schemeClr val="tx1"/>
                          </a:solidFill>
                          <a:effectLst/>
                          <a:latin typeface="Times New Roman" panose="02020603050405020304" pitchFamily="18" charset="0"/>
                          <a:ea typeface="標楷體" panose="03000509000000000000" pitchFamily="65" charset="-120"/>
                        </a:rPr>
                        <a:t>加</a:t>
                      </a:r>
                      <a:r>
                        <a:rPr lang="zh-TW" sz="1500" kern="0" spc="-30" baseline="0" dirty="0">
                          <a:solidFill>
                            <a:schemeClr val="tx1"/>
                          </a:solidFill>
                          <a:effectLst/>
                          <a:latin typeface="Times New Roman" panose="02020603050405020304" pitchFamily="18" charset="0"/>
                          <a:ea typeface="標楷體" panose="03000509000000000000" pitchFamily="65" charset="-120"/>
                        </a:rPr>
                        <a:t>）</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08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1~3</a:t>
                      </a:r>
                      <a:r>
                        <a:rPr lang="zh-TW" sz="1500" kern="0" baseline="0" dirty="0">
                          <a:solidFill>
                            <a:schemeClr val="tx1"/>
                          </a:solidFill>
                          <a:effectLst/>
                          <a:latin typeface="Times New Roman" panose="02020603050405020304" pitchFamily="18" charset="0"/>
                          <a:ea typeface="標楷體" panose="03000509000000000000" pitchFamily="65" charset="-120"/>
                        </a:rPr>
                        <a:t>名</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2000"/>
                        </a:lnSpc>
                        <a:spcAft>
                          <a:spcPts val="0"/>
                        </a:spcAft>
                      </a:pPr>
                      <a:r>
                        <a:rPr lang="en-US" sz="1500" kern="0" baseline="0" dirty="0">
                          <a:solidFill>
                            <a:schemeClr val="tx1"/>
                          </a:solidFill>
                          <a:effectLst/>
                          <a:latin typeface="Times New Roman" panose="02020603050405020304" pitchFamily="18" charset="0"/>
                          <a:ea typeface="標楷體" panose="03000509000000000000" pitchFamily="65" charset="-120"/>
                        </a:rPr>
                        <a:t>40</a:t>
                      </a:r>
                      <a:r>
                        <a:rPr lang="zh-TW" sz="1500" kern="0" baseline="0" dirty="0">
                          <a:solidFill>
                            <a:schemeClr val="tx1"/>
                          </a:solidFill>
                          <a:effectLst/>
                          <a:latin typeface="Times New Roman" panose="02020603050405020304" pitchFamily="18" charset="0"/>
                          <a:ea typeface="標楷體" panose="03000509000000000000" pitchFamily="65" charset="-120"/>
                        </a:rPr>
                        <a:t>分</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506351">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優勝</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2000"/>
                        </a:lnSpc>
                        <a:spcAft>
                          <a:spcPts val="0"/>
                        </a:spcAft>
                      </a:pPr>
                      <a:r>
                        <a:rPr lang="en-US" sz="1500" kern="0" baseline="0" dirty="0">
                          <a:solidFill>
                            <a:schemeClr val="tx1"/>
                          </a:solidFill>
                          <a:effectLst/>
                          <a:latin typeface="Times New Roman" panose="02020603050405020304" pitchFamily="18" charset="0"/>
                          <a:ea typeface="標楷體" panose="03000509000000000000" pitchFamily="65" charset="-120"/>
                        </a:rPr>
                        <a:t>35</a:t>
                      </a:r>
                      <a:r>
                        <a:rPr lang="zh-TW" sz="1500" kern="0" baseline="0" dirty="0">
                          <a:solidFill>
                            <a:schemeClr val="tx1"/>
                          </a:solidFill>
                          <a:effectLst/>
                          <a:latin typeface="Times New Roman" panose="02020603050405020304" pitchFamily="18" charset="0"/>
                          <a:ea typeface="標楷體" panose="03000509000000000000" pitchFamily="65" charset="-120"/>
                        </a:rPr>
                        <a:t>分</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r h="505443">
                <a:tc>
                  <a:txBody>
                    <a:bodyPr/>
                    <a:lstStyle/>
                    <a:p>
                      <a:pPr algn="just">
                        <a:lnSpc>
                          <a:spcPts val="1800"/>
                        </a:lnSpc>
                        <a:spcAft>
                          <a:spcPts val="0"/>
                        </a:spcAft>
                      </a:pPr>
                      <a:r>
                        <a:rPr lang="zh-TW" sz="1500" kern="0" baseline="0" dirty="0" smtClean="0">
                          <a:solidFill>
                            <a:schemeClr val="tx1"/>
                          </a:solidFill>
                          <a:effectLst/>
                          <a:latin typeface="Times New Roman" panose="02020603050405020304" pitchFamily="18" charset="0"/>
                          <a:ea typeface="標楷體" panose="03000509000000000000" pitchFamily="65" charset="-120"/>
                        </a:rPr>
                        <a:t>國際技能競賽</a:t>
                      </a:r>
                      <a:endParaRPr lang="zh-TW" sz="1500" kern="100" baseline="0" dirty="0" smtClean="0">
                        <a:solidFill>
                          <a:schemeClr val="tx1"/>
                        </a:solidFill>
                        <a:effectLst/>
                        <a:latin typeface="Times New Roman" panose="02020603050405020304" pitchFamily="18" charset="0"/>
                        <a:ea typeface="標楷體" panose="03000509000000000000" pitchFamily="65" charset="-120"/>
                      </a:endParaRPr>
                    </a:p>
                    <a:p>
                      <a:pPr algn="just">
                        <a:lnSpc>
                          <a:spcPts val="1800"/>
                        </a:lnSpc>
                        <a:spcAft>
                          <a:spcPts val="0"/>
                        </a:spcAft>
                      </a:pPr>
                      <a:r>
                        <a:rPr lang="zh-TW" sz="1500" kern="0" baseline="0" dirty="0" smtClean="0">
                          <a:solidFill>
                            <a:schemeClr val="tx1"/>
                          </a:solidFill>
                          <a:effectLst/>
                          <a:latin typeface="Times New Roman" panose="02020603050405020304" pitchFamily="18" charset="0"/>
                          <a:ea typeface="標楷體" panose="03000509000000000000" pitchFamily="65" charset="-120"/>
                        </a:rPr>
                        <a:t>國際展能節職業技能競賽</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08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just">
                        <a:lnSpc>
                          <a:spcPts val="1800"/>
                        </a:lnSpc>
                        <a:spcAft>
                          <a:spcPts val="0"/>
                        </a:spcAft>
                      </a:pPr>
                      <a:r>
                        <a:rPr lang="zh-TW" altLang="zh-TW" sz="1500" kern="0" baseline="0" dirty="0" smtClean="0">
                          <a:solidFill>
                            <a:schemeClr val="tx1"/>
                          </a:solidFill>
                          <a:effectLst/>
                          <a:latin typeface="Times New Roman" panose="02020603050405020304" pitchFamily="18" charset="0"/>
                          <a:ea typeface="標楷體" panose="03000509000000000000" pitchFamily="65" charset="-120"/>
                          <a:cs typeface="+mn-cs"/>
                        </a:rPr>
                        <a:t>勞動部</a:t>
                      </a:r>
                      <a:r>
                        <a:rPr lang="en-US" altLang="zh-TW" sz="1500" kern="0" baseline="0" dirty="0" smtClean="0">
                          <a:solidFill>
                            <a:schemeClr val="tx1"/>
                          </a:solidFill>
                          <a:effectLst/>
                          <a:latin typeface="Times New Roman" panose="02020603050405020304" pitchFamily="18" charset="0"/>
                          <a:ea typeface="標楷體" panose="03000509000000000000" pitchFamily="65" charset="-120"/>
                          <a:cs typeface="+mn-cs"/>
                        </a:rPr>
                        <a:t>(</a:t>
                      </a:r>
                      <a:r>
                        <a:rPr lang="zh-TW" sz="1500" kern="0" baseline="0" dirty="0" smtClean="0">
                          <a:solidFill>
                            <a:schemeClr val="tx1"/>
                          </a:solidFill>
                          <a:effectLst/>
                          <a:latin typeface="Times New Roman" panose="02020603050405020304" pitchFamily="18" charset="0"/>
                          <a:ea typeface="標楷體" panose="03000509000000000000" pitchFamily="65" charset="-120"/>
                        </a:rPr>
                        <a:t>國際技能競賽中華民國委員會</a:t>
                      </a:r>
                      <a:r>
                        <a:rPr lang="en-US" altLang="zh-TW" sz="1500" kern="0" baseline="0" dirty="0" smtClean="0">
                          <a:solidFill>
                            <a:schemeClr val="tx1"/>
                          </a:solidFill>
                          <a:effectLst/>
                          <a:latin typeface="Times New Roman" panose="02020603050405020304" pitchFamily="18" charset="0"/>
                          <a:ea typeface="標楷體" panose="03000509000000000000" pitchFamily="65" charset="-120"/>
                        </a:rPr>
                        <a:t>)</a:t>
                      </a:r>
                      <a:endParaRPr lang="zh-TW" sz="1500" kern="100" baseline="0" dirty="0" smtClean="0">
                        <a:solidFill>
                          <a:schemeClr val="tx1"/>
                        </a:solidFill>
                        <a:effectLst/>
                        <a:latin typeface="Times New Roman" panose="02020603050405020304" pitchFamily="18" charset="0"/>
                        <a:ea typeface="標楷體" panose="03000509000000000000" pitchFamily="65" charset="-120"/>
                      </a:endParaRPr>
                    </a:p>
                    <a:p>
                      <a:pPr marL="0" algn="just" defTabSz="914400" rtl="0" eaLnBrk="1" latinLnBrk="0" hangingPunct="1">
                        <a:lnSpc>
                          <a:spcPts val="1800"/>
                        </a:lnSpc>
                        <a:spcAft>
                          <a:spcPts val="0"/>
                        </a:spcAft>
                      </a:pPr>
                      <a:r>
                        <a:rPr lang="zh-TW" altLang="zh-TW" sz="1500" kern="0" baseline="0" dirty="0" smtClean="0">
                          <a:solidFill>
                            <a:schemeClr val="tx1"/>
                          </a:solidFill>
                          <a:effectLst/>
                          <a:latin typeface="Times New Roman" panose="02020603050405020304" pitchFamily="18" charset="0"/>
                          <a:ea typeface="標楷體" panose="03000509000000000000" pitchFamily="65" charset="-120"/>
                          <a:cs typeface="+mn-cs"/>
                        </a:rPr>
                        <a:t>勞動部（</a:t>
                      </a:r>
                      <a:r>
                        <a:rPr lang="zh-TW" altLang="en-US" sz="1500" kern="0" baseline="0" dirty="0" smtClean="0">
                          <a:solidFill>
                            <a:schemeClr val="tx1"/>
                          </a:solidFill>
                          <a:effectLst/>
                          <a:latin typeface="Times New Roman" panose="02020603050405020304" pitchFamily="18" charset="0"/>
                          <a:ea typeface="標楷體" panose="03000509000000000000" pitchFamily="65" charset="-120"/>
                          <a:cs typeface="+mn-cs"/>
                        </a:rPr>
                        <a:t>原</a:t>
                      </a:r>
                      <a:r>
                        <a:rPr lang="zh-TW" altLang="zh-TW" sz="1500" kern="0" baseline="0" dirty="0" smtClean="0">
                          <a:solidFill>
                            <a:schemeClr val="tx1"/>
                          </a:solidFill>
                          <a:effectLst/>
                          <a:latin typeface="Times New Roman" panose="02020603050405020304" pitchFamily="18" charset="0"/>
                          <a:ea typeface="標楷體" panose="03000509000000000000" pitchFamily="65" charset="-120"/>
                          <a:cs typeface="+mn-cs"/>
                        </a:rPr>
                        <a:t>行政院勞工委員會）</a:t>
                      </a:r>
                      <a:endParaRPr lang="zh-TW" sz="1500" kern="0" baseline="0" dirty="0">
                        <a:solidFill>
                          <a:schemeClr val="tx1"/>
                        </a:solidFill>
                        <a:effectLst/>
                        <a:latin typeface="Times New Roman" panose="02020603050405020304" pitchFamily="18" charset="0"/>
                        <a:ea typeface="標楷體" panose="03000509000000000000" pitchFamily="65" charset="-120"/>
                        <a:cs typeface="+mn-cs"/>
                      </a:endParaRPr>
                    </a:p>
                  </a:txBody>
                  <a:tcPr marL="108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just">
                        <a:lnSpc>
                          <a:spcPts val="2000"/>
                        </a:lnSpc>
                        <a:spcAft>
                          <a:spcPts val="0"/>
                        </a:spcAft>
                      </a:pPr>
                      <a:r>
                        <a:rPr lang="zh-TW" sz="1500" kern="0" spc="-10" baseline="0" dirty="0">
                          <a:solidFill>
                            <a:schemeClr val="tx1"/>
                          </a:solidFill>
                          <a:effectLst/>
                          <a:latin typeface="Times New Roman" panose="02020603050405020304" pitchFamily="18" charset="0"/>
                          <a:ea typeface="標楷體" panose="03000509000000000000" pitchFamily="65" charset="-120"/>
                        </a:rPr>
                        <a:t>正（備）取國手</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ts val="2000"/>
                        </a:lnSpc>
                        <a:spcAft>
                          <a:spcPts val="0"/>
                        </a:spcAft>
                      </a:pPr>
                      <a:r>
                        <a:rPr lang="en-US" sz="1500" kern="0" baseline="0" dirty="0">
                          <a:solidFill>
                            <a:schemeClr val="tx1"/>
                          </a:solidFill>
                          <a:effectLst/>
                          <a:latin typeface="Times New Roman" panose="02020603050405020304" pitchFamily="18" charset="0"/>
                          <a:ea typeface="標楷體" panose="03000509000000000000" pitchFamily="65" charset="-120"/>
                        </a:rPr>
                        <a:t>35</a:t>
                      </a:r>
                      <a:r>
                        <a:rPr lang="zh-TW" sz="1500" kern="0" baseline="0" dirty="0">
                          <a:solidFill>
                            <a:schemeClr val="tx1"/>
                          </a:solidFill>
                          <a:effectLst/>
                          <a:latin typeface="Times New Roman" panose="02020603050405020304" pitchFamily="18" charset="0"/>
                          <a:ea typeface="標楷體" panose="03000509000000000000" pitchFamily="65" charset="-120"/>
                        </a:rPr>
                        <a:t>分</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249245">
                <a:tc rowSpan="4">
                  <a:txBody>
                    <a:bodyPr/>
                    <a:lstStyle/>
                    <a:p>
                      <a:pPr algn="just">
                        <a:lnSpc>
                          <a:spcPts val="18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全國技能競賽</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p>
                      <a:pPr>
                        <a:lnSpc>
                          <a:spcPts val="18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全國身心障礙者技能競賽</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08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rowSpan="4">
                  <a:txBody>
                    <a:bodyPr/>
                    <a:lstStyle/>
                    <a:p>
                      <a:pPr marL="0" marR="0" indent="0" algn="just" defTabSz="914400" rtl="0" eaLnBrk="1" fontAlgn="auto" latinLnBrk="0" hangingPunct="1">
                        <a:lnSpc>
                          <a:spcPts val="1800"/>
                        </a:lnSpc>
                        <a:spcBef>
                          <a:spcPts val="0"/>
                        </a:spcBef>
                        <a:spcAft>
                          <a:spcPts val="0"/>
                        </a:spcAft>
                        <a:buClrTx/>
                        <a:buSzTx/>
                        <a:buFontTx/>
                        <a:buNone/>
                        <a:tabLst/>
                        <a:defRPr/>
                      </a:pPr>
                      <a:r>
                        <a:rPr lang="zh-TW" altLang="zh-TW" sz="1500" kern="0" baseline="0" dirty="0" smtClean="0">
                          <a:solidFill>
                            <a:schemeClr val="tx1"/>
                          </a:solidFill>
                          <a:effectLst/>
                          <a:latin typeface="Times New Roman" panose="02020603050405020304" pitchFamily="18" charset="0"/>
                          <a:ea typeface="標楷體" panose="03000509000000000000" pitchFamily="65" charset="-120"/>
                          <a:cs typeface="+mn-cs"/>
                        </a:rPr>
                        <a:t>勞動部</a:t>
                      </a:r>
                      <a:r>
                        <a:rPr lang="en-US" altLang="zh-TW" sz="1500" kern="0" baseline="0" dirty="0" smtClean="0">
                          <a:solidFill>
                            <a:schemeClr val="tx1"/>
                          </a:solidFill>
                          <a:effectLst/>
                          <a:latin typeface="Times New Roman" panose="02020603050405020304" pitchFamily="18" charset="0"/>
                          <a:ea typeface="標楷體" panose="03000509000000000000" pitchFamily="65" charset="-120"/>
                          <a:cs typeface="+mn-cs"/>
                        </a:rPr>
                        <a:t>(</a:t>
                      </a:r>
                      <a:r>
                        <a:rPr lang="zh-TW" altLang="zh-TW" sz="1500" kern="0" baseline="0" dirty="0" smtClean="0">
                          <a:solidFill>
                            <a:schemeClr val="tx1"/>
                          </a:solidFill>
                          <a:effectLst/>
                          <a:latin typeface="Times New Roman" panose="02020603050405020304" pitchFamily="18" charset="0"/>
                          <a:ea typeface="標楷體" panose="03000509000000000000" pitchFamily="65" charset="-120"/>
                        </a:rPr>
                        <a:t>國際技能競賽中華民國委員會</a:t>
                      </a:r>
                      <a:r>
                        <a:rPr lang="en-US" altLang="zh-TW" sz="1500" kern="0" baseline="0" dirty="0" smtClean="0">
                          <a:solidFill>
                            <a:schemeClr val="tx1"/>
                          </a:solidFill>
                          <a:effectLst/>
                          <a:latin typeface="Times New Roman" panose="02020603050405020304" pitchFamily="18" charset="0"/>
                          <a:ea typeface="標楷體" panose="03000509000000000000" pitchFamily="65" charset="-120"/>
                        </a:rPr>
                        <a:t>)</a:t>
                      </a:r>
                      <a:endParaRPr lang="zh-TW" altLang="zh-TW" sz="1500" kern="100" baseline="0" dirty="0" smtClean="0">
                        <a:solidFill>
                          <a:schemeClr val="tx1"/>
                        </a:solidFill>
                        <a:effectLst/>
                        <a:latin typeface="Times New Roman" panose="02020603050405020304" pitchFamily="18" charset="0"/>
                        <a:ea typeface="標楷體" panose="03000509000000000000" pitchFamily="65" charset="-120"/>
                      </a:endParaRPr>
                    </a:p>
                    <a:p>
                      <a:pPr marL="0" algn="just" defTabSz="914400" rtl="0" eaLnBrk="1" latinLnBrk="0" hangingPunct="1">
                        <a:lnSpc>
                          <a:spcPts val="1800"/>
                        </a:lnSpc>
                        <a:spcAft>
                          <a:spcPts val="0"/>
                        </a:spcAft>
                      </a:pPr>
                      <a:r>
                        <a:rPr lang="zh-TW" altLang="zh-TW" sz="1500" kern="0" baseline="0" dirty="0" smtClean="0">
                          <a:solidFill>
                            <a:schemeClr val="tx1"/>
                          </a:solidFill>
                          <a:effectLst/>
                          <a:latin typeface="Times New Roman" panose="02020603050405020304" pitchFamily="18" charset="0"/>
                          <a:ea typeface="標楷體" panose="03000509000000000000" pitchFamily="65" charset="-120"/>
                          <a:cs typeface="+mn-cs"/>
                        </a:rPr>
                        <a:t>勞動部（</a:t>
                      </a:r>
                      <a:r>
                        <a:rPr lang="zh-TW" altLang="en-US" sz="1500" kern="0" baseline="0" dirty="0" smtClean="0">
                          <a:solidFill>
                            <a:schemeClr val="tx1"/>
                          </a:solidFill>
                          <a:effectLst/>
                          <a:latin typeface="Times New Roman" panose="02020603050405020304" pitchFamily="18" charset="0"/>
                          <a:ea typeface="標楷體" panose="03000509000000000000" pitchFamily="65" charset="-120"/>
                          <a:cs typeface="+mn-cs"/>
                        </a:rPr>
                        <a:t>原</a:t>
                      </a:r>
                      <a:r>
                        <a:rPr lang="zh-TW" altLang="zh-TW" sz="1500" kern="0" baseline="0" dirty="0" smtClean="0">
                          <a:solidFill>
                            <a:schemeClr val="tx1"/>
                          </a:solidFill>
                          <a:effectLst/>
                          <a:latin typeface="Times New Roman" panose="02020603050405020304" pitchFamily="18" charset="0"/>
                          <a:ea typeface="標楷體" panose="03000509000000000000" pitchFamily="65" charset="-120"/>
                          <a:cs typeface="+mn-cs"/>
                        </a:rPr>
                        <a:t>行政院勞工委員會）</a:t>
                      </a:r>
                      <a:endParaRPr lang="zh-TW" sz="1500" kern="0" baseline="0" dirty="0">
                        <a:solidFill>
                          <a:schemeClr val="tx1"/>
                        </a:solidFill>
                        <a:effectLst/>
                        <a:latin typeface="Times New Roman" panose="02020603050405020304" pitchFamily="18" charset="0"/>
                        <a:ea typeface="標楷體" panose="03000509000000000000" pitchFamily="65" charset="-120"/>
                        <a:cs typeface="+mn-cs"/>
                      </a:endParaRPr>
                    </a:p>
                  </a:txBody>
                  <a:tcPr marL="108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1</a:t>
                      </a:r>
                      <a:r>
                        <a:rPr lang="zh-TW" sz="1500" kern="0" baseline="0" dirty="0">
                          <a:solidFill>
                            <a:schemeClr val="tx1"/>
                          </a:solidFill>
                          <a:effectLst/>
                          <a:latin typeface="Times New Roman" panose="02020603050405020304" pitchFamily="18" charset="0"/>
                          <a:ea typeface="標楷體" panose="03000509000000000000" pitchFamily="65" charset="-120"/>
                        </a:rPr>
                        <a:t>名（金牌）</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2000"/>
                        </a:lnSpc>
                        <a:spcAft>
                          <a:spcPts val="0"/>
                        </a:spcAft>
                      </a:pPr>
                      <a:r>
                        <a:rPr lang="en-US" sz="1500" kern="0" baseline="0">
                          <a:solidFill>
                            <a:schemeClr val="tx1"/>
                          </a:solidFill>
                          <a:effectLst/>
                          <a:latin typeface="Times New Roman" panose="02020603050405020304" pitchFamily="18" charset="0"/>
                          <a:ea typeface="標楷體" panose="03000509000000000000" pitchFamily="65" charset="-120"/>
                        </a:rPr>
                        <a:t>35</a:t>
                      </a:r>
                      <a:r>
                        <a:rPr lang="zh-TW" sz="1500" kern="0" baseline="0">
                          <a:solidFill>
                            <a:schemeClr val="tx1"/>
                          </a:solidFill>
                          <a:effectLst/>
                          <a:latin typeface="Times New Roman" panose="02020603050405020304" pitchFamily="18" charset="0"/>
                          <a:ea typeface="標楷體" panose="03000509000000000000" pitchFamily="65" charset="-120"/>
                        </a:rPr>
                        <a:t>分</a:t>
                      </a:r>
                      <a:endParaRPr lang="zh-TW" sz="1500" kern="100" baseline="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r h="249245">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2</a:t>
                      </a:r>
                      <a:r>
                        <a:rPr lang="zh-TW" sz="1500" kern="0" baseline="0" dirty="0">
                          <a:solidFill>
                            <a:schemeClr val="tx1"/>
                          </a:solidFill>
                          <a:effectLst/>
                          <a:latin typeface="Times New Roman" panose="02020603050405020304" pitchFamily="18" charset="0"/>
                          <a:ea typeface="標楷體" panose="03000509000000000000" pitchFamily="65" charset="-120"/>
                        </a:rPr>
                        <a:t>名（銀牌）</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2000"/>
                        </a:lnSpc>
                        <a:spcAft>
                          <a:spcPts val="0"/>
                        </a:spcAft>
                      </a:pPr>
                      <a:r>
                        <a:rPr lang="en-US" sz="1500" kern="0" baseline="0">
                          <a:solidFill>
                            <a:schemeClr val="tx1"/>
                          </a:solidFill>
                          <a:effectLst/>
                          <a:latin typeface="Times New Roman" panose="02020603050405020304" pitchFamily="18" charset="0"/>
                          <a:ea typeface="標楷體" panose="03000509000000000000" pitchFamily="65" charset="-120"/>
                        </a:rPr>
                        <a:t>30</a:t>
                      </a:r>
                      <a:r>
                        <a:rPr lang="zh-TW" sz="1500" kern="0" baseline="0">
                          <a:solidFill>
                            <a:schemeClr val="tx1"/>
                          </a:solidFill>
                          <a:effectLst/>
                          <a:latin typeface="Times New Roman" panose="02020603050405020304" pitchFamily="18" charset="0"/>
                          <a:ea typeface="標楷體" panose="03000509000000000000" pitchFamily="65" charset="-120"/>
                        </a:rPr>
                        <a:t>分</a:t>
                      </a:r>
                      <a:endParaRPr lang="zh-TW" sz="1500" kern="100" baseline="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5"/>
                  </a:ext>
                </a:extLst>
              </a:tr>
              <a:tr h="249245">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3</a:t>
                      </a:r>
                      <a:r>
                        <a:rPr lang="zh-TW" sz="1500" kern="0" baseline="0" dirty="0">
                          <a:solidFill>
                            <a:schemeClr val="tx1"/>
                          </a:solidFill>
                          <a:effectLst/>
                          <a:latin typeface="Times New Roman" panose="02020603050405020304" pitchFamily="18" charset="0"/>
                          <a:ea typeface="標楷體" panose="03000509000000000000" pitchFamily="65" charset="-120"/>
                        </a:rPr>
                        <a:t>名（銅牌）</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2000"/>
                        </a:lnSpc>
                        <a:spcAft>
                          <a:spcPts val="0"/>
                        </a:spcAft>
                      </a:pPr>
                      <a:r>
                        <a:rPr lang="en-US" sz="1500" kern="0" baseline="0">
                          <a:solidFill>
                            <a:schemeClr val="tx1"/>
                          </a:solidFill>
                          <a:effectLst/>
                          <a:latin typeface="Times New Roman" panose="02020603050405020304" pitchFamily="18" charset="0"/>
                          <a:ea typeface="標楷體" panose="03000509000000000000" pitchFamily="65" charset="-120"/>
                        </a:rPr>
                        <a:t>25</a:t>
                      </a:r>
                      <a:r>
                        <a:rPr lang="zh-TW" sz="1500" kern="0" baseline="0">
                          <a:solidFill>
                            <a:schemeClr val="tx1"/>
                          </a:solidFill>
                          <a:effectLst/>
                          <a:latin typeface="Times New Roman" panose="02020603050405020304" pitchFamily="18" charset="0"/>
                          <a:ea typeface="標楷體" panose="03000509000000000000" pitchFamily="65" charset="-120"/>
                        </a:rPr>
                        <a:t>分</a:t>
                      </a:r>
                      <a:endParaRPr lang="zh-TW" sz="1500" kern="100" baseline="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6"/>
                  </a:ext>
                </a:extLst>
              </a:tr>
              <a:tr h="249245">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4</a:t>
                      </a:r>
                      <a:r>
                        <a:rPr lang="zh-TW" sz="1500" kern="0" baseline="0" dirty="0">
                          <a:solidFill>
                            <a:schemeClr val="tx1"/>
                          </a:solidFill>
                          <a:effectLst/>
                          <a:latin typeface="Times New Roman" panose="02020603050405020304" pitchFamily="18" charset="0"/>
                          <a:ea typeface="標楷體" panose="03000509000000000000" pitchFamily="65" charset="-120"/>
                        </a:rPr>
                        <a:t>、</a:t>
                      </a:r>
                      <a:r>
                        <a:rPr lang="en-US" sz="1500" kern="0" baseline="0" dirty="0">
                          <a:solidFill>
                            <a:schemeClr val="tx1"/>
                          </a:solidFill>
                          <a:effectLst/>
                          <a:latin typeface="Times New Roman" panose="02020603050405020304" pitchFamily="18" charset="0"/>
                          <a:ea typeface="標楷體" panose="03000509000000000000" pitchFamily="65" charset="-120"/>
                        </a:rPr>
                        <a:t>5</a:t>
                      </a:r>
                      <a:r>
                        <a:rPr lang="zh-TW" sz="1500" kern="0" baseline="0" dirty="0">
                          <a:solidFill>
                            <a:schemeClr val="tx1"/>
                          </a:solidFill>
                          <a:effectLst/>
                          <a:latin typeface="Times New Roman" panose="02020603050405020304" pitchFamily="18" charset="0"/>
                          <a:ea typeface="標楷體" panose="03000509000000000000" pitchFamily="65" charset="-120"/>
                        </a:rPr>
                        <a:t>名</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2000"/>
                        </a:lnSpc>
                        <a:spcAft>
                          <a:spcPts val="0"/>
                        </a:spcAft>
                      </a:pPr>
                      <a:r>
                        <a:rPr lang="en-US" sz="1500" kern="0" baseline="0">
                          <a:solidFill>
                            <a:schemeClr val="tx1"/>
                          </a:solidFill>
                          <a:effectLst/>
                          <a:latin typeface="Times New Roman" panose="02020603050405020304" pitchFamily="18" charset="0"/>
                          <a:ea typeface="標楷體" panose="03000509000000000000" pitchFamily="65" charset="-120"/>
                        </a:rPr>
                        <a:t>23</a:t>
                      </a:r>
                      <a:r>
                        <a:rPr lang="zh-TW" sz="1500" kern="0" baseline="0">
                          <a:solidFill>
                            <a:schemeClr val="tx1"/>
                          </a:solidFill>
                          <a:effectLst/>
                          <a:latin typeface="Times New Roman" panose="02020603050405020304" pitchFamily="18" charset="0"/>
                          <a:ea typeface="標楷體" panose="03000509000000000000" pitchFamily="65" charset="-120"/>
                        </a:rPr>
                        <a:t>分</a:t>
                      </a:r>
                      <a:endParaRPr lang="zh-TW" sz="1500" kern="100" baseline="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7"/>
                  </a:ext>
                </a:extLst>
              </a:tr>
              <a:tr h="249245">
                <a:tc rowSpan="6">
                  <a:txBody>
                    <a:bodyPr/>
                    <a:lstStyle/>
                    <a:p>
                      <a:pPr algn="just">
                        <a:lnSpc>
                          <a:spcPts val="18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全國高級中等學校技藝競賽</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08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6">
                  <a:txBody>
                    <a:bodyPr/>
                    <a:lstStyle/>
                    <a:p>
                      <a:pPr algn="just">
                        <a:lnSpc>
                          <a:spcPts val="18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教育部</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08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1~3</a:t>
                      </a:r>
                      <a:r>
                        <a:rPr lang="zh-TW" sz="1500" kern="0" baseline="0" dirty="0">
                          <a:solidFill>
                            <a:schemeClr val="tx1"/>
                          </a:solidFill>
                          <a:effectLst/>
                          <a:latin typeface="Times New Roman" panose="02020603050405020304" pitchFamily="18" charset="0"/>
                          <a:ea typeface="標楷體" panose="03000509000000000000" pitchFamily="65" charset="-120"/>
                        </a:rPr>
                        <a:t>名</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ts val="2000"/>
                        </a:lnSpc>
                        <a:spcAft>
                          <a:spcPts val="0"/>
                        </a:spcAft>
                      </a:pPr>
                      <a:r>
                        <a:rPr lang="en-US" sz="1500" kern="0" baseline="0" dirty="0">
                          <a:solidFill>
                            <a:schemeClr val="tx1"/>
                          </a:solidFill>
                          <a:effectLst/>
                          <a:latin typeface="Times New Roman" panose="02020603050405020304" pitchFamily="18" charset="0"/>
                          <a:ea typeface="標楷體" panose="03000509000000000000" pitchFamily="65" charset="-120"/>
                        </a:rPr>
                        <a:t>25</a:t>
                      </a:r>
                      <a:r>
                        <a:rPr lang="zh-TW" sz="1500" kern="0" baseline="0" dirty="0">
                          <a:solidFill>
                            <a:schemeClr val="tx1"/>
                          </a:solidFill>
                          <a:effectLst/>
                          <a:latin typeface="Times New Roman" panose="02020603050405020304" pitchFamily="18" charset="0"/>
                          <a:ea typeface="標楷體" panose="03000509000000000000" pitchFamily="65" charset="-120"/>
                        </a:rPr>
                        <a:t>分</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249245">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4~8</a:t>
                      </a:r>
                      <a:r>
                        <a:rPr lang="zh-TW" sz="1500" kern="0" baseline="0" dirty="0">
                          <a:solidFill>
                            <a:schemeClr val="tx1"/>
                          </a:solidFill>
                          <a:effectLst/>
                          <a:latin typeface="Times New Roman" panose="02020603050405020304" pitchFamily="18" charset="0"/>
                          <a:ea typeface="標楷體" panose="03000509000000000000" pitchFamily="65" charset="-120"/>
                        </a:rPr>
                        <a:t>名</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ts val="2000"/>
                        </a:lnSpc>
                        <a:spcAft>
                          <a:spcPts val="0"/>
                        </a:spcAft>
                      </a:pPr>
                      <a:r>
                        <a:rPr lang="en-US" sz="1500" kern="0" baseline="0" dirty="0">
                          <a:solidFill>
                            <a:schemeClr val="tx1"/>
                          </a:solidFill>
                          <a:effectLst/>
                          <a:latin typeface="Times New Roman" panose="02020603050405020304" pitchFamily="18" charset="0"/>
                          <a:ea typeface="標楷體" panose="03000509000000000000" pitchFamily="65" charset="-120"/>
                        </a:rPr>
                        <a:t>20</a:t>
                      </a:r>
                      <a:r>
                        <a:rPr lang="zh-TW" sz="1500" kern="0" baseline="0" dirty="0">
                          <a:solidFill>
                            <a:schemeClr val="tx1"/>
                          </a:solidFill>
                          <a:effectLst/>
                          <a:latin typeface="Times New Roman" panose="02020603050405020304" pitchFamily="18" charset="0"/>
                          <a:ea typeface="標楷體" panose="03000509000000000000" pitchFamily="65" charset="-120"/>
                        </a:rPr>
                        <a:t>分</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9"/>
                  </a:ext>
                </a:extLst>
              </a:tr>
              <a:tr h="249245">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9~13</a:t>
                      </a:r>
                      <a:r>
                        <a:rPr lang="zh-TW" sz="1500" kern="0" baseline="0" dirty="0">
                          <a:solidFill>
                            <a:schemeClr val="tx1"/>
                          </a:solidFill>
                          <a:effectLst/>
                          <a:latin typeface="Times New Roman" panose="02020603050405020304" pitchFamily="18" charset="0"/>
                          <a:ea typeface="標楷體" panose="03000509000000000000" pitchFamily="65" charset="-120"/>
                        </a:rPr>
                        <a:t>名</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ts val="2000"/>
                        </a:lnSpc>
                        <a:spcAft>
                          <a:spcPts val="0"/>
                        </a:spcAft>
                      </a:pPr>
                      <a:r>
                        <a:rPr lang="en-US" sz="1500" kern="0" baseline="0" dirty="0">
                          <a:solidFill>
                            <a:schemeClr val="tx1"/>
                          </a:solidFill>
                          <a:effectLst/>
                          <a:latin typeface="Times New Roman" panose="02020603050405020304" pitchFamily="18" charset="0"/>
                          <a:ea typeface="標楷體" panose="03000509000000000000" pitchFamily="65" charset="-120"/>
                        </a:rPr>
                        <a:t>15</a:t>
                      </a:r>
                      <a:r>
                        <a:rPr lang="zh-TW" sz="1500" kern="0" baseline="0" dirty="0">
                          <a:solidFill>
                            <a:schemeClr val="tx1"/>
                          </a:solidFill>
                          <a:effectLst/>
                          <a:latin typeface="Times New Roman" panose="02020603050405020304" pitchFamily="18" charset="0"/>
                          <a:ea typeface="標楷體" panose="03000509000000000000" pitchFamily="65" charset="-120"/>
                        </a:rPr>
                        <a:t>分</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10"/>
                  </a:ext>
                </a:extLst>
              </a:tr>
              <a:tr h="249245">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14~23</a:t>
                      </a:r>
                      <a:r>
                        <a:rPr lang="zh-TW" sz="1500" kern="0" baseline="0" dirty="0">
                          <a:solidFill>
                            <a:schemeClr val="tx1"/>
                          </a:solidFill>
                          <a:effectLst/>
                          <a:latin typeface="Times New Roman" panose="02020603050405020304" pitchFamily="18" charset="0"/>
                          <a:ea typeface="標楷體" panose="03000509000000000000" pitchFamily="65" charset="-120"/>
                        </a:rPr>
                        <a:t>名</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ts val="2000"/>
                        </a:lnSpc>
                        <a:spcAft>
                          <a:spcPts val="0"/>
                        </a:spcAft>
                      </a:pPr>
                      <a:r>
                        <a:rPr lang="en-US" sz="1500" kern="0" baseline="0" dirty="0">
                          <a:solidFill>
                            <a:schemeClr val="tx1"/>
                          </a:solidFill>
                          <a:effectLst/>
                          <a:latin typeface="Times New Roman" panose="02020603050405020304" pitchFamily="18" charset="0"/>
                          <a:ea typeface="標楷體" panose="03000509000000000000" pitchFamily="65" charset="-120"/>
                        </a:rPr>
                        <a:t>10</a:t>
                      </a:r>
                      <a:r>
                        <a:rPr lang="zh-TW" sz="1500" kern="0" baseline="0" dirty="0">
                          <a:solidFill>
                            <a:schemeClr val="tx1"/>
                          </a:solidFill>
                          <a:effectLst/>
                          <a:latin typeface="Times New Roman" panose="02020603050405020304" pitchFamily="18" charset="0"/>
                          <a:ea typeface="標楷體" panose="03000509000000000000" pitchFamily="65" charset="-120"/>
                        </a:rPr>
                        <a:t>分</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11"/>
                  </a:ext>
                </a:extLst>
              </a:tr>
              <a:tr h="249245">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24~50</a:t>
                      </a:r>
                      <a:r>
                        <a:rPr lang="zh-TW" sz="1500" kern="0" baseline="0" dirty="0">
                          <a:solidFill>
                            <a:schemeClr val="tx1"/>
                          </a:solidFill>
                          <a:effectLst/>
                          <a:latin typeface="Times New Roman" panose="02020603050405020304" pitchFamily="18" charset="0"/>
                          <a:ea typeface="標楷體" panose="03000509000000000000" pitchFamily="65" charset="-120"/>
                        </a:rPr>
                        <a:t>名</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ts val="2000"/>
                        </a:lnSpc>
                        <a:spcAft>
                          <a:spcPts val="0"/>
                        </a:spcAft>
                      </a:pPr>
                      <a:r>
                        <a:rPr lang="en-US" sz="1500" kern="0" baseline="0" dirty="0">
                          <a:solidFill>
                            <a:schemeClr val="tx1"/>
                          </a:solidFill>
                          <a:effectLst/>
                          <a:latin typeface="Times New Roman" panose="02020603050405020304" pitchFamily="18" charset="0"/>
                          <a:ea typeface="標楷體" panose="03000509000000000000" pitchFamily="65" charset="-120"/>
                        </a:rPr>
                        <a:t>5</a:t>
                      </a:r>
                      <a:r>
                        <a:rPr lang="zh-TW" sz="1500" kern="0" baseline="0" dirty="0">
                          <a:solidFill>
                            <a:schemeClr val="tx1"/>
                          </a:solidFill>
                          <a:effectLst/>
                          <a:latin typeface="Times New Roman" panose="02020603050405020304" pitchFamily="18" charset="0"/>
                          <a:ea typeface="標楷體" panose="03000509000000000000" pitchFamily="65" charset="-120"/>
                        </a:rPr>
                        <a:t>分</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12"/>
                  </a:ext>
                </a:extLst>
              </a:tr>
              <a:tr h="249245">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51~76</a:t>
                      </a:r>
                      <a:r>
                        <a:rPr lang="zh-TW" sz="1500" kern="0" baseline="0" dirty="0">
                          <a:solidFill>
                            <a:schemeClr val="tx1"/>
                          </a:solidFill>
                          <a:effectLst/>
                          <a:latin typeface="Times New Roman" panose="02020603050405020304" pitchFamily="18" charset="0"/>
                          <a:ea typeface="標楷體" panose="03000509000000000000" pitchFamily="65" charset="-120"/>
                        </a:rPr>
                        <a:t>名</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ts val="2000"/>
                        </a:lnSpc>
                        <a:spcAft>
                          <a:spcPts val="0"/>
                        </a:spcAft>
                      </a:pPr>
                      <a:r>
                        <a:rPr lang="en-US" sz="1500" kern="0" baseline="0" dirty="0">
                          <a:solidFill>
                            <a:schemeClr val="tx1"/>
                          </a:solidFill>
                          <a:effectLst/>
                          <a:latin typeface="Times New Roman" panose="02020603050405020304" pitchFamily="18" charset="0"/>
                          <a:ea typeface="標楷體" panose="03000509000000000000" pitchFamily="65" charset="-120"/>
                        </a:rPr>
                        <a:t>3</a:t>
                      </a:r>
                      <a:r>
                        <a:rPr lang="zh-TW" sz="1500" kern="0" baseline="0" dirty="0">
                          <a:solidFill>
                            <a:schemeClr val="tx1"/>
                          </a:solidFill>
                          <a:effectLst/>
                          <a:latin typeface="Times New Roman" panose="02020603050405020304" pitchFamily="18" charset="0"/>
                          <a:ea typeface="標楷體" panose="03000509000000000000" pitchFamily="65" charset="-120"/>
                        </a:rPr>
                        <a:t>分</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13"/>
                  </a:ext>
                </a:extLst>
              </a:tr>
              <a:tr h="249245">
                <a:tc rowSpan="3">
                  <a:txBody>
                    <a:bodyPr/>
                    <a:lstStyle/>
                    <a:p>
                      <a:pPr marL="0" algn="l" defTabSz="914400" rtl="0" eaLnBrk="1" latinLnBrk="0" hangingPunct="1">
                        <a:lnSpc>
                          <a:spcPts val="1800"/>
                        </a:lnSpc>
                        <a:spcAft>
                          <a:spcPts val="0"/>
                        </a:spcAft>
                      </a:pPr>
                      <a:r>
                        <a:rPr lang="zh-TW" altLang="zh-TW" sz="1500" kern="0" baseline="0" dirty="0" smtClean="0">
                          <a:solidFill>
                            <a:schemeClr val="tx1"/>
                          </a:solidFill>
                          <a:effectLst/>
                          <a:latin typeface="Times New Roman" panose="02020603050405020304" pitchFamily="18" charset="0"/>
                          <a:ea typeface="標楷體" panose="03000509000000000000" pitchFamily="65" charset="-120"/>
                          <a:cs typeface="+mn-cs"/>
                        </a:rPr>
                        <a:t>全國中小學科學展覽會</a:t>
                      </a:r>
                    </a:p>
                    <a:p>
                      <a:pPr>
                        <a:lnSpc>
                          <a:spcPts val="1800"/>
                        </a:lnSpc>
                        <a:spcAft>
                          <a:spcPts val="0"/>
                        </a:spcAft>
                      </a:pPr>
                      <a:r>
                        <a:rPr lang="zh-TW" sz="1500" kern="0" baseline="0" dirty="0" smtClean="0">
                          <a:solidFill>
                            <a:schemeClr val="tx1"/>
                          </a:solidFill>
                          <a:effectLst/>
                          <a:latin typeface="Times New Roman" panose="02020603050405020304" pitchFamily="18" charset="0"/>
                          <a:ea typeface="標楷體" panose="03000509000000000000" pitchFamily="65" charset="-120"/>
                        </a:rPr>
                        <a:t>臺灣</a:t>
                      </a:r>
                      <a:r>
                        <a:rPr lang="zh-TW" sz="1500" kern="0" baseline="0" dirty="0">
                          <a:solidFill>
                            <a:schemeClr val="tx1"/>
                          </a:solidFill>
                          <a:effectLst/>
                          <a:latin typeface="Times New Roman" panose="02020603050405020304" pitchFamily="18" charset="0"/>
                          <a:ea typeface="標楷體" panose="03000509000000000000" pitchFamily="65" charset="-120"/>
                        </a:rPr>
                        <a:t>國際科學展覽會</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08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rowSpan="3">
                  <a:txBody>
                    <a:bodyPr/>
                    <a:lstStyle/>
                    <a:p>
                      <a:pPr algn="just">
                        <a:lnSpc>
                          <a:spcPts val="18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國立臺灣科學教育館</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08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1</a:t>
                      </a:r>
                      <a:r>
                        <a:rPr lang="zh-TW" sz="1500" kern="0" baseline="0" dirty="0">
                          <a:solidFill>
                            <a:schemeClr val="tx1"/>
                          </a:solidFill>
                          <a:effectLst/>
                          <a:latin typeface="Times New Roman" panose="02020603050405020304" pitchFamily="18" charset="0"/>
                          <a:ea typeface="標楷體" panose="03000509000000000000" pitchFamily="65" charset="-120"/>
                        </a:rPr>
                        <a:t>名</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2000"/>
                        </a:lnSpc>
                        <a:spcAft>
                          <a:spcPts val="0"/>
                        </a:spcAft>
                      </a:pPr>
                      <a:r>
                        <a:rPr lang="en-US" sz="1500" kern="0" baseline="0" dirty="0">
                          <a:solidFill>
                            <a:schemeClr val="tx1"/>
                          </a:solidFill>
                          <a:effectLst/>
                          <a:latin typeface="Times New Roman" panose="02020603050405020304" pitchFamily="18" charset="0"/>
                          <a:ea typeface="標楷體" panose="03000509000000000000" pitchFamily="65" charset="-120"/>
                        </a:rPr>
                        <a:t>20</a:t>
                      </a:r>
                      <a:r>
                        <a:rPr lang="zh-TW" sz="1500" kern="0" baseline="0" dirty="0">
                          <a:solidFill>
                            <a:schemeClr val="tx1"/>
                          </a:solidFill>
                          <a:effectLst/>
                          <a:latin typeface="Times New Roman" panose="02020603050405020304" pitchFamily="18" charset="0"/>
                          <a:ea typeface="標楷體" panose="03000509000000000000" pitchFamily="65" charset="-120"/>
                        </a:rPr>
                        <a:t>分</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14"/>
                  </a:ext>
                </a:extLst>
              </a:tr>
              <a:tr h="249245">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第</a:t>
                      </a:r>
                      <a:r>
                        <a:rPr lang="en-US" sz="1500" kern="0" baseline="0" dirty="0">
                          <a:solidFill>
                            <a:schemeClr val="tx1"/>
                          </a:solidFill>
                          <a:effectLst/>
                          <a:latin typeface="Times New Roman" panose="02020603050405020304" pitchFamily="18" charset="0"/>
                          <a:ea typeface="標楷體" panose="03000509000000000000" pitchFamily="65" charset="-120"/>
                        </a:rPr>
                        <a:t>2</a:t>
                      </a:r>
                      <a:r>
                        <a:rPr lang="zh-TW" sz="1500" kern="0" baseline="0" dirty="0">
                          <a:solidFill>
                            <a:schemeClr val="tx1"/>
                          </a:solidFill>
                          <a:effectLst/>
                          <a:latin typeface="Times New Roman" panose="02020603050405020304" pitchFamily="18" charset="0"/>
                          <a:ea typeface="標楷體" panose="03000509000000000000" pitchFamily="65" charset="-120"/>
                        </a:rPr>
                        <a:t>、</a:t>
                      </a:r>
                      <a:r>
                        <a:rPr lang="en-US" sz="1500" kern="0" baseline="0" dirty="0">
                          <a:solidFill>
                            <a:schemeClr val="tx1"/>
                          </a:solidFill>
                          <a:effectLst/>
                          <a:latin typeface="Times New Roman" panose="02020603050405020304" pitchFamily="18" charset="0"/>
                          <a:ea typeface="標楷體" panose="03000509000000000000" pitchFamily="65" charset="-120"/>
                        </a:rPr>
                        <a:t>3</a:t>
                      </a:r>
                      <a:r>
                        <a:rPr lang="zh-TW" sz="1500" kern="0" baseline="0" dirty="0">
                          <a:solidFill>
                            <a:schemeClr val="tx1"/>
                          </a:solidFill>
                          <a:effectLst/>
                          <a:latin typeface="Times New Roman" panose="02020603050405020304" pitchFamily="18" charset="0"/>
                          <a:ea typeface="標楷體" panose="03000509000000000000" pitchFamily="65" charset="-120"/>
                        </a:rPr>
                        <a:t>名</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2000"/>
                        </a:lnSpc>
                        <a:spcAft>
                          <a:spcPts val="0"/>
                        </a:spcAft>
                      </a:pPr>
                      <a:r>
                        <a:rPr lang="en-US" sz="1500" kern="0" baseline="0" dirty="0">
                          <a:solidFill>
                            <a:schemeClr val="tx1"/>
                          </a:solidFill>
                          <a:effectLst/>
                          <a:latin typeface="Times New Roman" panose="02020603050405020304" pitchFamily="18" charset="0"/>
                          <a:ea typeface="標楷體" panose="03000509000000000000" pitchFamily="65" charset="-120"/>
                        </a:rPr>
                        <a:t>15</a:t>
                      </a:r>
                      <a:r>
                        <a:rPr lang="zh-TW" sz="1500" kern="0" baseline="0" dirty="0">
                          <a:solidFill>
                            <a:schemeClr val="tx1"/>
                          </a:solidFill>
                          <a:effectLst/>
                          <a:latin typeface="Times New Roman" panose="02020603050405020304" pitchFamily="18" charset="0"/>
                          <a:ea typeface="標楷體" panose="03000509000000000000" pitchFamily="65" charset="-120"/>
                        </a:rPr>
                        <a:t>分</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15"/>
                  </a:ext>
                </a:extLst>
              </a:tr>
              <a:tr h="249245">
                <a:tc vMerge="1">
                  <a:txBody>
                    <a:bodyPr/>
                    <a:lstStyle/>
                    <a:p>
                      <a:endParaRPr lang="zh-TW" altLang="en-US"/>
                    </a:p>
                  </a:txBody>
                  <a:tcPr/>
                </a:tc>
                <a:tc vMerge="1">
                  <a:txBody>
                    <a:bodyPr/>
                    <a:lstStyle/>
                    <a:p>
                      <a:endParaRPr lang="zh-TW" altLang="en-US"/>
                    </a:p>
                  </a:txBody>
                  <a:tcPr/>
                </a:tc>
                <a:tc>
                  <a:txBody>
                    <a:bodyPr/>
                    <a:lstStyle/>
                    <a:p>
                      <a:pPr algn="just">
                        <a:lnSpc>
                          <a:spcPts val="2000"/>
                        </a:lnSpc>
                        <a:spcAft>
                          <a:spcPts val="0"/>
                        </a:spcAft>
                      </a:pPr>
                      <a:r>
                        <a:rPr lang="zh-TW" sz="1500" kern="0" baseline="0" dirty="0">
                          <a:solidFill>
                            <a:schemeClr val="tx1"/>
                          </a:solidFill>
                          <a:effectLst/>
                          <a:latin typeface="Times New Roman" panose="02020603050405020304" pitchFamily="18" charset="0"/>
                          <a:ea typeface="標楷體" panose="03000509000000000000" pitchFamily="65" charset="-120"/>
                        </a:rPr>
                        <a:t>佳作</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7200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2000"/>
                        </a:lnSpc>
                        <a:spcAft>
                          <a:spcPts val="0"/>
                        </a:spcAft>
                      </a:pPr>
                      <a:r>
                        <a:rPr lang="en-US" sz="1500" kern="0" baseline="0" dirty="0">
                          <a:solidFill>
                            <a:schemeClr val="tx1"/>
                          </a:solidFill>
                          <a:effectLst/>
                          <a:latin typeface="Times New Roman" panose="02020603050405020304" pitchFamily="18" charset="0"/>
                          <a:ea typeface="標楷體" panose="03000509000000000000" pitchFamily="65" charset="-120"/>
                        </a:rPr>
                        <a:t>10</a:t>
                      </a:r>
                      <a:r>
                        <a:rPr lang="zh-TW" sz="1500" kern="0" baseline="0" dirty="0">
                          <a:solidFill>
                            <a:schemeClr val="tx1"/>
                          </a:solidFill>
                          <a:effectLst/>
                          <a:latin typeface="Times New Roman" panose="02020603050405020304" pitchFamily="18" charset="0"/>
                          <a:ea typeface="標楷體" panose="03000509000000000000" pitchFamily="65" charset="-120"/>
                        </a:rPr>
                        <a:t>分</a:t>
                      </a:r>
                      <a:endParaRPr lang="zh-TW" sz="1500" kern="100" baseline="0" dirty="0">
                        <a:solidFill>
                          <a:schemeClr val="tx1"/>
                        </a:solidFill>
                        <a:effectLst/>
                        <a:latin typeface="Times New Roman" panose="02020603050405020304" pitchFamily="18" charset="0"/>
                        <a:ea typeface="標楷體" panose="03000509000000000000" pitchFamily="65" charset="-120"/>
                      </a:endParaRPr>
                    </a:p>
                  </a:txBody>
                  <a:tcPr marL="17780" marR="177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16"/>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932D18B-1066-4DCA-88CB-5FE2CF8AA656}" type="slidenum">
              <a:rPr lang="en-US" altLang="zh-TW" sz="1400" smtClean="0"/>
              <a:pPr>
                <a:spcBef>
                  <a:spcPct val="0"/>
                </a:spcBef>
                <a:buFontTx/>
                <a:buNone/>
              </a:pPr>
              <a:t>2</a:t>
            </a:fld>
            <a:endParaRPr lang="en-US" altLang="zh-TW" sz="1400" smtClean="0"/>
          </a:p>
        </p:txBody>
      </p:sp>
      <p:sp>
        <p:nvSpPr>
          <p:cNvPr id="16387" name="Rectangle 44"/>
          <p:cNvSpPr>
            <a:spLocks noChangeArrowheads="1"/>
          </p:cNvSpPr>
          <p:nvPr/>
        </p:nvSpPr>
        <p:spPr bwMode="auto">
          <a:xfrm>
            <a:off x="107950" y="115888"/>
            <a:ext cx="8061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4800" b="1" dirty="0">
                <a:latin typeface="標楷體" panose="03000509000000000000" pitchFamily="65" charset="-120"/>
                <a:ea typeface="標楷體" panose="03000509000000000000" pitchFamily="65" charset="-120"/>
                <a:cs typeface="Times New Roman" panose="02020603050405020304" pitchFamily="18" charset="0"/>
              </a:rPr>
              <a:t>簡報內容</a:t>
            </a:r>
          </a:p>
        </p:txBody>
      </p:sp>
      <p:graphicFrame>
        <p:nvGraphicFramePr>
          <p:cNvPr id="6" name="內容版面配置區 3"/>
          <p:cNvGraphicFramePr>
            <a:graphicFrameLocks/>
          </p:cNvGraphicFramePr>
          <p:nvPr>
            <p:extLst>
              <p:ext uri="{D42A27DB-BD31-4B8C-83A1-F6EECF244321}">
                <p14:modId xmlns:p14="http://schemas.microsoft.com/office/powerpoint/2010/main" val="4257899548"/>
              </p:ext>
            </p:extLst>
          </p:nvPr>
        </p:nvGraphicFramePr>
        <p:xfrm>
          <a:off x="323528" y="1124744"/>
          <a:ext cx="8568952" cy="5141916"/>
        </p:xfrm>
        <a:graphic>
          <a:graphicData uri="http://schemas.openxmlformats.org/drawingml/2006/table">
            <a:tbl>
              <a:tblPr firstRow="1" bandRow="1">
                <a:tableStyleId>{69CF1AB2-1976-4502-BF36-3FF5EA218861}</a:tableStyleId>
              </a:tblPr>
              <a:tblGrid>
                <a:gridCol w="3744416">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tblGrid>
              <a:tr h="699506">
                <a:tc>
                  <a:txBody>
                    <a:bodyPr/>
                    <a:lstStyle/>
                    <a:p>
                      <a:pPr marL="712788" indent="-712788"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壹、</a:t>
                      </a:r>
                      <a:r>
                        <a:rPr lang="en-US" altLang="zh-TW"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104-108</a:t>
                      </a:r>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學年度招生試務資料統計</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tc>
                  <a:txBody>
                    <a:bodyPr/>
                    <a:lstStyle/>
                    <a:p>
                      <a:pPr algn="l"/>
                      <a:r>
                        <a:rPr lang="zh-TW" altLang="en-US" sz="2800" b="0" kern="1200" dirty="0" smtClean="0">
                          <a:solidFill>
                            <a:schemeClr val="tx1"/>
                          </a:solidFill>
                          <a:latin typeface="Times New Roman" pitchFamily="18" charset="0"/>
                          <a:ea typeface="標楷體" pitchFamily="65" charset="-120"/>
                          <a:cs typeface="Times New Roman" pitchFamily="18" charset="0"/>
                        </a:rPr>
                        <a:t>捌、推薦機制</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extLst>
                  <a:ext uri="{0D108BD9-81ED-4DB2-BD59-A6C34878D82A}">
                    <a16:rowId xmlns:a16="http://schemas.microsoft.com/office/drawing/2014/main" val="10000"/>
                  </a:ext>
                </a:extLst>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貳、近三年招生概況</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zh-TW" altLang="en-US" sz="2800" b="0" kern="1200" dirty="0" smtClean="0">
                          <a:solidFill>
                            <a:schemeClr val="tx1"/>
                          </a:solidFill>
                          <a:latin typeface="Times New Roman" pitchFamily="18" charset="0"/>
                          <a:ea typeface="標楷體" pitchFamily="65" charset="-120"/>
                          <a:cs typeface="Times New Roman" pitchFamily="18" charset="0"/>
                        </a:rPr>
                        <a:t>玖、甄選規定</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1"/>
                  </a:ext>
                </a:extLst>
              </a:tr>
              <a:tr h="699506">
                <a:tc>
                  <a:txBody>
                    <a:bodyPr/>
                    <a:lstStyle/>
                    <a:p>
                      <a:pPr algn="l"/>
                      <a:r>
                        <a:rPr lang="zh-TW" altLang="en-US" sz="2800" b="0" dirty="0" smtClean="0">
                          <a:latin typeface="Times New Roman" panose="02020603050405020304" pitchFamily="18" charset="0"/>
                          <a:ea typeface="標楷體" panose="03000509000000000000" pitchFamily="65" charset="-120"/>
                          <a:cs typeface="Times New Roman" panose="02020603050405020304" pitchFamily="18" charset="0"/>
                        </a:rPr>
                        <a:t>參、重要日程表</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extLst>
                  <a:ext uri="{0D108BD9-81ED-4DB2-BD59-A6C34878D82A}">
                    <a16:rowId xmlns:a16="http://schemas.microsoft.com/office/drawing/2014/main" val="10002"/>
                  </a:ext>
                </a:extLst>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肆、作業流程</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拾壹、作業流程重要注意事項</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3"/>
                  </a:ext>
                </a:extLst>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伍、招生相關資料</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拾貳、試務作業實務常見問題</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extLst>
                  <a:ext uri="{0D108BD9-81ED-4DB2-BD59-A6C34878D82A}">
                    <a16:rowId xmlns:a16="http://schemas.microsoft.com/office/drawing/2014/main" val="10004"/>
                  </a:ext>
                </a:extLst>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陸、重要注意事項</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拾參、意見交流</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5"/>
                  </a:ext>
                </a:extLst>
              </a:tr>
              <a:tr h="699506">
                <a:tc>
                  <a:txBody>
                    <a:bodyPr/>
                    <a:lstStyle/>
                    <a:p>
                      <a:pPr algn="l"/>
                      <a:r>
                        <a:rPr lang="zh-TW" altLang="en-US" sz="2800" b="0" kern="1200" dirty="0" smtClean="0">
                          <a:solidFill>
                            <a:schemeClr val="tx1"/>
                          </a:solidFill>
                          <a:latin typeface="Times New Roman" pitchFamily="18" charset="0"/>
                          <a:ea typeface="標楷體" pitchFamily="65" charset="-120"/>
                          <a:cs typeface="Times New Roman" pitchFamily="18" charset="0"/>
                        </a:rPr>
                        <a:t>柒、推薦資格</a:t>
                      </a:r>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tc>
                  <a:txBody>
                    <a:bodyPr/>
                    <a:lstStyle/>
                    <a:p>
                      <a:pPr algn="l"/>
                      <a:endParaRPr lang="zh-TW" altLang="en-US" sz="2800" b="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E7"/>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600" y="4725144"/>
            <a:ext cx="8923338" cy="2123658"/>
          </a:xfrm>
          <a:prstGeom prst="rect">
            <a:avLst/>
          </a:prstGeom>
          <a:solidFill>
            <a:schemeClr val="bg1"/>
          </a:solidFill>
        </p:spPr>
        <p:txBody>
          <a:bodyPr>
            <a:spAutoFit/>
          </a:bodyPr>
          <a:lstStyle/>
          <a:p>
            <a:pPr marL="361950" indent="-361950"/>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相同職類之競賽或證照採最優名次或最高等級計分</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，不同職類之競賽或證照，則可累計計分；未在本表所列之競賽及證照，均不予計分。</a:t>
            </a:r>
          </a:p>
          <a:p>
            <a:pPr marL="361950" indent="-361950"/>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：全國高級中等學校技藝競賽獲各職種優勝名次，並</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檢附優勝獎狀</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，才得予採計（參賽證明不予採計）。</a:t>
            </a:r>
          </a:p>
          <a:p>
            <a:pPr marL="361950" indent="-361950"/>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：中央各級機關及直轄市政府主辦之各項技藝技能競賽，發證時之主辦單位和落款單位須為中央各級機關或直轄市政府，且落款人須為機關首長，否則不列入本表採計項目（參賽證明不予採計）。</a:t>
            </a:r>
          </a:p>
          <a:p>
            <a:pPr marL="361950" indent="-361950"/>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：若</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尚未拿到技術士證照</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，但有</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成績單</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或於技能檢定術科辦理單位</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相關網站可查詢到成績</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，請</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檢附成績單影本或複印成績查詢頁面</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，並請於「網路報名系統」之第</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比序項目資料將</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發證日期登錄為</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日</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a:t>
            </a:r>
          </a:p>
          <a:p>
            <a:pPr marL="361950" indent="-361950"/>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：被推薦考生取得本表採計之競賽或證照項目之</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日期，須為</a:t>
            </a:r>
            <a:r>
              <a:rPr lang="zh-TW"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被推薦考生入學高職學校之後至報名截止日</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18</a:t>
            </a:r>
            <a:r>
              <a:rPr lang="zh-TW"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日（星期三）前</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，方予採計。惟所有證明文件影本須連同考生報名表件一併於</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日（星期四）前，以快遞或限時掛號寄出（郵戳為憑）至本委員會進行審查。</a:t>
            </a:r>
          </a:p>
          <a:p>
            <a:pPr marL="361950" indent="-361950"/>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：全國學生舞蹈比賽與全國學生音樂比賽僅採計個人組得獎者，團體組皆不予採計。</a:t>
            </a:r>
          </a:p>
          <a:p>
            <a:pPr marL="361950" indent="-361950"/>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亞洲技能競賽獲獎學生，取得該競賽各職類優勝名次者，可準同國際技能競賽獲獎學生或正備取國手資格及依優勝名次列為第</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100" b="1" dirty="0">
                <a:latin typeface="Times New Roman" panose="02020603050405020304" pitchFamily="18" charset="0"/>
                <a:ea typeface="標楷體" panose="03000509000000000000" pitchFamily="65" charset="-120"/>
                <a:cs typeface="Times New Roman" panose="02020603050405020304" pitchFamily="18" charset="0"/>
              </a:rPr>
              <a:t>比序採計項目，並予以計分</a:t>
            </a:r>
            <a:r>
              <a:rPr lang="zh-TW" altLang="zh-TW" sz="11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1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標題 4"/>
          <p:cNvSpPr>
            <a:spLocks noGrp="1"/>
          </p:cNvSpPr>
          <p:nvPr>
            <p:ph type="title"/>
          </p:nvPr>
        </p:nvSpPr>
        <p:spPr>
          <a:xfrm>
            <a:off x="0" y="188640"/>
            <a:ext cx="9144000"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玖、甄選</a:t>
            </a:r>
            <a:r>
              <a:rPr lang="zh-TW" altLang="en-US" sz="4400" b="1" kern="1200" dirty="0" smtClean="0">
                <a:solidFill>
                  <a:schemeClr val="tx1"/>
                </a:solidFill>
                <a:latin typeface="Times New Roman" pitchFamily="18" charset="0"/>
                <a:ea typeface="標楷體" pitchFamily="65" charset="-120"/>
                <a:cs typeface="Times New Roman" pitchFamily="18" charset="0"/>
              </a:rPr>
              <a:t>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6</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en-US" altLang="zh-TW" sz="4400" b="1" kern="1200" dirty="0" smtClean="0">
                <a:solidFill>
                  <a:schemeClr val="tx1"/>
                </a:solidFill>
                <a:latin typeface="Times New Roman" pitchFamily="18" charset="0"/>
                <a:ea typeface="標楷體" pitchFamily="65" charset="-120"/>
                <a:cs typeface="Times New Roman" pitchFamily="18" charset="0"/>
              </a:rPr>
              <a:t>5/9</a:t>
            </a:r>
            <a:r>
              <a:rPr lang="zh-TW" altLang="en-US" sz="4400" b="1" kern="1200" dirty="0" smtClean="0">
                <a:solidFill>
                  <a:schemeClr val="tx1"/>
                </a:solidFill>
                <a:latin typeface="Times New Roman" pitchFamily="18" charset="0"/>
                <a:ea typeface="標楷體" pitchFamily="65" charset="-120"/>
                <a:cs typeface="Times New Roman" pitchFamily="18" charset="0"/>
              </a:rPr>
              <a:t>）</a:t>
            </a:r>
            <a:endParaRPr lang="zh-TW" altLang="en-US" sz="4400" b="1" kern="1200" dirty="0">
              <a:solidFill>
                <a:schemeClr val="tx1"/>
              </a:solidFill>
              <a:latin typeface="Times New Roman" pitchFamily="18" charset="0"/>
              <a:ea typeface="標楷體" pitchFamily="65" charset="-120"/>
              <a:cs typeface="Times New Roman" pitchFamily="18" charset="0"/>
            </a:endParaRPr>
          </a:p>
        </p:txBody>
      </p:sp>
      <p:sp>
        <p:nvSpPr>
          <p:cNvPr id="56326" name="投影片編號版面配置區 3"/>
          <p:cNvSpPr>
            <a:spLocks noGrp="1"/>
          </p:cNvSpPr>
          <p:nvPr>
            <p:ph type="sldNum" sz="quarter" idx="12"/>
          </p:nvPr>
        </p:nvSpPr>
        <p:spPr>
          <a:xfrm>
            <a:off x="6804248" y="6566862"/>
            <a:ext cx="2133600" cy="318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E871AC8-B20E-403E-8EC5-298C7889B312}" type="slidenum">
              <a:rPr lang="zh-TW" altLang="en-US" sz="1400" smtClean="0"/>
              <a:pPr>
                <a:spcBef>
                  <a:spcPct val="0"/>
                </a:spcBef>
                <a:buFontTx/>
                <a:buNone/>
              </a:pPr>
              <a:t>20</a:t>
            </a:fld>
            <a:endParaRPr lang="en-US" altLang="zh-TW" sz="1400" dirty="0" smtClean="0"/>
          </a:p>
        </p:txBody>
      </p:sp>
      <p:sp>
        <p:nvSpPr>
          <p:cNvPr id="56323" name="文字方塊 12"/>
          <p:cNvSpPr txBox="1">
            <a:spLocks noChangeArrowheads="1"/>
          </p:cNvSpPr>
          <p:nvPr/>
        </p:nvSpPr>
        <p:spPr bwMode="auto">
          <a:xfrm>
            <a:off x="215516" y="1025525"/>
            <a:ext cx="5292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42900" indent="-342900" eaLnBrk="1" hangingPunct="1">
              <a:spcBef>
                <a:spcPct val="0"/>
              </a:spcBef>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競賽與證照部分之計分標準（續）</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15" name="表格 14"/>
          <p:cNvGraphicFramePr>
            <a:graphicFrameLocks noGrp="1"/>
          </p:cNvGraphicFramePr>
          <p:nvPr>
            <p:extLst>
              <p:ext uri="{D42A27DB-BD31-4B8C-83A1-F6EECF244321}">
                <p14:modId xmlns:p14="http://schemas.microsoft.com/office/powerpoint/2010/main" val="928408927"/>
              </p:ext>
            </p:extLst>
          </p:nvPr>
        </p:nvGraphicFramePr>
        <p:xfrm>
          <a:off x="215516" y="1474001"/>
          <a:ext cx="8712968" cy="3247366"/>
        </p:xfrm>
        <a:graphic>
          <a:graphicData uri="http://schemas.openxmlformats.org/drawingml/2006/table">
            <a:tbl>
              <a:tblPr>
                <a:tableStyleId>{3C2FFA5D-87B4-456A-9821-1D502468CF0F}</a:tableStyleId>
              </a:tblPr>
              <a:tblGrid>
                <a:gridCol w="5076564">
                  <a:extLst>
                    <a:ext uri="{9D8B030D-6E8A-4147-A177-3AD203B41FA5}">
                      <a16:colId xmlns:a16="http://schemas.microsoft.com/office/drawing/2014/main" val="20000"/>
                    </a:ext>
                  </a:extLst>
                </a:gridCol>
                <a:gridCol w="1260140">
                  <a:extLst>
                    <a:ext uri="{9D8B030D-6E8A-4147-A177-3AD203B41FA5}">
                      <a16:colId xmlns:a16="http://schemas.microsoft.com/office/drawing/2014/main" val="20001"/>
                    </a:ext>
                  </a:extLst>
                </a:gridCol>
                <a:gridCol w="1562392">
                  <a:extLst>
                    <a:ext uri="{9D8B030D-6E8A-4147-A177-3AD203B41FA5}">
                      <a16:colId xmlns:a16="http://schemas.microsoft.com/office/drawing/2014/main" val="20002"/>
                    </a:ext>
                  </a:extLst>
                </a:gridCol>
                <a:gridCol w="813872">
                  <a:extLst>
                    <a:ext uri="{9D8B030D-6E8A-4147-A177-3AD203B41FA5}">
                      <a16:colId xmlns:a16="http://schemas.microsoft.com/office/drawing/2014/main" val="20003"/>
                    </a:ext>
                  </a:extLst>
                </a:gridCol>
              </a:tblGrid>
              <a:tr h="514839">
                <a:tc>
                  <a:txBody>
                    <a:bodyPr/>
                    <a:lstStyle/>
                    <a:p>
                      <a:pPr algn="ctr">
                        <a:lnSpc>
                          <a:spcPts val="1700"/>
                        </a:lnSpc>
                        <a:spcAft>
                          <a:spcPts val="0"/>
                        </a:spcAft>
                      </a:pPr>
                      <a:r>
                        <a:rPr lang="zh-TW" sz="1600" b="1" kern="0" dirty="0">
                          <a:solidFill>
                            <a:schemeClr val="bg1"/>
                          </a:solidFill>
                          <a:effectLst/>
                          <a:latin typeface="標楷體" pitchFamily="65" charset="-120"/>
                          <a:ea typeface="標楷體" pitchFamily="65" charset="-120"/>
                        </a:rPr>
                        <a:t>競賽、證照名稱</a:t>
                      </a:r>
                      <a:endParaRPr lang="zh-TW" sz="1600" b="1" kern="100" dirty="0">
                        <a:solidFill>
                          <a:schemeClr val="bg1"/>
                        </a:solidFill>
                        <a:effectLst/>
                        <a:latin typeface="標楷體" pitchFamily="65" charset="-120"/>
                        <a:ea typeface="標楷體" pitchFamily="65" charset="-120"/>
                      </a:endParaRPr>
                    </a:p>
                  </a:txBody>
                  <a:tcPr marL="17780" marR="177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666"/>
                    </a:solidFill>
                  </a:tcPr>
                </a:tc>
                <a:tc>
                  <a:txBody>
                    <a:bodyPr/>
                    <a:lstStyle/>
                    <a:p>
                      <a:pPr algn="ctr">
                        <a:lnSpc>
                          <a:spcPts val="1700"/>
                        </a:lnSpc>
                        <a:spcAft>
                          <a:spcPts val="0"/>
                        </a:spcAft>
                      </a:pPr>
                      <a:r>
                        <a:rPr lang="zh-TW" sz="1600" b="1" kern="0" dirty="0">
                          <a:solidFill>
                            <a:schemeClr val="bg1"/>
                          </a:solidFill>
                          <a:effectLst/>
                          <a:latin typeface="標楷體" pitchFamily="65" charset="-120"/>
                          <a:ea typeface="標楷體" pitchFamily="65" charset="-120"/>
                        </a:rPr>
                        <a:t>主辦單位</a:t>
                      </a:r>
                      <a:endParaRPr lang="zh-TW" sz="1600" b="1" kern="100" dirty="0">
                        <a:solidFill>
                          <a:schemeClr val="bg1"/>
                        </a:solidFill>
                        <a:effectLst/>
                        <a:latin typeface="標楷體" pitchFamily="65" charset="-120"/>
                        <a:ea typeface="標楷體" pitchFamily="65" charset="-120"/>
                      </a:endParaRPr>
                    </a:p>
                  </a:txBody>
                  <a:tcPr marL="17780" marR="177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666"/>
                    </a:solidFill>
                  </a:tcPr>
                </a:tc>
                <a:tc>
                  <a:txBody>
                    <a:bodyPr/>
                    <a:lstStyle/>
                    <a:p>
                      <a:pPr algn="ctr">
                        <a:lnSpc>
                          <a:spcPts val="1700"/>
                        </a:lnSpc>
                        <a:spcAft>
                          <a:spcPts val="0"/>
                        </a:spcAft>
                      </a:pPr>
                      <a:r>
                        <a:rPr lang="zh-TW" sz="1600" b="1" kern="0" dirty="0">
                          <a:solidFill>
                            <a:schemeClr val="bg1"/>
                          </a:solidFill>
                          <a:effectLst/>
                          <a:latin typeface="標楷體" pitchFamily="65" charset="-120"/>
                          <a:ea typeface="標楷體" pitchFamily="65" charset="-120"/>
                        </a:rPr>
                        <a:t>競賽優勝名次</a:t>
                      </a:r>
                      <a:r>
                        <a:rPr lang="en-US" sz="1600" b="1" kern="0" dirty="0">
                          <a:solidFill>
                            <a:schemeClr val="bg1"/>
                          </a:solidFill>
                          <a:effectLst/>
                          <a:latin typeface="標楷體" pitchFamily="65" charset="-120"/>
                          <a:ea typeface="標楷體" pitchFamily="65" charset="-120"/>
                        </a:rPr>
                        <a:t/>
                      </a:r>
                      <a:br>
                        <a:rPr lang="en-US" sz="1600" b="1" kern="0" dirty="0">
                          <a:solidFill>
                            <a:schemeClr val="bg1"/>
                          </a:solidFill>
                          <a:effectLst/>
                          <a:latin typeface="標楷體" pitchFamily="65" charset="-120"/>
                          <a:ea typeface="標楷體" pitchFamily="65" charset="-120"/>
                        </a:rPr>
                      </a:br>
                      <a:r>
                        <a:rPr lang="zh-TW" sz="1600" b="1" kern="0" dirty="0">
                          <a:solidFill>
                            <a:schemeClr val="bg1"/>
                          </a:solidFill>
                          <a:effectLst/>
                          <a:latin typeface="標楷體" pitchFamily="65" charset="-120"/>
                          <a:ea typeface="標楷體" pitchFamily="65" charset="-120"/>
                        </a:rPr>
                        <a:t>或證照等級</a:t>
                      </a:r>
                      <a:endParaRPr lang="zh-TW" sz="1600" b="1" kern="100" dirty="0">
                        <a:solidFill>
                          <a:schemeClr val="bg1"/>
                        </a:solidFill>
                        <a:effectLst/>
                        <a:latin typeface="標楷體" pitchFamily="65" charset="-120"/>
                        <a:ea typeface="標楷體" pitchFamily="65" charset="-120"/>
                      </a:endParaRPr>
                    </a:p>
                  </a:txBody>
                  <a:tcPr marL="17780" marR="177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666"/>
                    </a:solidFill>
                  </a:tcPr>
                </a:tc>
                <a:tc>
                  <a:txBody>
                    <a:bodyPr/>
                    <a:lstStyle/>
                    <a:p>
                      <a:pPr algn="ctr">
                        <a:lnSpc>
                          <a:spcPts val="1700"/>
                        </a:lnSpc>
                        <a:spcAft>
                          <a:spcPts val="0"/>
                        </a:spcAft>
                      </a:pPr>
                      <a:r>
                        <a:rPr lang="zh-TW" sz="1600" b="1" kern="0" dirty="0">
                          <a:solidFill>
                            <a:schemeClr val="bg1"/>
                          </a:solidFill>
                          <a:effectLst/>
                          <a:latin typeface="標楷體" pitchFamily="65" charset="-120"/>
                          <a:ea typeface="標楷體" pitchFamily="65" charset="-120"/>
                        </a:rPr>
                        <a:t>計分</a:t>
                      </a:r>
                      <a:r>
                        <a:rPr lang="en-US" sz="1600" b="1" kern="0" dirty="0">
                          <a:solidFill>
                            <a:schemeClr val="bg1"/>
                          </a:solidFill>
                          <a:effectLst/>
                          <a:latin typeface="標楷體" pitchFamily="65" charset="-120"/>
                          <a:ea typeface="標楷體" pitchFamily="65" charset="-120"/>
                        </a:rPr>
                        <a:t/>
                      </a:r>
                      <a:br>
                        <a:rPr lang="en-US" sz="1600" b="1" kern="0" dirty="0">
                          <a:solidFill>
                            <a:schemeClr val="bg1"/>
                          </a:solidFill>
                          <a:effectLst/>
                          <a:latin typeface="標楷體" pitchFamily="65" charset="-120"/>
                          <a:ea typeface="標楷體" pitchFamily="65" charset="-120"/>
                        </a:rPr>
                      </a:br>
                      <a:r>
                        <a:rPr lang="zh-TW" sz="1600" b="1" kern="0" dirty="0">
                          <a:solidFill>
                            <a:schemeClr val="bg1"/>
                          </a:solidFill>
                          <a:effectLst/>
                          <a:latin typeface="標楷體" pitchFamily="65" charset="-120"/>
                          <a:ea typeface="標楷體" pitchFamily="65" charset="-120"/>
                        </a:rPr>
                        <a:t>標準</a:t>
                      </a:r>
                      <a:endParaRPr lang="zh-TW" sz="1600" b="1" kern="100" dirty="0">
                        <a:solidFill>
                          <a:schemeClr val="bg1"/>
                        </a:solidFill>
                        <a:effectLst/>
                        <a:latin typeface="標楷體" pitchFamily="65" charset="-120"/>
                        <a:ea typeface="標楷體" pitchFamily="65" charset="-120"/>
                      </a:endParaRPr>
                    </a:p>
                  </a:txBody>
                  <a:tcPr marL="17780" marR="177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980323">
                <a:tc rowSpan="2">
                  <a:txBody>
                    <a:bodyPr/>
                    <a:lstStyle/>
                    <a:p>
                      <a:pPr algn="l">
                        <a:lnSpc>
                          <a:spcPts val="1600"/>
                        </a:lnSpc>
                        <a:spcAft>
                          <a:spcPts val="0"/>
                        </a:spcAft>
                      </a:pPr>
                      <a:r>
                        <a:rPr lang="zh-TW" altLang="zh-TW" sz="1300" kern="0" dirty="0" smtClean="0">
                          <a:effectLst/>
                          <a:latin typeface="Times New Roman" panose="02020603050405020304" pitchFamily="18" charset="0"/>
                          <a:ea typeface="標楷體" panose="03000509000000000000" pitchFamily="65" charset="-120"/>
                        </a:rPr>
                        <a:t>中央各級機關及直轄市政府主辦之各項技藝技能競賽（註</a:t>
                      </a:r>
                      <a:r>
                        <a:rPr lang="en-US" altLang="zh-TW" sz="1300" kern="0" dirty="0" smtClean="0">
                          <a:effectLst/>
                          <a:latin typeface="Times New Roman" panose="02020603050405020304" pitchFamily="18" charset="0"/>
                          <a:ea typeface="標楷體" panose="03000509000000000000" pitchFamily="65" charset="-120"/>
                        </a:rPr>
                        <a:t>2</a:t>
                      </a:r>
                      <a:r>
                        <a:rPr lang="zh-TW" altLang="zh-TW" sz="1300" kern="0" dirty="0" smtClean="0">
                          <a:effectLst/>
                          <a:latin typeface="Times New Roman" panose="02020603050405020304" pitchFamily="18" charset="0"/>
                          <a:ea typeface="標楷體" panose="03000509000000000000" pitchFamily="65" charset="-120"/>
                        </a:rPr>
                        <a:t>），包括：</a:t>
                      </a:r>
                      <a:endParaRPr lang="zh-TW" altLang="zh-TW" sz="1300" kern="100" dirty="0" smtClean="0">
                        <a:effectLst/>
                        <a:latin typeface="Times New Roman" panose="02020603050405020304" pitchFamily="18" charset="0"/>
                        <a:ea typeface="標楷體" panose="03000509000000000000" pitchFamily="65" charset="-120"/>
                      </a:endParaRPr>
                    </a:p>
                    <a:p>
                      <a:pPr marL="361950" lvl="0" indent="-180975">
                        <a:lnSpc>
                          <a:spcPts val="1600"/>
                        </a:lnSpc>
                        <a:spcAft>
                          <a:spcPts val="0"/>
                        </a:spcAft>
                        <a:buFont typeface="Wingdings"/>
                        <a:buChar char=""/>
                      </a:pPr>
                      <a:r>
                        <a:rPr lang="zh-TW" altLang="zh-TW" sz="1300" kern="0" spc="-10" dirty="0" smtClean="0">
                          <a:effectLst/>
                          <a:latin typeface="Times New Roman" panose="02020603050405020304" pitchFamily="18" charset="0"/>
                          <a:ea typeface="標楷體" panose="03000509000000000000" pitchFamily="65" charset="-120"/>
                        </a:rPr>
                        <a:t>全國技能競賽分區（北、中、南）初賽</a:t>
                      </a:r>
                      <a:endParaRPr lang="zh-TW" altLang="zh-TW" sz="1300" kern="100" dirty="0" smtClean="0">
                        <a:effectLst/>
                        <a:latin typeface="Times New Roman" panose="02020603050405020304" pitchFamily="18" charset="0"/>
                        <a:ea typeface="標楷體" panose="03000509000000000000" pitchFamily="65" charset="-120"/>
                      </a:endParaRPr>
                    </a:p>
                    <a:p>
                      <a:pPr marL="361950" lvl="0" indent="-180975">
                        <a:lnSpc>
                          <a:spcPts val="1600"/>
                        </a:lnSpc>
                        <a:spcAft>
                          <a:spcPts val="0"/>
                        </a:spcAft>
                        <a:buFont typeface="Wingdings"/>
                        <a:buChar char=""/>
                      </a:pPr>
                      <a:r>
                        <a:rPr lang="zh-TW" altLang="zh-TW" sz="1300" kern="0" dirty="0" smtClean="0">
                          <a:effectLst/>
                          <a:latin typeface="Times New Roman" panose="02020603050405020304" pitchFamily="18" charset="0"/>
                          <a:ea typeface="標楷體" panose="03000509000000000000" pitchFamily="65" charset="-120"/>
                        </a:rPr>
                        <a:t>全國高職學生技術創造力培訓與競賽活動</a:t>
                      </a:r>
                      <a:endParaRPr lang="zh-TW" altLang="zh-TW" sz="1300" kern="100" dirty="0" smtClean="0">
                        <a:effectLst/>
                        <a:latin typeface="Times New Roman" panose="02020603050405020304" pitchFamily="18" charset="0"/>
                        <a:ea typeface="標楷體" panose="03000509000000000000" pitchFamily="65" charset="-120"/>
                      </a:endParaRPr>
                    </a:p>
                    <a:p>
                      <a:pPr marL="361950" lvl="0" indent="-180975">
                        <a:lnSpc>
                          <a:spcPts val="1600"/>
                        </a:lnSpc>
                        <a:spcAft>
                          <a:spcPts val="0"/>
                        </a:spcAft>
                        <a:buFont typeface="Wingdings"/>
                        <a:buChar char=""/>
                      </a:pPr>
                      <a:r>
                        <a:rPr lang="zh-TW" altLang="zh-TW" sz="1300" kern="0" spc="0" baseline="0" dirty="0" smtClean="0">
                          <a:effectLst/>
                          <a:latin typeface="Times New Roman" panose="02020603050405020304" pitchFamily="18" charset="0"/>
                          <a:ea typeface="標楷體" panose="03000509000000000000" pitchFamily="65" charset="-120"/>
                        </a:rPr>
                        <a:t>全國高中職智慧鐵人創意競賽暨國際邀請賽決賽</a:t>
                      </a:r>
                      <a:endParaRPr lang="zh-TW" altLang="zh-TW" sz="1300" kern="100" spc="0" baseline="0" dirty="0" smtClean="0">
                        <a:effectLst/>
                        <a:latin typeface="Times New Roman" panose="02020603050405020304" pitchFamily="18" charset="0"/>
                        <a:ea typeface="標楷體" panose="03000509000000000000" pitchFamily="65" charset="-120"/>
                      </a:endParaRPr>
                    </a:p>
                    <a:p>
                      <a:pPr marL="361950" lvl="0" indent="-180975">
                        <a:lnSpc>
                          <a:spcPts val="1600"/>
                        </a:lnSpc>
                        <a:spcAft>
                          <a:spcPts val="0"/>
                        </a:spcAft>
                        <a:buFont typeface="Wingdings"/>
                        <a:buChar char=""/>
                      </a:pPr>
                      <a:r>
                        <a:rPr lang="zh-TW" altLang="zh-TW" sz="1300" kern="0" dirty="0" smtClean="0">
                          <a:effectLst/>
                          <a:latin typeface="Times New Roman" panose="02020603050405020304" pitchFamily="18" charset="0"/>
                          <a:ea typeface="標楷體" panose="03000509000000000000" pitchFamily="65" charset="-120"/>
                        </a:rPr>
                        <a:t>人工智慧單晶片電腦鼠</a:t>
                      </a:r>
                      <a:r>
                        <a:rPr lang="zh-TW" altLang="en-US" sz="1300" kern="0" dirty="0" smtClean="0">
                          <a:effectLst/>
                          <a:latin typeface="Times New Roman" panose="02020603050405020304" pitchFamily="18" charset="0"/>
                          <a:ea typeface="標楷體" panose="03000509000000000000" pitchFamily="65" charset="-120"/>
                        </a:rPr>
                        <a:t>暨機器人</a:t>
                      </a:r>
                      <a:r>
                        <a:rPr lang="zh-TW" altLang="zh-TW" sz="1300" kern="0" dirty="0" smtClean="0">
                          <a:effectLst/>
                          <a:latin typeface="Times New Roman" panose="02020603050405020304" pitchFamily="18" charset="0"/>
                          <a:ea typeface="標楷體" panose="03000509000000000000" pitchFamily="65" charset="-120"/>
                        </a:rPr>
                        <a:t>國內暨國際邀請賽</a:t>
                      </a:r>
                      <a:endParaRPr lang="zh-TW" altLang="zh-TW" sz="1300" kern="100" dirty="0" smtClean="0">
                        <a:effectLst/>
                        <a:latin typeface="Times New Roman" panose="02020603050405020304" pitchFamily="18" charset="0"/>
                        <a:ea typeface="標楷體" panose="03000509000000000000" pitchFamily="65" charset="-120"/>
                      </a:endParaRPr>
                    </a:p>
                    <a:p>
                      <a:pPr marL="361950" lvl="0" indent="-180975">
                        <a:lnSpc>
                          <a:spcPts val="1600"/>
                        </a:lnSpc>
                        <a:spcAft>
                          <a:spcPts val="0"/>
                        </a:spcAft>
                        <a:buFont typeface="Wingdings"/>
                        <a:buChar char=""/>
                      </a:pPr>
                      <a:r>
                        <a:rPr lang="zh-TW" altLang="zh-TW" sz="1300" kern="0" dirty="0" smtClean="0">
                          <a:effectLst/>
                          <a:latin typeface="Times New Roman" panose="02020603050405020304" pitchFamily="18" charset="0"/>
                          <a:ea typeface="標楷體" panose="03000509000000000000" pitchFamily="65" charset="-120"/>
                        </a:rPr>
                        <a:t>全國學生美術比賽</a:t>
                      </a:r>
                      <a:endParaRPr lang="zh-TW" altLang="zh-TW" sz="1300" kern="100" dirty="0" smtClean="0">
                        <a:effectLst/>
                        <a:latin typeface="Times New Roman" panose="02020603050405020304" pitchFamily="18" charset="0"/>
                        <a:ea typeface="標楷體" panose="03000509000000000000" pitchFamily="65" charset="-120"/>
                      </a:endParaRPr>
                    </a:p>
                    <a:p>
                      <a:pPr marL="361950" lvl="0" indent="-180975" algn="just">
                        <a:lnSpc>
                          <a:spcPts val="1600"/>
                        </a:lnSpc>
                        <a:spcAft>
                          <a:spcPts val="0"/>
                        </a:spcAft>
                        <a:buFont typeface="Wingdings"/>
                        <a:buChar char=""/>
                      </a:pPr>
                      <a:r>
                        <a:rPr lang="zh-TW" altLang="zh-TW" sz="1300" kern="0" dirty="0" smtClean="0">
                          <a:effectLst/>
                          <a:latin typeface="Times New Roman" panose="02020603050405020304" pitchFamily="18" charset="0"/>
                          <a:ea typeface="標楷體" panose="03000509000000000000" pitchFamily="65" charset="-120"/>
                        </a:rPr>
                        <a:t>教育部全國各級學校圍棋運動錦標賽</a:t>
                      </a:r>
                      <a:endParaRPr lang="en-US" altLang="zh-TW" sz="1300" kern="0" dirty="0" smtClean="0">
                        <a:effectLst/>
                        <a:latin typeface="Times New Roman" panose="02020603050405020304" pitchFamily="18" charset="0"/>
                        <a:ea typeface="標楷體" panose="03000509000000000000" pitchFamily="65" charset="-120"/>
                      </a:endParaRPr>
                    </a:p>
                    <a:p>
                      <a:pPr marL="361950" lvl="0" indent="-180975" algn="just" defTabSz="914400" rtl="0" eaLnBrk="1" latinLnBrk="0" hangingPunct="1">
                        <a:lnSpc>
                          <a:spcPts val="1600"/>
                        </a:lnSpc>
                        <a:spcAft>
                          <a:spcPts val="0"/>
                        </a:spcAft>
                        <a:buFont typeface="Wingdings"/>
                        <a:buChar char=""/>
                      </a:pPr>
                      <a:r>
                        <a:rPr lang="zh-TW" altLang="zh-TW" sz="1300" kern="0" dirty="0" smtClean="0">
                          <a:solidFill>
                            <a:schemeClr val="dk1"/>
                          </a:solidFill>
                          <a:effectLst/>
                          <a:latin typeface="Times New Roman" panose="02020603050405020304" pitchFamily="18" charset="0"/>
                          <a:ea typeface="標楷體" panose="03000509000000000000" pitchFamily="65" charset="-120"/>
                          <a:cs typeface="+mn-cs"/>
                        </a:rPr>
                        <a:t>全國高職學生專題暨創意製作競賽決賽（含專題組及創意組）</a:t>
                      </a:r>
                      <a:endParaRPr lang="en-US" altLang="zh-TW" sz="1300" kern="0" dirty="0" smtClean="0">
                        <a:solidFill>
                          <a:schemeClr val="dk1"/>
                        </a:solidFill>
                        <a:effectLst/>
                        <a:latin typeface="Times New Roman" panose="02020603050405020304" pitchFamily="18" charset="0"/>
                        <a:ea typeface="標楷體" panose="03000509000000000000" pitchFamily="65" charset="-120"/>
                        <a:cs typeface="+mn-cs"/>
                      </a:endParaRPr>
                    </a:p>
                    <a:p>
                      <a:pPr marL="361950" lvl="0" indent="-180975" algn="just" defTabSz="914400" rtl="0" eaLnBrk="1" latinLnBrk="0" hangingPunct="1">
                        <a:lnSpc>
                          <a:spcPts val="1600"/>
                        </a:lnSpc>
                        <a:spcAft>
                          <a:spcPts val="0"/>
                        </a:spcAft>
                        <a:buFont typeface="Wingdings"/>
                        <a:buChar char=""/>
                      </a:pPr>
                      <a:r>
                        <a:rPr lang="zh-TW" altLang="en-US" sz="1300" b="0" kern="0" dirty="0" smtClean="0">
                          <a:solidFill>
                            <a:schemeClr val="tx1"/>
                          </a:solidFill>
                          <a:effectLst/>
                          <a:latin typeface="Times New Roman" panose="02020603050405020304" pitchFamily="18" charset="0"/>
                          <a:ea typeface="標楷體" panose="03000509000000000000" pitchFamily="65" charset="-120"/>
                          <a:cs typeface="+mn-cs"/>
                        </a:rPr>
                        <a:t>全國學生舞蹈比賽個人賽決賽</a:t>
                      </a:r>
                      <a:endParaRPr lang="en-US" altLang="zh-TW" sz="1300" b="0" kern="0" dirty="0" smtClean="0">
                        <a:solidFill>
                          <a:schemeClr val="tx1"/>
                        </a:solidFill>
                        <a:effectLst/>
                        <a:latin typeface="Times New Roman" panose="02020603050405020304" pitchFamily="18" charset="0"/>
                        <a:ea typeface="標楷體" panose="03000509000000000000" pitchFamily="65" charset="-120"/>
                        <a:cs typeface="+mn-cs"/>
                      </a:endParaRPr>
                    </a:p>
                    <a:p>
                      <a:pPr marL="361950" lvl="0" indent="-180975" algn="just" defTabSz="914400" rtl="0" eaLnBrk="1" latinLnBrk="0" hangingPunct="1">
                        <a:lnSpc>
                          <a:spcPts val="1600"/>
                        </a:lnSpc>
                        <a:spcAft>
                          <a:spcPts val="0"/>
                        </a:spcAft>
                        <a:buFont typeface="Wingdings"/>
                        <a:buChar char=""/>
                      </a:pPr>
                      <a:r>
                        <a:rPr lang="zh-TW" altLang="en-US" sz="1300" b="0" kern="0" dirty="0" smtClean="0">
                          <a:solidFill>
                            <a:schemeClr val="tx1"/>
                          </a:solidFill>
                          <a:effectLst/>
                          <a:latin typeface="Times New Roman" panose="02020603050405020304" pitchFamily="18" charset="0"/>
                          <a:ea typeface="標楷體" panose="03000509000000000000" pitchFamily="65" charset="-120"/>
                          <a:cs typeface="+mn-cs"/>
                        </a:rPr>
                        <a:t>全國學生音樂比賽個人賽決賽</a:t>
                      </a:r>
                      <a:endParaRPr lang="zh-TW" altLang="zh-TW" sz="1300" b="0" kern="0" dirty="0">
                        <a:solidFill>
                          <a:schemeClr val="tx1"/>
                        </a:solidFill>
                        <a:effectLst/>
                        <a:latin typeface="Times New Roman" panose="02020603050405020304" pitchFamily="18" charset="0"/>
                        <a:ea typeface="標楷體" panose="03000509000000000000" pitchFamily="65" charset="-120"/>
                        <a:cs typeface="+mn-cs"/>
                      </a:endParaRPr>
                    </a:p>
                  </a:txBody>
                  <a:tcPr marL="17780" marR="177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rowSpan="2">
                  <a:txBody>
                    <a:bodyPr/>
                    <a:lstStyle/>
                    <a:p>
                      <a:pPr algn="just">
                        <a:lnSpc>
                          <a:spcPts val="1600"/>
                        </a:lnSpc>
                        <a:spcAft>
                          <a:spcPts val="0"/>
                        </a:spcAft>
                      </a:pPr>
                      <a:r>
                        <a:rPr lang="zh-TW" altLang="zh-TW" sz="1300" kern="0" dirty="0" smtClean="0">
                          <a:effectLst/>
                          <a:latin typeface="Times New Roman" panose="02020603050405020304" pitchFamily="18" charset="0"/>
                          <a:ea typeface="標楷體" panose="03000509000000000000" pitchFamily="65" charset="-120"/>
                        </a:rPr>
                        <a:t>中央各級機關或直轄市政府</a:t>
                      </a:r>
                      <a:endParaRPr lang="zh-TW" altLang="zh-TW" sz="1300" kern="100" dirty="0">
                        <a:effectLst/>
                        <a:latin typeface="Times New Roman" panose="02020603050405020304" pitchFamily="18" charset="0"/>
                        <a:ea typeface="標楷體" panose="03000509000000000000" pitchFamily="65" charset="-120"/>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just">
                        <a:lnSpc>
                          <a:spcPts val="1600"/>
                        </a:lnSpc>
                        <a:spcAft>
                          <a:spcPts val="0"/>
                        </a:spcAft>
                      </a:pPr>
                      <a:r>
                        <a:rPr lang="zh-TW" sz="1300" kern="0" dirty="0">
                          <a:effectLst/>
                          <a:latin typeface="Times New Roman" panose="02020603050405020304" pitchFamily="18" charset="0"/>
                          <a:ea typeface="標楷體" panose="03000509000000000000" pitchFamily="65" charset="-120"/>
                        </a:rPr>
                        <a:t>第</a:t>
                      </a:r>
                      <a:r>
                        <a:rPr lang="en-US" sz="1300" kern="0" dirty="0">
                          <a:effectLst/>
                          <a:latin typeface="Times New Roman" panose="02020603050405020304" pitchFamily="18" charset="0"/>
                          <a:ea typeface="標楷體" panose="03000509000000000000" pitchFamily="65" charset="-120"/>
                        </a:rPr>
                        <a:t>1~3</a:t>
                      </a:r>
                      <a:r>
                        <a:rPr lang="zh-TW" sz="1300" kern="0" dirty="0">
                          <a:effectLst/>
                          <a:latin typeface="Times New Roman" panose="02020603050405020304" pitchFamily="18" charset="0"/>
                          <a:ea typeface="標楷體" panose="03000509000000000000" pitchFamily="65" charset="-120"/>
                        </a:rPr>
                        <a:t>名</a:t>
                      </a:r>
                      <a:endParaRPr lang="zh-TW" sz="1300" kern="100" dirty="0">
                        <a:effectLst/>
                        <a:latin typeface="Times New Roman" panose="02020603050405020304" pitchFamily="18" charset="0"/>
                        <a:ea typeface="標楷體" panose="03000509000000000000" pitchFamily="65" charset="-120"/>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a:lnSpc>
                          <a:spcPts val="1600"/>
                        </a:lnSpc>
                        <a:spcAft>
                          <a:spcPts val="0"/>
                        </a:spcAft>
                      </a:pPr>
                      <a:r>
                        <a:rPr lang="en-US" sz="1300" kern="0" dirty="0">
                          <a:effectLst/>
                          <a:latin typeface="Times New Roman" panose="02020603050405020304" pitchFamily="18" charset="0"/>
                          <a:ea typeface="標楷體" panose="03000509000000000000" pitchFamily="65" charset="-120"/>
                        </a:rPr>
                        <a:t>15</a:t>
                      </a:r>
                      <a:r>
                        <a:rPr lang="zh-TW" sz="1300" kern="0" dirty="0">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標楷體" panose="03000509000000000000" pitchFamily="65" charset="-120"/>
                      </a:endParaRPr>
                    </a:p>
                  </a:txBody>
                  <a:tcPr marL="17780" marR="177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668154">
                <a:tc vMerge="1">
                  <a:txBody>
                    <a:bodyPr/>
                    <a:lstStyle/>
                    <a:p>
                      <a:endParaRPr lang="zh-TW" altLang="en-US"/>
                    </a:p>
                  </a:txBody>
                  <a:tcPr/>
                </a:tc>
                <a:tc vMerge="1">
                  <a:txBody>
                    <a:bodyPr/>
                    <a:lstStyle/>
                    <a:p>
                      <a:endParaRPr lang="zh-TW" altLang="en-US"/>
                    </a:p>
                  </a:txBody>
                  <a:tcPr/>
                </a:tc>
                <a:tc>
                  <a:txBody>
                    <a:bodyPr/>
                    <a:lstStyle/>
                    <a:p>
                      <a:pPr algn="just">
                        <a:lnSpc>
                          <a:spcPts val="1600"/>
                        </a:lnSpc>
                        <a:spcAft>
                          <a:spcPts val="0"/>
                        </a:spcAft>
                      </a:pPr>
                      <a:r>
                        <a:rPr lang="zh-TW" sz="1300" kern="0" dirty="0">
                          <a:effectLst/>
                          <a:latin typeface="Times New Roman" panose="02020603050405020304" pitchFamily="18" charset="0"/>
                          <a:ea typeface="標楷體" panose="03000509000000000000" pitchFamily="65" charset="-120"/>
                        </a:rPr>
                        <a:t>其餘得獎者</a:t>
                      </a:r>
                      <a:endParaRPr lang="zh-TW" sz="1300" kern="100" dirty="0">
                        <a:effectLst/>
                        <a:latin typeface="Times New Roman" panose="02020603050405020304" pitchFamily="18" charset="0"/>
                        <a:ea typeface="標楷體" panose="03000509000000000000" pitchFamily="65" charset="-120"/>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a:lnSpc>
                          <a:spcPts val="1600"/>
                        </a:lnSpc>
                        <a:spcAft>
                          <a:spcPts val="0"/>
                        </a:spcAft>
                      </a:pPr>
                      <a:r>
                        <a:rPr lang="en-US" sz="1300" kern="0" dirty="0">
                          <a:effectLst/>
                          <a:latin typeface="Times New Roman" panose="02020603050405020304" pitchFamily="18" charset="0"/>
                          <a:ea typeface="標楷體" panose="03000509000000000000" pitchFamily="65" charset="-120"/>
                        </a:rPr>
                        <a:t>10</a:t>
                      </a:r>
                      <a:r>
                        <a:rPr lang="zh-TW" sz="1300" kern="0" dirty="0">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標楷體" panose="03000509000000000000" pitchFamily="65" charset="-120"/>
                      </a:endParaRPr>
                    </a:p>
                  </a:txBody>
                  <a:tcPr marL="17780" marR="177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r h="233509">
                <a:tc rowSpan="3">
                  <a:txBody>
                    <a:bodyPr/>
                    <a:lstStyle/>
                    <a:p>
                      <a:pPr algn="just">
                        <a:lnSpc>
                          <a:spcPts val="1600"/>
                        </a:lnSpc>
                        <a:spcAft>
                          <a:spcPts val="0"/>
                        </a:spcAft>
                      </a:pPr>
                      <a:r>
                        <a:rPr lang="zh-TW" altLang="zh-TW" sz="1300" b="1" kern="0" dirty="0" smtClean="0">
                          <a:effectLst/>
                          <a:latin typeface="Times New Roman" panose="02020603050405020304" pitchFamily="18" charset="0"/>
                          <a:ea typeface="標楷體" panose="03000509000000000000" pitchFamily="65" charset="-120"/>
                        </a:rPr>
                        <a:t>領有技術士證者</a:t>
                      </a:r>
                      <a:endParaRPr lang="zh-TW" altLang="zh-TW" sz="1300" b="1" kern="100" dirty="0">
                        <a:effectLst/>
                        <a:latin typeface="Times New Roman" panose="02020603050405020304" pitchFamily="18" charset="0"/>
                        <a:ea typeface="標楷體" panose="03000509000000000000" pitchFamily="65" charset="-120"/>
                      </a:endParaRPr>
                    </a:p>
                  </a:txBody>
                  <a:tcPr marL="17780" marR="177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rowSpan="3">
                  <a:txBody>
                    <a:bodyPr/>
                    <a:lstStyle/>
                    <a:p>
                      <a:pPr marL="0" algn="just" defTabSz="914400" rtl="0" eaLnBrk="1" latinLnBrk="0" hangingPunct="1">
                        <a:lnSpc>
                          <a:spcPts val="1600"/>
                        </a:lnSpc>
                        <a:spcAft>
                          <a:spcPts val="0"/>
                        </a:spcAft>
                      </a:pPr>
                      <a:r>
                        <a:rPr lang="zh-TW" altLang="zh-TW" sz="1300" kern="0" dirty="0" smtClean="0">
                          <a:solidFill>
                            <a:schemeClr val="dk1"/>
                          </a:solidFill>
                          <a:effectLst/>
                          <a:latin typeface="Times New Roman" panose="02020603050405020304" pitchFamily="18" charset="0"/>
                          <a:ea typeface="標楷體" panose="03000509000000000000" pitchFamily="65" charset="-120"/>
                          <a:cs typeface="+mn-cs"/>
                        </a:rPr>
                        <a:t>勞動部（</a:t>
                      </a:r>
                      <a:r>
                        <a:rPr lang="zh-TW" altLang="en-US" sz="1300" kern="0" dirty="0" smtClean="0">
                          <a:solidFill>
                            <a:schemeClr val="dk1"/>
                          </a:solidFill>
                          <a:effectLst/>
                          <a:latin typeface="Times New Roman" panose="02020603050405020304" pitchFamily="18" charset="0"/>
                          <a:ea typeface="標楷體" panose="03000509000000000000" pitchFamily="65" charset="-120"/>
                          <a:cs typeface="+mn-cs"/>
                        </a:rPr>
                        <a:t>原</a:t>
                      </a:r>
                      <a:r>
                        <a:rPr lang="zh-TW" altLang="zh-TW" sz="1300" kern="0" dirty="0" smtClean="0">
                          <a:solidFill>
                            <a:schemeClr val="dk1"/>
                          </a:solidFill>
                          <a:effectLst/>
                          <a:latin typeface="Times New Roman" panose="02020603050405020304" pitchFamily="18" charset="0"/>
                          <a:ea typeface="標楷體" panose="03000509000000000000" pitchFamily="65" charset="-120"/>
                          <a:cs typeface="+mn-cs"/>
                        </a:rPr>
                        <a:t>行政院勞工委員會）</a:t>
                      </a:r>
                      <a:endParaRPr lang="zh-TW" altLang="zh-TW" sz="1300" kern="0" dirty="0">
                        <a:solidFill>
                          <a:schemeClr val="dk1"/>
                        </a:solidFill>
                        <a:effectLst/>
                        <a:latin typeface="Times New Roman" panose="02020603050405020304" pitchFamily="18" charset="0"/>
                        <a:ea typeface="標楷體" panose="03000509000000000000" pitchFamily="65" charset="-120"/>
                        <a:cs typeface="+mn-cs"/>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just">
                        <a:lnSpc>
                          <a:spcPts val="1600"/>
                        </a:lnSpc>
                        <a:spcAft>
                          <a:spcPts val="0"/>
                        </a:spcAft>
                      </a:pPr>
                      <a:r>
                        <a:rPr lang="zh-TW" sz="1300" kern="0" dirty="0">
                          <a:effectLst/>
                          <a:latin typeface="Times New Roman" panose="02020603050405020304" pitchFamily="18" charset="0"/>
                          <a:ea typeface="標楷體" panose="03000509000000000000" pitchFamily="65" charset="-120"/>
                        </a:rPr>
                        <a:t>甲級技術士證</a:t>
                      </a:r>
                      <a:endParaRPr lang="zh-TW" sz="1300" kern="100" dirty="0">
                        <a:effectLst/>
                        <a:latin typeface="Times New Roman" panose="02020603050405020304" pitchFamily="18" charset="0"/>
                        <a:ea typeface="標楷體" panose="03000509000000000000" pitchFamily="65" charset="-120"/>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lnSpc>
                          <a:spcPts val="1600"/>
                        </a:lnSpc>
                        <a:spcAft>
                          <a:spcPts val="0"/>
                        </a:spcAft>
                      </a:pPr>
                      <a:r>
                        <a:rPr lang="en-US" sz="1300" kern="0" dirty="0">
                          <a:effectLst/>
                          <a:latin typeface="Times New Roman" panose="02020603050405020304" pitchFamily="18" charset="0"/>
                          <a:ea typeface="標楷體" panose="03000509000000000000" pitchFamily="65" charset="-120"/>
                        </a:rPr>
                        <a:t>25</a:t>
                      </a:r>
                      <a:r>
                        <a:rPr lang="zh-TW" sz="1300" kern="0" dirty="0">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標楷體" panose="03000509000000000000" pitchFamily="65" charset="-120"/>
                      </a:endParaRPr>
                    </a:p>
                  </a:txBody>
                  <a:tcPr marL="17780" marR="177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233509">
                <a:tc vMerge="1">
                  <a:txBody>
                    <a:bodyPr/>
                    <a:lstStyle/>
                    <a:p>
                      <a:endParaRPr lang="zh-TW" altLang="en-US"/>
                    </a:p>
                  </a:txBody>
                  <a:tcPr/>
                </a:tc>
                <a:tc vMerge="1">
                  <a:txBody>
                    <a:bodyPr/>
                    <a:lstStyle/>
                    <a:p>
                      <a:endParaRPr lang="zh-TW" altLang="en-US"/>
                    </a:p>
                  </a:txBody>
                  <a:tcPr/>
                </a:tc>
                <a:tc>
                  <a:txBody>
                    <a:bodyPr/>
                    <a:lstStyle/>
                    <a:p>
                      <a:pPr algn="just">
                        <a:lnSpc>
                          <a:spcPts val="1600"/>
                        </a:lnSpc>
                        <a:spcAft>
                          <a:spcPts val="0"/>
                        </a:spcAft>
                      </a:pPr>
                      <a:r>
                        <a:rPr lang="zh-TW" sz="1300" kern="0" dirty="0">
                          <a:effectLst/>
                          <a:latin typeface="Times New Roman" panose="02020603050405020304" pitchFamily="18" charset="0"/>
                          <a:ea typeface="標楷體" panose="03000509000000000000" pitchFamily="65" charset="-120"/>
                        </a:rPr>
                        <a:t>乙級技術士證</a:t>
                      </a:r>
                      <a:endParaRPr lang="zh-TW" sz="1300" kern="100" dirty="0">
                        <a:effectLst/>
                        <a:latin typeface="Times New Roman" panose="02020603050405020304" pitchFamily="18" charset="0"/>
                        <a:ea typeface="標楷體" panose="03000509000000000000" pitchFamily="65" charset="-120"/>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lnSpc>
                          <a:spcPts val="1600"/>
                        </a:lnSpc>
                        <a:spcAft>
                          <a:spcPts val="0"/>
                        </a:spcAft>
                      </a:pPr>
                      <a:r>
                        <a:rPr lang="en-US" sz="1300" kern="0" dirty="0">
                          <a:effectLst/>
                          <a:latin typeface="Times New Roman" panose="02020603050405020304" pitchFamily="18" charset="0"/>
                          <a:ea typeface="標楷體" panose="03000509000000000000" pitchFamily="65" charset="-120"/>
                        </a:rPr>
                        <a:t>15</a:t>
                      </a:r>
                      <a:r>
                        <a:rPr lang="zh-TW" sz="1300" kern="0" dirty="0">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標楷體" panose="03000509000000000000" pitchFamily="65" charset="-120"/>
                      </a:endParaRPr>
                    </a:p>
                  </a:txBody>
                  <a:tcPr marL="17780" marR="177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233509">
                <a:tc vMerge="1">
                  <a:txBody>
                    <a:bodyPr/>
                    <a:lstStyle/>
                    <a:p>
                      <a:endParaRPr lang="zh-TW" altLang="en-US"/>
                    </a:p>
                  </a:txBody>
                  <a:tcPr/>
                </a:tc>
                <a:tc vMerge="1">
                  <a:txBody>
                    <a:bodyPr/>
                    <a:lstStyle/>
                    <a:p>
                      <a:endParaRPr lang="zh-TW" altLang="en-US"/>
                    </a:p>
                  </a:txBody>
                  <a:tcPr/>
                </a:tc>
                <a:tc>
                  <a:txBody>
                    <a:bodyPr/>
                    <a:lstStyle/>
                    <a:p>
                      <a:pPr algn="just">
                        <a:lnSpc>
                          <a:spcPts val="1600"/>
                        </a:lnSpc>
                        <a:spcAft>
                          <a:spcPts val="0"/>
                        </a:spcAft>
                      </a:pPr>
                      <a:r>
                        <a:rPr lang="zh-TW" sz="1300" kern="0" dirty="0">
                          <a:effectLst/>
                          <a:latin typeface="Times New Roman" panose="02020603050405020304" pitchFamily="18" charset="0"/>
                          <a:ea typeface="標楷體" panose="03000509000000000000" pitchFamily="65" charset="-120"/>
                        </a:rPr>
                        <a:t>丙級技術士證</a:t>
                      </a:r>
                      <a:endParaRPr lang="zh-TW" sz="1300" kern="100" dirty="0">
                        <a:effectLst/>
                        <a:latin typeface="Times New Roman" panose="02020603050405020304" pitchFamily="18" charset="0"/>
                        <a:ea typeface="標楷體" panose="03000509000000000000" pitchFamily="65" charset="-120"/>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lnSpc>
                          <a:spcPts val="1600"/>
                        </a:lnSpc>
                        <a:spcAft>
                          <a:spcPts val="0"/>
                        </a:spcAft>
                      </a:pPr>
                      <a:r>
                        <a:rPr lang="en-US" sz="1300" kern="0" dirty="0">
                          <a:effectLst/>
                          <a:latin typeface="Times New Roman" panose="02020603050405020304" pitchFamily="18" charset="0"/>
                          <a:ea typeface="標楷體" panose="03000509000000000000" pitchFamily="65" charset="-120"/>
                        </a:rPr>
                        <a:t>5</a:t>
                      </a:r>
                      <a:r>
                        <a:rPr lang="zh-TW" sz="1300" kern="0" dirty="0">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標楷體" panose="03000509000000000000" pitchFamily="65" charset="-120"/>
                      </a:endParaRPr>
                    </a:p>
                  </a:txBody>
                  <a:tcPr marL="17780" marR="177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4"/>
          <p:cNvSpPr>
            <a:spLocks noGrp="1"/>
          </p:cNvSpPr>
          <p:nvPr>
            <p:ph type="title"/>
          </p:nvPr>
        </p:nvSpPr>
        <p:spPr>
          <a:xfrm>
            <a:off x="0" y="188640"/>
            <a:ext cx="9144000"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玖、甄選</a:t>
            </a:r>
            <a:r>
              <a:rPr lang="zh-TW" altLang="en-US" sz="4400" b="1" kern="1200" dirty="0" smtClean="0">
                <a:solidFill>
                  <a:schemeClr val="tx1"/>
                </a:solidFill>
                <a:latin typeface="Times New Roman" pitchFamily="18" charset="0"/>
                <a:ea typeface="標楷體" pitchFamily="65" charset="-120"/>
                <a:cs typeface="Times New Roman" pitchFamily="18" charset="0"/>
              </a:rPr>
              <a:t>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6</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en-US" altLang="zh-TW" sz="4400" b="1" kern="1200" dirty="0" smtClean="0">
                <a:solidFill>
                  <a:schemeClr val="tx1"/>
                </a:solidFill>
                <a:latin typeface="Times New Roman" pitchFamily="18" charset="0"/>
                <a:ea typeface="標楷體" pitchFamily="65" charset="-120"/>
                <a:cs typeface="Times New Roman" pitchFamily="18" charset="0"/>
              </a:rPr>
              <a:t>6/9</a:t>
            </a:r>
            <a:r>
              <a:rPr lang="zh-TW" altLang="en-US" sz="4400" b="1" kern="1200" dirty="0" smtClean="0">
                <a:solidFill>
                  <a:schemeClr val="tx1"/>
                </a:solidFill>
                <a:latin typeface="Times New Roman" pitchFamily="18" charset="0"/>
                <a:ea typeface="標楷體" pitchFamily="65" charset="-120"/>
                <a:cs typeface="Times New Roman" pitchFamily="18" charset="0"/>
              </a:rPr>
              <a:t>）</a:t>
            </a:r>
            <a:endParaRPr lang="zh-TW" altLang="en-US" sz="4400" b="1" kern="1200" dirty="0">
              <a:solidFill>
                <a:schemeClr val="tx1"/>
              </a:solidFill>
              <a:latin typeface="Times New Roman" pitchFamily="18" charset="0"/>
              <a:ea typeface="標楷體" pitchFamily="65" charset="-120"/>
              <a:cs typeface="Times New Roman" pitchFamily="18" charset="0"/>
            </a:endParaRPr>
          </a:p>
        </p:txBody>
      </p:sp>
      <p:sp>
        <p:nvSpPr>
          <p:cNvPr id="58370" name="投影片編號版面配置區 3"/>
          <p:cNvSpPr>
            <a:spLocks noGrp="1"/>
          </p:cNvSpPr>
          <p:nvPr>
            <p:ph type="sldNum" sz="quarter" idx="12"/>
          </p:nvPr>
        </p:nvSpPr>
        <p:spPr>
          <a:xfrm>
            <a:off x="6659563" y="6487126"/>
            <a:ext cx="2133600" cy="32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E8B16A2-A362-483D-ADA8-FF491AA59471}" type="slidenum">
              <a:rPr lang="zh-TW" altLang="en-US" sz="1400" smtClean="0"/>
              <a:pPr>
                <a:spcBef>
                  <a:spcPct val="0"/>
                </a:spcBef>
                <a:buFontTx/>
                <a:buNone/>
              </a:pPr>
              <a:t>21</a:t>
            </a:fld>
            <a:endParaRPr lang="en-US" altLang="zh-TW" sz="1400" dirty="0" smtClean="0"/>
          </a:p>
        </p:txBody>
      </p:sp>
      <p:sp>
        <p:nvSpPr>
          <p:cNvPr id="58372" name="文字方塊 12"/>
          <p:cNvSpPr txBox="1">
            <a:spLocks noChangeArrowheads="1"/>
          </p:cNvSpPr>
          <p:nvPr/>
        </p:nvSpPr>
        <p:spPr bwMode="auto">
          <a:xfrm>
            <a:off x="179388" y="1023119"/>
            <a:ext cx="5040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42900" indent="-342900" eaLnBrk="1" hangingPunct="1">
              <a:spcBef>
                <a:spcPct val="0"/>
              </a:spcBef>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語文能力採計項目及計分標準</a:t>
            </a:r>
          </a:p>
        </p:txBody>
      </p:sp>
      <p:graphicFrame>
        <p:nvGraphicFramePr>
          <p:cNvPr id="3" name="表格 2"/>
          <p:cNvGraphicFramePr>
            <a:graphicFrameLocks noGrp="1"/>
          </p:cNvGraphicFramePr>
          <p:nvPr>
            <p:extLst>
              <p:ext uri="{D42A27DB-BD31-4B8C-83A1-F6EECF244321}">
                <p14:modId xmlns:p14="http://schemas.microsoft.com/office/powerpoint/2010/main" val="236461787"/>
              </p:ext>
            </p:extLst>
          </p:nvPr>
        </p:nvGraphicFramePr>
        <p:xfrm>
          <a:off x="179388" y="1511867"/>
          <a:ext cx="8785226" cy="4725445"/>
        </p:xfrm>
        <a:graphic>
          <a:graphicData uri="http://schemas.openxmlformats.org/drawingml/2006/table">
            <a:tbl>
              <a:tblPr firstRow="1" bandRow="1">
                <a:tableStyleId>{5C22544A-7EE6-4342-B048-85BDC9FD1C3A}</a:tableStyleId>
              </a:tblPr>
              <a:tblGrid>
                <a:gridCol w="2124298">
                  <a:extLst>
                    <a:ext uri="{9D8B030D-6E8A-4147-A177-3AD203B41FA5}">
                      <a16:colId xmlns:a16="http://schemas.microsoft.com/office/drawing/2014/main" val="20000"/>
                    </a:ext>
                  </a:extLst>
                </a:gridCol>
                <a:gridCol w="2124298">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872334">
                  <a:extLst>
                    <a:ext uri="{9D8B030D-6E8A-4147-A177-3AD203B41FA5}">
                      <a16:colId xmlns:a16="http://schemas.microsoft.com/office/drawing/2014/main" val="20003"/>
                    </a:ext>
                  </a:extLst>
                </a:gridCol>
              </a:tblGrid>
              <a:tr h="409865">
                <a:tc>
                  <a:txBody>
                    <a:bodyPr/>
                    <a:lstStyle/>
                    <a:p>
                      <a:pPr algn="ctr">
                        <a:lnSpc>
                          <a:spcPts val="1500"/>
                        </a:lnSpc>
                        <a:spcAft>
                          <a:spcPts val="0"/>
                        </a:spcAft>
                      </a:pPr>
                      <a:r>
                        <a:rPr lang="zh-TW" sz="1600" b="1" kern="100" dirty="0">
                          <a:solidFill>
                            <a:schemeClr val="bg1"/>
                          </a:solidFill>
                          <a:effectLst/>
                          <a:latin typeface="Times New Roman"/>
                          <a:ea typeface="標楷體"/>
                        </a:rPr>
                        <a:t>語文能力檢定名稱</a:t>
                      </a:r>
                      <a:endParaRPr lang="zh-TW" sz="1600" kern="100" dirty="0">
                        <a:solidFill>
                          <a:schemeClr val="bg1"/>
                        </a:solidFill>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solidFill>
                  </a:tcPr>
                </a:tc>
                <a:tc>
                  <a:txBody>
                    <a:bodyPr/>
                    <a:lstStyle/>
                    <a:p>
                      <a:pPr algn="ctr">
                        <a:lnSpc>
                          <a:spcPts val="1500"/>
                        </a:lnSpc>
                        <a:spcAft>
                          <a:spcPts val="0"/>
                        </a:spcAft>
                      </a:pPr>
                      <a:r>
                        <a:rPr lang="zh-TW" sz="1600" b="1" kern="100" dirty="0">
                          <a:solidFill>
                            <a:schemeClr val="bg1"/>
                          </a:solidFill>
                          <a:effectLst/>
                          <a:latin typeface="Times New Roman"/>
                          <a:ea typeface="標楷體"/>
                        </a:rPr>
                        <a:t>主辦單位</a:t>
                      </a:r>
                      <a:endParaRPr lang="zh-TW" sz="1600" kern="100" dirty="0">
                        <a:solidFill>
                          <a:schemeClr val="bg1"/>
                        </a:solidFill>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solidFill>
                  </a:tcPr>
                </a:tc>
                <a:tc>
                  <a:txBody>
                    <a:bodyPr/>
                    <a:lstStyle/>
                    <a:p>
                      <a:pPr algn="ctr">
                        <a:lnSpc>
                          <a:spcPts val="1500"/>
                        </a:lnSpc>
                        <a:spcAft>
                          <a:spcPts val="0"/>
                        </a:spcAft>
                      </a:pPr>
                      <a:r>
                        <a:rPr lang="zh-TW" sz="1600" b="1" kern="100" dirty="0">
                          <a:solidFill>
                            <a:schemeClr val="bg1"/>
                          </a:solidFill>
                          <a:effectLst/>
                          <a:latin typeface="Times New Roman"/>
                          <a:ea typeface="標楷體"/>
                        </a:rPr>
                        <a:t>語文能力檢定等級</a:t>
                      </a:r>
                      <a:endParaRPr lang="zh-TW" sz="1600" kern="100" dirty="0">
                        <a:solidFill>
                          <a:schemeClr val="bg1"/>
                        </a:solidFill>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solidFill>
                  </a:tcPr>
                </a:tc>
                <a:tc>
                  <a:txBody>
                    <a:bodyPr/>
                    <a:lstStyle/>
                    <a:p>
                      <a:pPr algn="ctr">
                        <a:lnSpc>
                          <a:spcPts val="1500"/>
                        </a:lnSpc>
                        <a:spcAft>
                          <a:spcPts val="0"/>
                        </a:spcAft>
                      </a:pPr>
                      <a:r>
                        <a:rPr lang="zh-TW" sz="1600" b="1" kern="100" dirty="0">
                          <a:solidFill>
                            <a:schemeClr val="bg1"/>
                          </a:solidFill>
                          <a:effectLst/>
                          <a:latin typeface="Times New Roman"/>
                          <a:ea typeface="標楷體"/>
                        </a:rPr>
                        <a:t>計分標準</a:t>
                      </a:r>
                      <a:endParaRPr lang="zh-TW" sz="1600" kern="100" dirty="0">
                        <a:solidFill>
                          <a:schemeClr val="bg1"/>
                        </a:solidFill>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431558">
                <a:tc rowSpan="5">
                  <a:txBody>
                    <a:bodyPr/>
                    <a:lstStyle/>
                    <a:p>
                      <a:pPr>
                        <a:lnSpc>
                          <a:spcPts val="1500"/>
                        </a:lnSpc>
                        <a:spcAft>
                          <a:spcPts val="0"/>
                        </a:spcAft>
                      </a:pPr>
                      <a:r>
                        <a:rPr lang="zh-TW" sz="1400" b="1" kern="100" dirty="0">
                          <a:effectLst/>
                          <a:latin typeface="Times New Roman"/>
                          <a:ea typeface="標楷體"/>
                        </a:rPr>
                        <a:t>國內各項英語及外語能力檢定</a:t>
                      </a:r>
                      <a:endParaRPr lang="zh-TW" sz="1400" kern="100" dirty="0">
                        <a:effectLst/>
                        <a:latin typeface="Times New Roman"/>
                        <a:ea typeface="新細明體"/>
                      </a:endParaRPr>
                    </a:p>
                    <a:p>
                      <a:pPr>
                        <a:lnSpc>
                          <a:spcPts val="1500"/>
                        </a:lnSpc>
                        <a:spcBef>
                          <a:spcPts val="600"/>
                        </a:spcBef>
                        <a:spcAft>
                          <a:spcPts val="0"/>
                        </a:spcAft>
                      </a:pPr>
                      <a:r>
                        <a:rPr lang="en-US" sz="1400" b="0" kern="100" dirty="0" smtClean="0">
                          <a:effectLst/>
                          <a:latin typeface="Times New Roman"/>
                          <a:ea typeface="標楷體"/>
                        </a:rPr>
                        <a:t>(</a:t>
                      </a:r>
                      <a:r>
                        <a:rPr lang="zh-TW" altLang="zh-TW" sz="1400" b="0" kern="100" dirty="0" smtClean="0">
                          <a:solidFill>
                            <a:schemeClr val="dk1"/>
                          </a:solidFill>
                          <a:effectLst/>
                          <a:latin typeface="Times New Roman"/>
                          <a:ea typeface="標楷體"/>
                          <a:cs typeface="+mn-cs"/>
                        </a:rPr>
                        <a:t>目前國內各項語文能力檢定對照表</a:t>
                      </a:r>
                      <a:r>
                        <a:rPr lang="zh-TW" sz="1400" b="0" kern="100" dirty="0" smtClean="0">
                          <a:effectLst/>
                          <a:latin typeface="Times New Roman"/>
                          <a:ea typeface="標楷體"/>
                        </a:rPr>
                        <a:t>對照表</a:t>
                      </a:r>
                      <a:r>
                        <a:rPr lang="zh-TW" altLang="en-US" sz="1400" b="0" kern="100" dirty="0" smtClean="0">
                          <a:effectLst/>
                          <a:latin typeface="Times New Roman"/>
                          <a:ea typeface="標楷體"/>
                        </a:rPr>
                        <a:t>，詳見簡章</a:t>
                      </a:r>
                      <a:r>
                        <a:rPr lang="en-US" altLang="zh-TW" sz="1400" b="0" kern="100" dirty="0" smtClean="0">
                          <a:effectLst/>
                          <a:latin typeface="Times New Roman"/>
                          <a:ea typeface="標楷體"/>
                        </a:rPr>
                        <a:t>p10</a:t>
                      </a:r>
                      <a:r>
                        <a:rPr lang="en-US" sz="1400" b="0" kern="100" dirty="0" smtClean="0">
                          <a:effectLst/>
                          <a:latin typeface="Times New Roman"/>
                          <a:ea typeface="標楷體"/>
                        </a:rPr>
                        <a:t>)</a:t>
                      </a:r>
                      <a:endParaRPr lang="zh-TW" sz="1400" b="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rowSpan="5">
                  <a:txBody>
                    <a:bodyPr/>
                    <a:lstStyle/>
                    <a:p>
                      <a:pPr>
                        <a:lnSpc>
                          <a:spcPts val="1500"/>
                        </a:lnSpc>
                        <a:spcAft>
                          <a:spcPts val="0"/>
                        </a:spcAft>
                      </a:pPr>
                      <a:r>
                        <a:rPr lang="zh-TW" sz="1400" b="1" kern="100" dirty="0">
                          <a:effectLst/>
                          <a:latin typeface="Times New Roman"/>
                          <a:ea typeface="標楷體"/>
                        </a:rPr>
                        <a:t>各語文能力檢定主辦單位</a:t>
                      </a:r>
                      <a:endParaRPr lang="zh-TW" sz="1400" kern="100" dirty="0">
                        <a:effectLst/>
                        <a:latin typeface="Times New Roman"/>
                        <a:ea typeface="新細明體"/>
                      </a:endParaRPr>
                    </a:p>
                    <a:p>
                      <a:pPr>
                        <a:lnSpc>
                          <a:spcPts val="1500"/>
                        </a:lnSpc>
                        <a:spcBef>
                          <a:spcPts val="600"/>
                        </a:spcBef>
                        <a:spcAft>
                          <a:spcPts val="0"/>
                        </a:spcAft>
                      </a:pPr>
                      <a:r>
                        <a:rPr lang="en-US" altLang="zh-TW" sz="1400" b="0" kern="100" dirty="0" smtClean="0">
                          <a:effectLst/>
                          <a:latin typeface="Times New Roman"/>
                          <a:ea typeface="標楷體"/>
                        </a:rPr>
                        <a:t>(</a:t>
                      </a:r>
                      <a:r>
                        <a:rPr lang="zh-TW" altLang="zh-TW" sz="1400" b="0" kern="100" dirty="0" smtClean="0">
                          <a:solidFill>
                            <a:schemeClr val="dk1"/>
                          </a:solidFill>
                          <a:effectLst/>
                          <a:latin typeface="Times New Roman"/>
                          <a:ea typeface="標楷體"/>
                          <a:cs typeface="+mn-cs"/>
                        </a:rPr>
                        <a:t>目前國內各項語文能力檢定對照表</a:t>
                      </a:r>
                      <a:r>
                        <a:rPr lang="zh-TW" altLang="zh-TW" sz="1400" b="0" kern="100" dirty="0" smtClean="0">
                          <a:effectLst/>
                          <a:latin typeface="Times New Roman"/>
                          <a:ea typeface="標楷體"/>
                        </a:rPr>
                        <a:t>對照表</a:t>
                      </a:r>
                      <a:r>
                        <a:rPr lang="zh-TW" altLang="en-US" sz="1400" b="0" kern="100" dirty="0" smtClean="0">
                          <a:effectLst/>
                          <a:latin typeface="Times New Roman"/>
                          <a:ea typeface="標楷體"/>
                        </a:rPr>
                        <a:t>，詳見簡章</a:t>
                      </a:r>
                      <a:r>
                        <a:rPr lang="en-US" altLang="zh-TW" sz="1400" b="0" kern="100" dirty="0" smtClean="0">
                          <a:effectLst/>
                          <a:latin typeface="Times New Roman"/>
                          <a:ea typeface="標楷體"/>
                        </a:rPr>
                        <a:t>p10)</a:t>
                      </a:r>
                      <a:endParaRPr lang="zh-TW" altLang="zh-TW" sz="1400" b="0" kern="100" dirty="0">
                        <a:effectLst/>
                        <a:latin typeface="Times New Roman"/>
                        <a:ea typeface="+mn-ea"/>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nSpc>
                          <a:spcPts val="1500"/>
                        </a:lnSpc>
                        <a:spcAft>
                          <a:spcPts val="0"/>
                        </a:spcAft>
                      </a:pPr>
                      <a:r>
                        <a:rPr lang="en-US" sz="1400" b="1" kern="100" dirty="0">
                          <a:effectLst/>
                          <a:latin typeface="Times New Roman"/>
                          <a:ea typeface="標楷體"/>
                        </a:rPr>
                        <a:t>C2(</a:t>
                      </a:r>
                      <a:r>
                        <a:rPr lang="zh-TW" sz="1400" b="1" kern="100" dirty="0">
                          <a:effectLst/>
                          <a:latin typeface="Times New Roman"/>
                          <a:ea typeface="標楷體"/>
                        </a:rPr>
                        <a:t>精通級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smtClean="0">
                          <a:effectLst/>
                          <a:latin typeface="Times New Roman"/>
                          <a:ea typeface="標楷體"/>
                        </a:rPr>
                        <a:t>Mastery</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lnSpc>
                          <a:spcPts val="1500"/>
                        </a:lnSpc>
                        <a:spcAft>
                          <a:spcPts val="0"/>
                        </a:spcAft>
                        <a:tabLst>
                          <a:tab pos="731520" algn="l"/>
                        </a:tabLst>
                      </a:pPr>
                      <a:r>
                        <a:rPr lang="en-US" sz="1400" b="1" kern="100" dirty="0">
                          <a:effectLst/>
                          <a:latin typeface="Times New Roman"/>
                          <a:ea typeface="標楷體"/>
                        </a:rPr>
                        <a:t>25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431558">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C1(</a:t>
                      </a:r>
                      <a:r>
                        <a:rPr lang="zh-TW" sz="1400" b="1" kern="100" dirty="0">
                          <a:effectLst/>
                          <a:latin typeface="Times New Roman"/>
                          <a:ea typeface="標楷體"/>
                        </a:rPr>
                        <a:t>流利級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err="1" smtClean="0">
                          <a:effectLst/>
                          <a:latin typeface="Times New Roman"/>
                          <a:ea typeface="標楷體"/>
                        </a:rPr>
                        <a:t>EffectiveOperationalProficiency</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02235" algn="ctr">
                        <a:lnSpc>
                          <a:spcPts val="1500"/>
                        </a:lnSpc>
                        <a:spcAft>
                          <a:spcPts val="0"/>
                        </a:spcAft>
                        <a:tabLst>
                          <a:tab pos="731520" algn="l"/>
                        </a:tabLst>
                      </a:pPr>
                      <a:r>
                        <a:rPr lang="en-US" sz="1400" b="1" kern="100" dirty="0">
                          <a:effectLst/>
                          <a:latin typeface="Times New Roman"/>
                          <a:ea typeface="標楷體"/>
                        </a:rPr>
                        <a:t>25</a:t>
                      </a:r>
                      <a:r>
                        <a:rPr lang="zh-TW" sz="1400" b="1" kern="100" dirty="0" smtClean="0">
                          <a:effectLst/>
                          <a:latin typeface="Times New Roman"/>
                          <a:ea typeface="標楷體"/>
                        </a:rPr>
                        <a:t>分或複</a:t>
                      </a:r>
                      <a:r>
                        <a:rPr lang="zh-TW" sz="1400" b="1" kern="100" dirty="0">
                          <a:effectLst/>
                          <a:latin typeface="Times New Roman"/>
                          <a:ea typeface="標楷體"/>
                        </a:rPr>
                        <a:t>試</a:t>
                      </a:r>
                      <a:r>
                        <a:rPr lang="en-US" sz="1400" b="1" kern="100" dirty="0">
                          <a:effectLst/>
                          <a:latin typeface="Times New Roman"/>
                          <a:ea typeface="標楷體"/>
                        </a:rPr>
                        <a:t>25</a:t>
                      </a:r>
                      <a:r>
                        <a:rPr lang="zh-TW" sz="1400" b="1" kern="100" dirty="0" smtClean="0">
                          <a:effectLst/>
                          <a:latin typeface="Times New Roman"/>
                          <a:ea typeface="標楷體"/>
                        </a:rPr>
                        <a:t>分</a:t>
                      </a:r>
                      <a:endParaRPr lang="en-US" altLang="zh-TW" sz="1400" b="0" kern="100" dirty="0" smtClean="0">
                        <a:effectLst/>
                        <a:latin typeface="Times New Roman"/>
                        <a:ea typeface="新細明體"/>
                      </a:endParaRPr>
                    </a:p>
                    <a:p>
                      <a:pPr marL="102235" algn="ctr">
                        <a:lnSpc>
                          <a:spcPts val="1500"/>
                        </a:lnSpc>
                        <a:spcAft>
                          <a:spcPts val="0"/>
                        </a:spcAft>
                        <a:tabLst>
                          <a:tab pos="731520" algn="l"/>
                        </a:tabLst>
                      </a:pPr>
                      <a:r>
                        <a:rPr lang="en-US" altLang="zh-TW" sz="1400" b="0" kern="100" baseline="0" dirty="0" smtClean="0">
                          <a:effectLst/>
                          <a:latin typeface="Times New Roman"/>
                          <a:ea typeface="新細明體"/>
                        </a:rPr>
                        <a:t>            </a:t>
                      </a:r>
                      <a:r>
                        <a:rPr lang="zh-TW" sz="1400" b="1" kern="100" dirty="0" smtClean="0">
                          <a:effectLst/>
                          <a:latin typeface="Times New Roman"/>
                          <a:ea typeface="標楷體"/>
                        </a:rPr>
                        <a:t>初試</a:t>
                      </a:r>
                      <a:r>
                        <a:rPr lang="en-US" sz="1400" b="1" kern="100" dirty="0">
                          <a:effectLst/>
                          <a:latin typeface="Times New Roman"/>
                          <a:ea typeface="標楷體"/>
                        </a:rPr>
                        <a:t>20</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r h="431558">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B2(</a:t>
                      </a:r>
                      <a:r>
                        <a:rPr lang="zh-TW" sz="1400" b="1" kern="100" dirty="0">
                          <a:effectLst/>
                          <a:latin typeface="Times New Roman"/>
                          <a:ea typeface="標楷體"/>
                        </a:rPr>
                        <a:t>高階級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Vantage</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02235" algn="ctr" defTabSz="914400" rtl="0" eaLnBrk="1" latinLnBrk="0" hangingPunct="1">
                        <a:lnSpc>
                          <a:spcPts val="1500"/>
                        </a:lnSpc>
                        <a:spcAft>
                          <a:spcPts val="0"/>
                        </a:spcAft>
                        <a:tabLst>
                          <a:tab pos="731520" algn="l"/>
                        </a:tabLst>
                      </a:pPr>
                      <a:r>
                        <a:rPr lang="en-US" sz="1400" b="1" kern="100" dirty="0">
                          <a:solidFill>
                            <a:schemeClr val="dk1"/>
                          </a:solidFill>
                          <a:effectLst/>
                          <a:latin typeface="Times New Roman"/>
                          <a:ea typeface="標楷體"/>
                          <a:cs typeface="+mn-cs"/>
                        </a:rPr>
                        <a:t>15</a:t>
                      </a:r>
                      <a:r>
                        <a:rPr lang="zh-TW" sz="1400" b="1" kern="100" dirty="0" smtClean="0">
                          <a:solidFill>
                            <a:schemeClr val="dk1"/>
                          </a:solidFill>
                          <a:effectLst/>
                          <a:latin typeface="Times New Roman"/>
                          <a:ea typeface="標楷體"/>
                          <a:cs typeface="+mn-cs"/>
                        </a:rPr>
                        <a:t>分或複</a:t>
                      </a:r>
                      <a:r>
                        <a:rPr lang="zh-TW" sz="1400" b="1" kern="100" dirty="0">
                          <a:solidFill>
                            <a:schemeClr val="dk1"/>
                          </a:solidFill>
                          <a:effectLst/>
                          <a:latin typeface="Times New Roman"/>
                          <a:ea typeface="標楷體"/>
                          <a:cs typeface="+mn-cs"/>
                        </a:rPr>
                        <a:t>試</a:t>
                      </a:r>
                      <a:r>
                        <a:rPr lang="en-US" sz="1400" b="1" kern="100" dirty="0">
                          <a:solidFill>
                            <a:schemeClr val="dk1"/>
                          </a:solidFill>
                          <a:effectLst/>
                          <a:latin typeface="Times New Roman"/>
                          <a:ea typeface="標楷體"/>
                          <a:cs typeface="+mn-cs"/>
                        </a:rPr>
                        <a:t>15</a:t>
                      </a:r>
                      <a:r>
                        <a:rPr lang="zh-TW" sz="1400" b="1" kern="100" dirty="0" smtClean="0">
                          <a:solidFill>
                            <a:schemeClr val="dk1"/>
                          </a:solidFill>
                          <a:effectLst/>
                          <a:latin typeface="Times New Roman"/>
                          <a:ea typeface="標楷體"/>
                          <a:cs typeface="+mn-cs"/>
                        </a:rPr>
                        <a:t>分</a:t>
                      </a:r>
                      <a:endParaRPr lang="en-US" altLang="zh-TW" sz="1400" b="1" kern="100" dirty="0" smtClean="0">
                        <a:solidFill>
                          <a:schemeClr val="dk1"/>
                        </a:solidFill>
                        <a:effectLst/>
                        <a:latin typeface="Times New Roman"/>
                        <a:ea typeface="標楷體"/>
                        <a:cs typeface="+mn-cs"/>
                      </a:endParaRPr>
                    </a:p>
                    <a:p>
                      <a:pPr marL="102235" algn="ctr" defTabSz="914400" rtl="0" eaLnBrk="1" latinLnBrk="0" hangingPunct="1">
                        <a:lnSpc>
                          <a:spcPts val="1500"/>
                        </a:lnSpc>
                        <a:spcAft>
                          <a:spcPts val="0"/>
                        </a:spcAft>
                        <a:tabLst>
                          <a:tab pos="731520" algn="l"/>
                        </a:tabLst>
                      </a:pPr>
                      <a:r>
                        <a:rPr lang="en-US" altLang="zh-TW" sz="1400" b="1" kern="100" baseline="0" dirty="0" smtClean="0">
                          <a:solidFill>
                            <a:schemeClr val="dk1"/>
                          </a:solidFill>
                          <a:effectLst/>
                          <a:latin typeface="Times New Roman"/>
                          <a:ea typeface="標楷體"/>
                          <a:cs typeface="+mn-cs"/>
                        </a:rPr>
                        <a:t>            </a:t>
                      </a:r>
                      <a:r>
                        <a:rPr lang="zh-TW" sz="1400" b="1" kern="100" dirty="0" smtClean="0">
                          <a:solidFill>
                            <a:schemeClr val="dk1"/>
                          </a:solidFill>
                          <a:effectLst/>
                          <a:latin typeface="Times New Roman"/>
                          <a:ea typeface="標楷體"/>
                          <a:cs typeface="+mn-cs"/>
                        </a:rPr>
                        <a:t>初試</a:t>
                      </a:r>
                      <a:r>
                        <a:rPr lang="en-US" sz="1400" b="1" kern="100" dirty="0">
                          <a:solidFill>
                            <a:schemeClr val="dk1"/>
                          </a:solidFill>
                          <a:effectLst/>
                          <a:latin typeface="Times New Roman"/>
                          <a:ea typeface="標楷體"/>
                          <a:cs typeface="+mn-cs"/>
                        </a:rPr>
                        <a:t>13</a:t>
                      </a:r>
                      <a:r>
                        <a:rPr lang="zh-TW" sz="1400" b="1" kern="100" dirty="0">
                          <a:solidFill>
                            <a:schemeClr val="dk1"/>
                          </a:solidFill>
                          <a:effectLst/>
                          <a:latin typeface="Times New Roman"/>
                          <a:ea typeface="標楷體"/>
                          <a:cs typeface="+mn-cs"/>
                        </a:rPr>
                        <a:t>分</a:t>
                      </a: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r h="431558">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B1(</a:t>
                      </a:r>
                      <a:r>
                        <a:rPr lang="zh-TW" sz="1400" b="1" kern="100" dirty="0">
                          <a:effectLst/>
                          <a:latin typeface="Times New Roman"/>
                          <a:ea typeface="標楷體"/>
                        </a:rPr>
                        <a:t>進階級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Threshold</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02235" algn="ctr" defTabSz="914400" rtl="0" eaLnBrk="1" latinLnBrk="0" hangingPunct="1">
                        <a:lnSpc>
                          <a:spcPts val="1500"/>
                        </a:lnSpc>
                        <a:spcAft>
                          <a:spcPts val="0"/>
                        </a:spcAft>
                        <a:tabLst>
                          <a:tab pos="731520" algn="l"/>
                        </a:tabLst>
                      </a:pPr>
                      <a:r>
                        <a:rPr lang="en-US" sz="1400" b="1" kern="100" dirty="0">
                          <a:solidFill>
                            <a:schemeClr val="dk1"/>
                          </a:solidFill>
                          <a:effectLst/>
                          <a:latin typeface="Times New Roman"/>
                          <a:ea typeface="標楷體"/>
                          <a:cs typeface="+mn-cs"/>
                        </a:rPr>
                        <a:t>10</a:t>
                      </a:r>
                      <a:r>
                        <a:rPr lang="zh-TW" sz="1400" b="1" kern="100" dirty="0" smtClean="0">
                          <a:solidFill>
                            <a:schemeClr val="dk1"/>
                          </a:solidFill>
                          <a:effectLst/>
                          <a:latin typeface="Times New Roman"/>
                          <a:ea typeface="標楷體"/>
                          <a:cs typeface="+mn-cs"/>
                        </a:rPr>
                        <a:t>分或複</a:t>
                      </a:r>
                      <a:r>
                        <a:rPr lang="zh-TW" sz="1400" b="1" kern="100" dirty="0">
                          <a:solidFill>
                            <a:schemeClr val="dk1"/>
                          </a:solidFill>
                          <a:effectLst/>
                          <a:latin typeface="Times New Roman"/>
                          <a:ea typeface="標楷體"/>
                          <a:cs typeface="+mn-cs"/>
                        </a:rPr>
                        <a:t>試</a:t>
                      </a:r>
                      <a:r>
                        <a:rPr lang="en-US" sz="1400" b="1" kern="100" dirty="0">
                          <a:solidFill>
                            <a:schemeClr val="dk1"/>
                          </a:solidFill>
                          <a:effectLst/>
                          <a:latin typeface="Times New Roman"/>
                          <a:ea typeface="標楷體"/>
                          <a:cs typeface="+mn-cs"/>
                        </a:rPr>
                        <a:t>10</a:t>
                      </a:r>
                      <a:r>
                        <a:rPr lang="zh-TW" sz="1400" b="1" kern="100" dirty="0" smtClean="0">
                          <a:solidFill>
                            <a:schemeClr val="dk1"/>
                          </a:solidFill>
                          <a:effectLst/>
                          <a:latin typeface="Times New Roman"/>
                          <a:ea typeface="標楷體"/>
                          <a:cs typeface="+mn-cs"/>
                        </a:rPr>
                        <a:t>分</a:t>
                      </a:r>
                      <a:endParaRPr lang="en-US" altLang="zh-TW" sz="1400" b="1" kern="100" dirty="0" smtClean="0">
                        <a:solidFill>
                          <a:schemeClr val="dk1"/>
                        </a:solidFill>
                        <a:effectLst/>
                        <a:latin typeface="Times New Roman"/>
                        <a:ea typeface="標楷體"/>
                        <a:cs typeface="+mn-cs"/>
                      </a:endParaRPr>
                    </a:p>
                    <a:p>
                      <a:pPr marL="102235" algn="ctr" defTabSz="914400" rtl="0" eaLnBrk="1" latinLnBrk="0" hangingPunct="1">
                        <a:lnSpc>
                          <a:spcPts val="1500"/>
                        </a:lnSpc>
                        <a:spcAft>
                          <a:spcPts val="0"/>
                        </a:spcAft>
                        <a:tabLst>
                          <a:tab pos="731520" algn="l"/>
                        </a:tabLst>
                      </a:pPr>
                      <a:r>
                        <a:rPr lang="en-US" altLang="zh-TW" sz="1400" b="1" kern="100" baseline="0" dirty="0" smtClean="0">
                          <a:solidFill>
                            <a:schemeClr val="dk1"/>
                          </a:solidFill>
                          <a:effectLst/>
                          <a:latin typeface="Times New Roman"/>
                          <a:ea typeface="標楷體"/>
                          <a:cs typeface="+mn-cs"/>
                        </a:rPr>
                        <a:t>          </a:t>
                      </a:r>
                      <a:r>
                        <a:rPr lang="zh-TW" sz="1400" b="1" kern="100" dirty="0" smtClean="0">
                          <a:solidFill>
                            <a:schemeClr val="dk1"/>
                          </a:solidFill>
                          <a:effectLst/>
                          <a:latin typeface="Times New Roman"/>
                          <a:ea typeface="標楷體"/>
                          <a:cs typeface="+mn-cs"/>
                        </a:rPr>
                        <a:t>初試</a:t>
                      </a:r>
                      <a:r>
                        <a:rPr lang="en-US" sz="1400" b="1" kern="100" dirty="0">
                          <a:solidFill>
                            <a:schemeClr val="dk1"/>
                          </a:solidFill>
                          <a:effectLst/>
                          <a:latin typeface="Times New Roman"/>
                          <a:ea typeface="標楷體"/>
                          <a:cs typeface="+mn-cs"/>
                        </a:rPr>
                        <a:t>8</a:t>
                      </a:r>
                      <a:r>
                        <a:rPr lang="zh-TW" sz="1400" b="1" kern="100" dirty="0">
                          <a:solidFill>
                            <a:schemeClr val="dk1"/>
                          </a:solidFill>
                          <a:effectLst/>
                          <a:latin typeface="Times New Roman"/>
                          <a:ea typeface="標楷體"/>
                          <a:cs typeface="+mn-cs"/>
                        </a:rPr>
                        <a:t>分</a:t>
                      </a: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r h="431558">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A2(</a:t>
                      </a:r>
                      <a:r>
                        <a:rPr lang="zh-TW" sz="1400" b="1" kern="100" dirty="0">
                          <a:effectLst/>
                          <a:latin typeface="Times New Roman"/>
                          <a:ea typeface="標楷體"/>
                        </a:rPr>
                        <a:t>基礎級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err="1">
                          <a:effectLst/>
                          <a:latin typeface="Times New Roman"/>
                          <a:ea typeface="標楷體"/>
                        </a:rPr>
                        <a:t>Waystage</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02235" indent="69850" algn="ctr" defTabSz="914400" rtl="0" eaLnBrk="1" latinLnBrk="0" hangingPunct="1">
                        <a:lnSpc>
                          <a:spcPts val="1500"/>
                        </a:lnSpc>
                        <a:spcAft>
                          <a:spcPts val="0"/>
                        </a:spcAft>
                        <a:tabLst>
                          <a:tab pos="731520" algn="l"/>
                        </a:tabLst>
                      </a:pPr>
                      <a:r>
                        <a:rPr lang="en-US" sz="1400" b="1" kern="100" dirty="0">
                          <a:solidFill>
                            <a:schemeClr val="dk1"/>
                          </a:solidFill>
                          <a:effectLst/>
                          <a:latin typeface="Times New Roman"/>
                          <a:ea typeface="標楷體"/>
                          <a:cs typeface="+mn-cs"/>
                        </a:rPr>
                        <a:t>5</a:t>
                      </a:r>
                      <a:r>
                        <a:rPr lang="zh-TW" sz="1400" b="1" kern="100" dirty="0" smtClean="0">
                          <a:solidFill>
                            <a:schemeClr val="dk1"/>
                          </a:solidFill>
                          <a:effectLst/>
                          <a:latin typeface="Times New Roman"/>
                          <a:ea typeface="標楷體"/>
                          <a:cs typeface="+mn-cs"/>
                        </a:rPr>
                        <a:t>分或複</a:t>
                      </a:r>
                      <a:r>
                        <a:rPr lang="zh-TW" sz="1400" b="1" kern="100" dirty="0">
                          <a:solidFill>
                            <a:schemeClr val="dk1"/>
                          </a:solidFill>
                          <a:effectLst/>
                          <a:latin typeface="Times New Roman"/>
                          <a:ea typeface="標楷體"/>
                          <a:cs typeface="+mn-cs"/>
                        </a:rPr>
                        <a:t>試</a:t>
                      </a:r>
                      <a:r>
                        <a:rPr lang="en-US" sz="1400" b="1" kern="100" dirty="0">
                          <a:solidFill>
                            <a:schemeClr val="dk1"/>
                          </a:solidFill>
                          <a:effectLst/>
                          <a:latin typeface="Times New Roman"/>
                          <a:ea typeface="標楷體"/>
                          <a:cs typeface="+mn-cs"/>
                        </a:rPr>
                        <a:t>5</a:t>
                      </a:r>
                      <a:r>
                        <a:rPr lang="zh-TW" sz="1400" b="1" kern="100" dirty="0" smtClean="0">
                          <a:solidFill>
                            <a:schemeClr val="dk1"/>
                          </a:solidFill>
                          <a:effectLst/>
                          <a:latin typeface="Times New Roman"/>
                          <a:ea typeface="標楷體"/>
                          <a:cs typeface="+mn-cs"/>
                        </a:rPr>
                        <a:t>分</a:t>
                      </a:r>
                      <a:endParaRPr lang="en-US" altLang="zh-TW" sz="1400" b="1" kern="100" dirty="0" smtClean="0">
                        <a:solidFill>
                          <a:schemeClr val="dk1"/>
                        </a:solidFill>
                        <a:effectLst/>
                        <a:latin typeface="Times New Roman"/>
                        <a:ea typeface="標楷體"/>
                        <a:cs typeface="+mn-cs"/>
                      </a:endParaRPr>
                    </a:p>
                    <a:p>
                      <a:pPr marL="102235" indent="69850" algn="ctr" defTabSz="914400" rtl="0" eaLnBrk="1" latinLnBrk="0" hangingPunct="1">
                        <a:lnSpc>
                          <a:spcPts val="1500"/>
                        </a:lnSpc>
                        <a:spcAft>
                          <a:spcPts val="0"/>
                        </a:spcAft>
                        <a:tabLst>
                          <a:tab pos="731520" algn="l"/>
                        </a:tabLst>
                      </a:pPr>
                      <a:r>
                        <a:rPr lang="en-US" altLang="zh-TW" sz="1400" b="1" kern="100" baseline="0" dirty="0" smtClean="0">
                          <a:solidFill>
                            <a:schemeClr val="dk1"/>
                          </a:solidFill>
                          <a:effectLst/>
                          <a:latin typeface="Times New Roman"/>
                          <a:ea typeface="標楷體"/>
                          <a:cs typeface="+mn-cs"/>
                        </a:rPr>
                        <a:t>          </a:t>
                      </a:r>
                      <a:r>
                        <a:rPr lang="zh-TW" sz="1400" b="1" kern="100" dirty="0" smtClean="0">
                          <a:solidFill>
                            <a:schemeClr val="dk1"/>
                          </a:solidFill>
                          <a:effectLst/>
                          <a:latin typeface="Times New Roman"/>
                          <a:ea typeface="標楷體"/>
                          <a:cs typeface="+mn-cs"/>
                        </a:rPr>
                        <a:t>初試</a:t>
                      </a:r>
                      <a:r>
                        <a:rPr lang="en-US" sz="1400" b="1" kern="100" dirty="0">
                          <a:solidFill>
                            <a:schemeClr val="dk1"/>
                          </a:solidFill>
                          <a:effectLst/>
                          <a:latin typeface="Times New Roman"/>
                          <a:ea typeface="標楷體"/>
                          <a:cs typeface="+mn-cs"/>
                        </a:rPr>
                        <a:t>3</a:t>
                      </a:r>
                      <a:r>
                        <a:rPr lang="zh-TW" sz="1400" b="1" kern="100" dirty="0">
                          <a:solidFill>
                            <a:schemeClr val="dk1"/>
                          </a:solidFill>
                          <a:effectLst/>
                          <a:latin typeface="Times New Roman"/>
                          <a:ea typeface="標楷體"/>
                          <a:cs typeface="+mn-cs"/>
                        </a:rPr>
                        <a:t>分</a:t>
                      </a: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5"/>
                  </a:ext>
                </a:extLst>
              </a:tr>
              <a:tr h="431558">
                <a:tc rowSpan="5">
                  <a:txBody>
                    <a:bodyPr/>
                    <a:lstStyle/>
                    <a:p>
                      <a:pPr>
                        <a:lnSpc>
                          <a:spcPts val="1500"/>
                        </a:lnSpc>
                        <a:spcAft>
                          <a:spcPts val="0"/>
                        </a:spcAft>
                      </a:pPr>
                      <a:r>
                        <a:rPr lang="en-US" sz="1400" b="1" kern="100" spc="-50" dirty="0" smtClean="0">
                          <a:effectLst/>
                          <a:latin typeface="Times New Roman"/>
                          <a:ea typeface="標楷體"/>
                        </a:rPr>
                        <a:t>JLPT</a:t>
                      </a:r>
                    </a:p>
                    <a:p>
                      <a:pPr>
                        <a:lnSpc>
                          <a:spcPts val="1500"/>
                        </a:lnSpc>
                        <a:spcAft>
                          <a:spcPts val="0"/>
                        </a:spcAft>
                      </a:pPr>
                      <a:r>
                        <a:rPr lang="zh-TW" sz="1400" b="1" kern="100" spc="-50" dirty="0" smtClean="0">
                          <a:effectLst/>
                          <a:latin typeface="Times New Roman"/>
                          <a:ea typeface="標楷體"/>
                        </a:rPr>
                        <a:t>日本語能力試驗</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rowSpan="5">
                  <a:txBody>
                    <a:bodyPr/>
                    <a:lstStyle/>
                    <a:p>
                      <a:pPr>
                        <a:lnSpc>
                          <a:spcPts val="1500"/>
                        </a:lnSpc>
                        <a:spcAft>
                          <a:spcPts val="0"/>
                        </a:spcAft>
                      </a:pPr>
                      <a:r>
                        <a:rPr lang="zh-TW" sz="1400" b="1" kern="100" dirty="0">
                          <a:effectLst/>
                          <a:latin typeface="Times New Roman"/>
                          <a:ea typeface="標楷體"/>
                        </a:rPr>
                        <a:t>財團法人語言訓練測驗中心</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just">
                        <a:lnSpc>
                          <a:spcPts val="1500"/>
                        </a:lnSpc>
                        <a:spcAft>
                          <a:spcPts val="0"/>
                        </a:spcAft>
                      </a:pPr>
                      <a:r>
                        <a:rPr lang="zh-TW" sz="1400" b="1" kern="100" dirty="0">
                          <a:effectLst/>
                          <a:latin typeface="Times New Roman"/>
                          <a:ea typeface="標楷體"/>
                        </a:rPr>
                        <a:t>一級或</a:t>
                      </a:r>
                      <a:r>
                        <a:rPr lang="en-US" sz="1400" b="1" kern="100" dirty="0">
                          <a:effectLst/>
                          <a:latin typeface="Times New Roman"/>
                          <a:ea typeface="標楷體"/>
                        </a:rPr>
                        <a:t>N1</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b="1" kern="100" dirty="0">
                          <a:effectLst/>
                          <a:latin typeface="Times New Roman"/>
                          <a:ea typeface="標楷體"/>
                        </a:rPr>
                        <a:t>25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431558">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二級或</a:t>
                      </a:r>
                      <a:r>
                        <a:rPr lang="en-US" sz="1400" b="1" kern="100" dirty="0">
                          <a:effectLst/>
                          <a:latin typeface="Times New Roman"/>
                          <a:ea typeface="標楷體"/>
                        </a:rPr>
                        <a:t>N2</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b="1" kern="100" dirty="0">
                          <a:effectLst/>
                          <a:latin typeface="Times New Roman"/>
                          <a:ea typeface="標楷體"/>
                        </a:rPr>
                        <a:t>15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7"/>
                  </a:ext>
                </a:extLst>
              </a:tr>
              <a:tr h="431558">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en-US" sz="1400" b="1" kern="100" dirty="0">
                          <a:effectLst/>
                          <a:latin typeface="Times New Roman"/>
                          <a:ea typeface="標楷體"/>
                        </a:rPr>
                        <a:t>N3/2010</a:t>
                      </a:r>
                      <a:r>
                        <a:rPr lang="zh-TW" sz="1400" b="1" kern="100" dirty="0">
                          <a:effectLst/>
                          <a:latin typeface="Times New Roman"/>
                          <a:ea typeface="標楷體"/>
                        </a:rPr>
                        <a:t>年新增</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b="1" kern="100" dirty="0">
                          <a:effectLst/>
                          <a:latin typeface="Times New Roman"/>
                          <a:ea typeface="標楷體"/>
                        </a:rPr>
                        <a:t>10</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431558">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三級或</a:t>
                      </a:r>
                      <a:r>
                        <a:rPr lang="en-US" sz="1400" b="1" kern="100" dirty="0">
                          <a:effectLst/>
                          <a:latin typeface="Times New Roman"/>
                          <a:ea typeface="標楷體"/>
                        </a:rPr>
                        <a:t>N4</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b="1" kern="100" dirty="0">
                          <a:effectLst/>
                          <a:latin typeface="Times New Roman"/>
                          <a:ea typeface="標楷體"/>
                        </a:rPr>
                        <a:t>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9"/>
                  </a:ext>
                </a:extLst>
              </a:tr>
              <a:tr h="431558">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四級或</a:t>
                      </a:r>
                      <a:r>
                        <a:rPr lang="en-US" sz="1400" b="1" kern="100" dirty="0">
                          <a:effectLst/>
                          <a:latin typeface="Times New Roman"/>
                          <a:ea typeface="標楷體"/>
                        </a:rPr>
                        <a:t>N5</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b="1" kern="100" dirty="0">
                          <a:effectLst/>
                          <a:latin typeface="Times New Roman"/>
                          <a:ea typeface="標楷體"/>
                        </a:rPr>
                        <a:t>3</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5878004"/>
            <a:ext cx="7772400" cy="960152"/>
          </a:xfrm>
          <a:solidFill>
            <a:srgbClr val="FFFF99"/>
          </a:solidFill>
          <a:scene3d>
            <a:camera prst="orthographicFront"/>
            <a:lightRig rig="threePt" dir="t"/>
          </a:scene3d>
          <a:sp3d>
            <a:bevelT prst="slope"/>
          </a:sp3d>
        </p:spPr>
        <p:txBody>
          <a:bodyPr/>
          <a:lstStyle/>
          <a:p>
            <a:pPr marL="0" indent="0" algn="just">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zh-TW" altLang="zh-TW" sz="1300" b="1" dirty="0">
                <a:latin typeface="Times New Roman" panose="02020603050405020304" pitchFamily="18" charset="0"/>
                <a:ea typeface="標楷體" panose="03000509000000000000" pitchFamily="65" charset="-120"/>
                <a:cs typeface="Times New Roman" panose="02020603050405020304" pitchFamily="18" charset="0"/>
              </a:rPr>
              <a:t>相同語文者，其檢定採最高等級計分</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，不同語文者，則可累計計分；</a:t>
            </a:r>
            <a:r>
              <a:rPr lang="zh-TW" altLang="zh-TW" sz="1300" b="1" dirty="0">
                <a:latin typeface="Times New Roman" panose="02020603050405020304" pitchFamily="18" charset="0"/>
                <a:ea typeface="標楷體" panose="03000509000000000000" pitchFamily="65" charset="-120"/>
                <a:cs typeface="Times New Roman" panose="02020603050405020304" pitchFamily="18" charset="0"/>
              </a:rPr>
              <a:t>未在本表所列相關語文檢定者，不予計分。</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另被推薦考生取得語文能力檢定項目證明之日期，須為</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被推薦考生入學高職學校之後至報名截止日</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18</a:t>
            </a:r>
            <a:r>
              <a:rPr lang="zh-TW" altLang="zh-TW" sz="1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日（星期三）前</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。惟所有證明文件影本須連同考生報名表件，由各高職學校一併於</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日（星期四）前，以快遞或限時掛號寄出（以郵戳為憑）至本委員會進行審查</a:t>
            </a:r>
            <a:r>
              <a:rPr lang="zh-TW" altLang="zh-TW" sz="13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3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標題 4"/>
          <p:cNvSpPr>
            <a:spLocks noGrp="1"/>
          </p:cNvSpPr>
          <p:nvPr>
            <p:ph type="title"/>
          </p:nvPr>
        </p:nvSpPr>
        <p:spPr>
          <a:xfrm>
            <a:off x="0" y="145222"/>
            <a:ext cx="8229600"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玖、甄選</a:t>
            </a:r>
            <a:r>
              <a:rPr lang="zh-TW" altLang="en-US" sz="4400" b="1" kern="1200" dirty="0" smtClean="0">
                <a:solidFill>
                  <a:schemeClr val="tx1"/>
                </a:solidFill>
                <a:latin typeface="Times New Roman" pitchFamily="18" charset="0"/>
                <a:ea typeface="標楷體" pitchFamily="65" charset="-120"/>
                <a:cs typeface="Times New Roman" pitchFamily="18" charset="0"/>
              </a:rPr>
              <a:t>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6</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en-US" altLang="zh-TW" sz="4400" b="1" kern="1200" dirty="0" smtClean="0">
                <a:solidFill>
                  <a:schemeClr val="tx1"/>
                </a:solidFill>
                <a:latin typeface="Times New Roman" pitchFamily="18" charset="0"/>
                <a:ea typeface="標楷體" pitchFamily="65" charset="-120"/>
                <a:cs typeface="Times New Roman" pitchFamily="18" charset="0"/>
              </a:rPr>
              <a:t>7/9</a:t>
            </a:r>
            <a:r>
              <a:rPr lang="zh-TW" altLang="en-US" sz="4400" b="1" kern="1200" dirty="0" smtClean="0">
                <a:solidFill>
                  <a:schemeClr val="tx1"/>
                </a:solidFill>
                <a:latin typeface="Times New Roman" pitchFamily="18" charset="0"/>
                <a:ea typeface="標楷體" pitchFamily="65" charset="-120"/>
                <a:cs typeface="Times New Roman" pitchFamily="18" charset="0"/>
              </a:rPr>
              <a:t>）</a:t>
            </a:r>
            <a:endParaRPr lang="zh-TW" altLang="en-US" sz="4400" b="1" kern="1200" dirty="0">
              <a:solidFill>
                <a:schemeClr val="tx1"/>
              </a:solidFill>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a:xfrm>
            <a:off x="6588224" y="6317233"/>
            <a:ext cx="2133600" cy="280119"/>
          </a:xfrm>
        </p:spPr>
        <p:txBody>
          <a:bodyPr/>
          <a:lstStyle/>
          <a:p>
            <a:pPr>
              <a:defRPr/>
            </a:pPr>
            <a:fld id="{ABFE6108-DA02-42FF-8F2B-6965D0D38C5E}" type="slidenum">
              <a:rPr lang="zh-TW" altLang="en-US" smtClean="0"/>
              <a:pPr>
                <a:defRPr/>
              </a:pPr>
              <a:t>22</a:t>
            </a:fld>
            <a:endParaRPr lang="en-US" altLang="zh-TW" dirty="0"/>
          </a:p>
        </p:txBody>
      </p:sp>
      <p:pic>
        <p:nvPicPr>
          <p:cNvPr id="7" name="圖片 6"/>
          <p:cNvPicPr>
            <a:picLocks noChangeAspect="1"/>
          </p:cNvPicPr>
          <p:nvPr/>
        </p:nvPicPr>
        <p:blipFill rotWithShape="1">
          <a:blip r:embed="rId2"/>
          <a:srcRect t="451"/>
          <a:stretch/>
        </p:blipFill>
        <p:spPr>
          <a:xfrm>
            <a:off x="457200" y="1858974"/>
            <a:ext cx="7772400" cy="4018902"/>
          </a:xfrm>
          <a:prstGeom prst="rect">
            <a:avLst/>
          </a:prstGeom>
        </p:spPr>
      </p:pic>
      <p:sp>
        <p:nvSpPr>
          <p:cNvPr id="9" name="文字方塊 12"/>
          <p:cNvSpPr txBox="1">
            <a:spLocks noChangeArrowheads="1"/>
          </p:cNvSpPr>
          <p:nvPr/>
        </p:nvSpPr>
        <p:spPr bwMode="auto">
          <a:xfrm>
            <a:off x="457200" y="1027977"/>
            <a:ext cx="6203032"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42900" indent="-342900" eaLnBrk="1" hangingPunct="1">
              <a:spcBef>
                <a:spcPct val="0"/>
              </a:spcBef>
              <a:buFont typeface="Wingdings" panose="05000000000000000000" pitchFamily="2" charset="2"/>
              <a:buChar char="u"/>
            </a:pP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語文能力採計項目及計分</a:t>
            </a:r>
            <a:r>
              <a:rPr lang="zh-TW" altLang="en-US" sz="2400" b="1" dirty="0" smtClean="0">
                <a:latin typeface="標楷體" panose="03000509000000000000" pitchFamily="65" charset="-120"/>
                <a:ea typeface="標楷體" panose="03000509000000000000" pitchFamily="65" charset="-120"/>
                <a:cs typeface="Times New Roman" panose="02020603050405020304" pitchFamily="18" charset="0"/>
              </a:rPr>
              <a:t>標準</a:t>
            </a:r>
            <a:r>
              <a:rPr lang="en-US" altLang="zh-TW" sz="2400" b="1"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smtClean="0">
                <a:latin typeface="標楷體" panose="03000509000000000000" pitchFamily="65" charset="-120"/>
                <a:ea typeface="標楷體" panose="03000509000000000000" pitchFamily="65" charset="-120"/>
                <a:cs typeface="Times New Roman" panose="02020603050405020304" pitchFamily="18" charset="0"/>
              </a:rPr>
              <a:t>續</a:t>
            </a:r>
            <a:r>
              <a:rPr lang="en-US" altLang="zh-TW" sz="2400" b="1" dirty="0" smtClean="0">
                <a:latin typeface="標楷體" panose="03000509000000000000" pitchFamily="65" charset="-120"/>
                <a:ea typeface="標楷體" panose="03000509000000000000" pitchFamily="65" charset="-120"/>
                <a:cs typeface="Times New Roman" panose="02020603050405020304" pitchFamily="18" charset="0"/>
              </a:rPr>
              <a:t>)</a:t>
            </a:r>
          </a:p>
          <a:p>
            <a:pPr marL="628650" lvl="1" indent="-266700" eaLnBrk="1" hangingPunct="1">
              <a:spcBef>
                <a:spcPts val="400"/>
              </a:spcBef>
              <a:buFont typeface="Wingdings" panose="05000000000000000000" pitchFamily="2" charset="2"/>
              <a:buChar char="l"/>
            </a:pP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托福</a:t>
            </a:r>
            <a:r>
              <a:rPr lang="zh-TW" altLang="en-US" sz="2000" b="1" dirty="0" smtClean="0">
                <a:solidFill>
                  <a:srgbClr val="0000CC"/>
                </a:solidFill>
                <a:latin typeface="標楷體" panose="03000509000000000000" pitchFamily="65" charset="-120"/>
                <a:ea typeface="標楷體" panose="03000509000000000000" pitchFamily="65" charset="-120"/>
                <a:cs typeface="Times New Roman" panose="02020603050405020304" pitchFamily="18" charset="0"/>
              </a:rPr>
              <a:t>新增</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採計</a:t>
            </a:r>
            <a:r>
              <a:rPr lang="zh-TW" altLang="en-US" sz="2000" b="1" dirty="0" smtClean="0">
                <a:latin typeface="標楷體" panose="03000509000000000000" pitchFamily="65" charset="-120"/>
                <a:ea typeface="標楷體" panose="03000509000000000000" pitchFamily="65" charset="-120"/>
                <a:cs typeface="Times New Roman" panose="02020603050405020304" pitchFamily="18" charset="0"/>
              </a:rPr>
              <a:t>紙筆</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測驗成績</a:t>
            </a:r>
            <a:endPar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79409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4"/>
          <p:cNvSpPr>
            <a:spLocks noGrp="1"/>
          </p:cNvSpPr>
          <p:nvPr>
            <p:ph type="title"/>
          </p:nvPr>
        </p:nvSpPr>
        <p:spPr>
          <a:xfrm>
            <a:off x="0" y="188640"/>
            <a:ext cx="9036050"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玖、甄選</a:t>
            </a:r>
            <a:r>
              <a:rPr lang="zh-TW" altLang="en-US" sz="4400" b="1" kern="1200" dirty="0" smtClean="0">
                <a:solidFill>
                  <a:schemeClr val="tx1"/>
                </a:solidFill>
                <a:latin typeface="Times New Roman" pitchFamily="18" charset="0"/>
                <a:ea typeface="標楷體" pitchFamily="65" charset="-120"/>
                <a:cs typeface="Times New Roman" pitchFamily="18" charset="0"/>
              </a:rPr>
              <a:t>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7</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en-US" altLang="zh-TW" sz="4400" b="1" kern="1200" dirty="0" smtClean="0">
                <a:solidFill>
                  <a:schemeClr val="tx1"/>
                </a:solidFill>
                <a:latin typeface="Times New Roman" pitchFamily="18" charset="0"/>
                <a:ea typeface="標楷體" pitchFamily="65" charset="-120"/>
                <a:cs typeface="Times New Roman" pitchFamily="18" charset="0"/>
              </a:rPr>
              <a:t>8/9</a:t>
            </a:r>
            <a:r>
              <a:rPr lang="zh-TW" altLang="en-US" sz="4400" b="1" kern="1200" dirty="0" smtClean="0">
                <a:solidFill>
                  <a:schemeClr val="tx1"/>
                </a:solidFill>
                <a:latin typeface="Times New Roman" pitchFamily="18" charset="0"/>
                <a:ea typeface="標楷體" pitchFamily="65" charset="-120"/>
                <a:cs typeface="Times New Roman" pitchFamily="18" charset="0"/>
              </a:rPr>
              <a:t>）</a:t>
            </a:r>
            <a:endParaRPr lang="zh-TW" altLang="en-US" sz="4400" b="1" kern="1200" dirty="0">
              <a:solidFill>
                <a:schemeClr val="tx1"/>
              </a:solidFill>
              <a:latin typeface="Times New Roman" pitchFamily="18" charset="0"/>
              <a:ea typeface="標楷體" pitchFamily="65" charset="-120"/>
              <a:cs typeface="Times New Roman" pitchFamily="18" charset="0"/>
            </a:endParaRPr>
          </a:p>
        </p:txBody>
      </p:sp>
      <p:sp>
        <p:nvSpPr>
          <p:cNvPr id="60418" name="投影片編號版面配置區 3"/>
          <p:cNvSpPr>
            <a:spLocks noGrp="1"/>
          </p:cNvSpPr>
          <p:nvPr>
            <p:ph type="sldNum" sz="quarter" idx="12"/>
          </p:nvPr>
        </p:nvSpPr>
        <p:spPr>
          <a:xfrm>
            <a:off x="6659563" y="636111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71A9FE1-C584-4301-92FA-1741888B7A98}" type="slidenum">
              <a:rPr lang="zh-TW" altLang="en-US" sz="1400" smtClean="0"/>
              <a:pPr>
                <a:spcBef>
                  <a:spcPct val="0"/>
                </a:spcBef>
                <a:buFontTx/>
                <a:buNone/>
              </a:pPr>
              <a:t>23</a:t>
            </a:fld>
            <a:endParaRPr lang="en-US" altLang="zh-TW" sz="1400" smtClean="0"/>
          </a:p>
        </p:txBody>
      </p:sp>
      <p:sp>
        <p:nvSpPr>
          <p:cNvPr id="60420" name="文字方塊 12"/>
          <p:cNvSpPr txBox="1">
            <a:spLocks noChangeArrowheads="1"/>
          </p:cNvSpPr>
          <p:nvPr/>
        </p:nvSpPr>
        <p:spPr bwMode="auto">
          <a:xfrm>
            <a:off x="323528" y="1025525"/>
            <a:ext cx="8712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42900" indent="-342900" eaLnBrk="1" hangingPunct="1">
              <a:spcBef>
                <a:spcPct val="0"/>
              </a:spcBef>
              <a:buFont typeface="Wingdings" panose="05000000000000000000" pitchFamily="2" charset="2"/>
              <a:buChar char="u"/>
            </a:pPr>
            <a:r>
              <a:rPr lang="zh-TW" altLang="zh-TW" sz="2400" b="1" dirty="0">
                <a:latin typeface="標楷體" panose="03000509000000000000" pitchFamily="65" charset="-120"/>
                <a:ea typeface="標楷體" panose="03000509000000000000" pitchFamily="65" charset="-120"/>
                <a:cs typeface="Times New Roman" panose="02020603050405020304" pitchFamily="18" charset="0"/>
              </a:rPr>
              <a:t>學校幹部、志工、社會服務及社團</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參</a:t>
            </a:r>
            <a:r>
              <a:rPr lang="zh-TW" altLang="zh-TW" sz="2400" b="1" dirty="0">
                <a:latin typeface="標楷體" panose="03000509000000000000" pitchFamily="65" charset="-120"/>
                <a:ea typeface="標楷體" panose="03000509000000000000" pitchFamily="65" charset="-120"/>
                <a:cs typeface="Times New Roman" panose="02020603050405020304" pitchFamily="18" charset="0"/>
              </a:rPr>
              <a:t>與</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採計項目及計分標準</a:t>
            </a:r>
          </a:p>
        </p:txBody>
      </p:sp>
      <p:graphicFrame>
        <p:nvGraphicFramePr>
          <p:cNvPr id="2" name="表格 1"/>
          <p:cNvGraphicFramePr>
            <a:graphicFrameLocks noGrp="1"/>
          </p:cNvGraphicFramePr>
          <p:nvPr>
            <p:extLst>
              <p:ext uri="{D42A27DB-BD31-4B8C-83A1-F6EECF244321}">
                <p14:modId xmlns:p14="http://schemas.microsoft.com/office/powerpoint/2010/main" val="894213554"/>
              </p:ext>
            </p:extLst>
          </p:nvPr>
        </p:nvGraphicFramePr>
        <p:xfrm>
          <a:off x="323528" y="1556792"/>
          <a:ext cx="8568952" cy="4434062"/>
        </p:xfrm>
        <a:graphic>
          <a:graphicData uri="http://schemas.openxmlformats.org/drawingml/2006/table">
            <a:tbl>
              <a:tblPr>
                <a:tableStyleId>{3C2FFA5D-87B4-456A-9821-1D502468CF0F}</a:tableStyleId>
              </a:tblPr>
              <a:tblGrid>
                <a:gridCol w="1512168">
                  <a:extLst>
                    <a:ext uri="{9D8B030D-6E8A-4147-A177-3AD203B41FA5}">
                      <a16:colId xmlns:a16="http://schemas.microsoft.com/office/drawing/2014/main" val="20000"/>
                    </a:ext>
                  </a:extLst>
                </a:gridCol>
                <a:gridCol w="2129344">
                  <a:extLst>
                    <a:ext uri="{9D8B030D-6E8A-4147-A177-3AD203B41FA5}">
                      <a16:colId xmlns:a16="http://schemas.microsoft.com/office/drawing/2014/main" val="20001"/>
                    </a:ext>
                  </a:extLst>
                </a:gridCol>
                <a:gridCol w="1014473">
                  <a:extLst>
                    <a:ext uri="{9D8B030D-6E8A-4147-A177-3AD203B41FA5}">
                      <a16:colId xmlns:a16="http://schemas.microsoft.com/office/drawing/2014/main" val="20002"/>
                    </a:ext>
                  </a:extLst>
                </a:gridCol>
                <a:gridCol w="3912967">
                  <a:extLst>
                    <a:ext uri="{9D8B030D-6E8A-4147-A177-3AD203B41FA5}">
                      <a16:colId xmlns:a16="http://schemas.microsoft.com/office/drawing/2014/main" val="20003"/>
                    </a:ext>
                  </a:extLst>
                </a:gridCol>
              </a:tblGrid>
              <a:tr h="335412">
                <a:tc>
                  <a:txBody>
                    <a:bodyPr/>
                    <a:lstStyle/>
                    <a:p>
                      <a:pPr algn="ctr">
                        <a:spcAft>
                          <a:spcPts val="0"/>
                        </a:spcAft>
                      </a:pPr>
                      <a:r>
                        <a:rPr lang="zh-TW" sz="1600" b="1" kern="100" baseline="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採計項目</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solidFill>
                  </a:tcPr>
                </a:tc>
                <a:tc>
                  <a:txBody>
                    <a:bodyPr/>
                    <a:lstStyle/>
                    <a:p>
                      <a:pPr algn="ctr">
                        <a:spcAft>
                          <a:spcPts val="0"/>
                        </a:spcAft>
                      </a:pPr>
                      <a:r>
                        <a:rPr lang="zh-TW" sz="1600" b="1" kern="100" baseline="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採計期間（註</a:t>
                      </a:r>
                      <a:r>
                        <a:rPr lang="en-US" sz="1600" b="1" kern="100" baseline="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b="1" kern="100" baseline="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solidFill>
                  </a:tcPr>
                </a:tc>
                <a:tc>
                  <a:txBody>
                    <a:bodyPr/>
                    <a:lstStyle/>
                    <a:p>
                      <a:pPr algn="ctr">
                        <a:spcAft>
                          <a:spcPts val="0"/>
                        </a:spcAft>
                      </a:pPr>
                      <a:r>
                        <a:rPr lang="zh-TW" sz="1600" b="1" kern="100" baseline="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計分標準</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solidFill>
                  </a:tcPr>
                </a:tc>
                <a:tc>
                  <a:txBody>
                    <a:bodyPr/>
                    <a:lstStyle/>
                    <a:p>
                      <a:pPr algn="ctr">
                        <a:spcAft>
                          <a:spcPts val="0"/>
                        </a:spcAft>
                      </a:pPr>
                      <a:r>
                        <a:rPr lang="zh-TW" altLang="en-US" sz="1600" b="1" kern="100" baseline="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採計</a:t>
                      </a:r>
                      <a:r>
                        <a:rPr lang="zh-TW" sz="1600" b="1" kern="100" baseline="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說明</a:t>
                      </a:r>
                      <a:endParaRPr lang="zh-TW" sz="1600" b="1" kern="100" baseline="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273157">
                <a:tc rowSpan="4">
                  <a:txBody>
                    <a:bodyPr/>
                    <a:lstStyle/>
                    <a:p>
                      <a:pPr marL="1270" algn="ctr">
                        <a:spcAft>
                          <a:spcPts val="0"/>
                        </a:spcAft>
                      </a:pPr>
                      <a:r>
                        <a:rPr lang="zh-TW" sz="1500" b="1" kern="100" baseline="0" dirty="0">
                          <a:effectLst/>
                          <a:latin typeface="Times New Roman" panose="02020603050405020304" pitchFamily="18" charset="0"/>
                          <a:ea typeface="標楷體" panose="03000509000000000000" pitchFamily="65" charset="-120"/>
                          <a:cs typeface="Times New Roman" panose="02020603050405020304" pitchFamily="18" charset="0"/>
                        </a:rPr>
                        <a:t>學校幹部</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2F4"/>
                    </a:solidFill>
                  </a:tcPr>
                </a:tc>
                <a:tc>
                  <a:txBody>
                    <a:bodyPr/>
                    <a:lstStyle/>
                    <a:p>
                      <a:pPr>
                        <a:spcAft>
                          <a:spcPts val="0"/>
                        </a:spcAft>
                      </a:pPr>
                      <a:r>
                        <a:rPr lang="zh-TW" sz="1300" kern="100" dirty="0">
                          <a:solidFill>
                            <a:srgbClr val="000000"/>
                          </a:solidFill>
                          <a:effectLst/>
                          <a:latin typeface="Times New Roman" panose="02020603050405020304" pitchFamily="18" charset="0"/>
                          <a:ea typeface="標楷體" panose="03000509000000000000" pitchFamily="65" charset="-120"/>
                        </a:rPr>
                        <a:t>累計滿</a:t>
                      </a:r>
                      <a:r>
                        <a:rPr lang="en-US" sz="1300" kern="100" dirty="0">
                          <a:solidFill>
                            <a:srgbClr val="000000"/>
                          </a:solidFill>
                          <a:effectLst/>
                          <a:latin typeface="Times New Roman" panose="02020603050405020304" pitchFamily="18" charset="0"/>
                          <a:ea typeface="標楷體" panose="03000509000000000000" pitchFamily="65" charset="-120"/>
                        </a:rPr>
                        <a:t>3</a:t>
                      </a:r>
                      <a:r>
                        <a:rPr lang="zh-TW" sz="1300" kern="100" dirty="0">
                          <a:solidFill>
                            <a:srgbClr val="000000"/>
                          </a:solidFill>
                          <a:effectLst/>
                          <a:latin typeface="Times New Roman" panose="02020603050405020304" pitchFamily="18" charset="0"/>
                          <a:ea typeface="標楷體" panose="03000509000000000000" pitchFamily="65" charset="-120"/>
                        </a:rPr>
                        <a:t>學期（含）以上者</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2F4"/>
                    </a:solidFill>
                  </a:tcPr>
                </a:tc>
                <a:tc>
                  <a:txBody>
                    <a:bodyPr/>
                    <a:lstStyle/>
                    <a:p>
                      <a:pPr algn="ctr">
                        <a:spcAft>
                          <a:spcPts val="0"/>
                        </a:spcAft>
                      </a:pPr>
                      <a:r>
                        <a:rPr lang="en-US" sz="1300" kern="100">
                          <a:solidFill>
                            <a:srgbClr val="000000"/>
                          </a:solidFill>
                          <a:effectLst/>
                          <a:latin typeface="Times New Roman" panose="02020603050405020304" pitchFamily="18" charset="0"/>
                          <a:ea typeface="標楷體" panose="03000509000000000000" pitchFamily="65" charset="-120"/>
                        </a:rPr>
                        <a:t>50</a:t>
                      </a:r>
                      <a:r>
                        <a:rPr lang="zh-TW" sz="1300" kern="100">
                          <a:solidFill>
                            <a:srgbClr val="000000"/>
                          </a:solidFill>
                          <a:effectLst/>
                          <a:latin typeface="Times New Roman" panose="02020603050405020304" pitchFamily="18" charset="0"/>
                          <a:ea typeface="標楷體" panose="03000509000000000000" pitchFamily="65" charset="-120"/>
                        </a:rPr>
                        <a:t>分</a:t>
                      </a:r>
                      <a:endParaRPr lang="zh-TW" sz="1300" kern="10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2F4"/>
                    </a:solidFill>
                  </a:tcPr>
                </a:tc>
                <a:tc rowSpan="4">
                  <a:txBody>
                    <a:bodyPr/>
                    <a:lstStyle/>
                    <a:p>
                      <a:pPr marL="182563" lvl="0" indent="-182563" algn="just">
                        <a:spcAft>
                          <a:spcPts val="0"/>
                        </a:spcAft>
                        <a:buFont typeface="+mj-lt"/>
                        <a:buAutoNum type="arabicPeriod"/>
                      </a:pPr>
                      <a:r>
                        <a:rPr lang="zh-TW" sz="1300" kern="100" dirty="0">
                          <a:solidFill>
                            <a:srgbClr val="000000"/>
                          </a:solidFill>
                          <a:effectLst/>
                          <a:latin typeface="Times New Roman" panose="02020603050405020304" pitchFamily="18" charset="0"/>
                          <a:ea typeface="標楷體" panose="03000509000000000000" pitchFamily="65" charset="-120"/>
                        </a:rPr>
                        <a:t>學校幹部包括班級幹部（註</a:t>
                      </a:r>
                      <a:r>
                        <a:rPr lang="en-US" sz="1300" kern="100" dirty="0">
                          <a:solidFill>
                            <a:srgbClr val="000000"/>
                          </a:solidFill>
                          <a:effectLst/>
                          <a:latin typeface="Times New Roman" panose="02020603050405020304" pitchFamily="18" charset="0"/>
                          <a:ea typeface="標楷體" panose="03000509000000000000" pitchFamily="65" charset="-120"/>
                        </a:rPr>
                        <a:t>2</a:t>
                      </a:r>
                      <a:r>
                        <a:rPr lang="zh-TW" sz="1300" kern="100" dirty="0">
                          <a:solidFill>
                            <a:srgbClr val="000000"/>
                          </a:solidFill>
                          <a:effectLst/>
                          <a:latin typeface="Times New Roman" panose="02020603050405020304" pitchFamily="18" charset="0"/>
                          <a:ea typeface="標楷體" panose="03000509000000000000" pitchFamily="65" charset="-120"/>
                        </a:rPr>
                        <a:t>、註</a:t>
                      </a:r>
                      <a:r>
                        <a:rPr lang="en-US" sz="1300" kern="100" dirty="0">
                          <a:solidFill>
                            <a:srgbClr val="000000"/>
                          </a:solidFill>
                          <a:effectLst/>
                          <a:latin typeface="Times New Roman" panose="02020603050405020304" pitchFamily="18" charset="0"/>
                          <a:ea typeface="標楷體" panose="03000509000000000000" pitchFamily="65" charset="-120"/>
                        </a:rPr>
                        <a:t>3</a:t>
                      </a:r>
                      <a:r>
                        <a:rPr lang="zh-TW" sz="1300" kern="100" dirty="0">
                          <a:solidFill>
                            <a:srgbClr val="000000"/>
                          </a:solidFill>
                          <a:effectLst/>
                          <a:latin typeface="Times New Roman" panose="02020603050405020304" pitchFamily="18" charset="0"/>
                          <a:ea typeface="標楷體" panose="03000509000000000000" pitchFamily="65" charset="-120"/>
                        </a:rPr>
                        <a:t>）、全校幹部（註</a:t>
                      </a:r>
                      <a:r>
                        <a:rPr lang="en-US" sz="1300" kern="100" dirty="0">
                          <a:solidFill>
                            <a:srgbClr val="000000"/>
                          </a:solidFill>
                          <a:effectLst/>
                          <a:latin typeface="Times New Roman" panose="02020603050405020304" pitchFamily="18" charset="0"/>
                          <a:ea typeface="標楷體" panose="03000509000000000000" pitchFamily="65" charset="-120"/>
                        </a:rPr>
                        <a:t>4</a:t>
                      </a:r>
                      <a:r>
                        <a:rPr lang="zh-TW" sz="1300" kern="100" dirty="0">
                          <a:solidFill>
                            <a:srgbClr val="000000"/>
                          </a:solidFill>
                          <a:effectLst/>
                          <a:latin typeface="Times New Roman" panose="02020603050405020304" pitchFamily="18" charset="0"/>
                          <a:ea typeface="標楷體" panose="03000509000000000000" pitchFamily="65" charset="-120"/>
                        </a:rPr>
                        <a:t>）及社團社長（註</a:t>
                      </a:r>
                      <a:r>
                        <a:rPr lang="en-US" sz="1300" kern="100" dirty="0" smtClean="0">
                          <a:solidFill>
                            <a:srgbClr val="000000"/>
                          </a:solidFill>
                          <a:effectLst/>
                          <a:latin typeface="Times New Roman" panose="02020603050405020304" pitchFamily="18" charset="0"/>
                          <a:ea typeface="標楷體" panose="03000509000000000000" pitchFamily="65" charset="-120"/>
                        </a:rPr>
                        <a:t>5</a:t>
                      </a:r>
                      <a:r>
                        <a:rPr lang="zh-TW" altLang="en-US" sz="1300" kern="100" dirty="0" smtClean="0">
                          <a:solidFill>
                            <a:srgbClr val="000000"/>
                          </a:solidFill>
                          <a:effectLst/>
                          <a:latin typeface="Times New Roman" panose="02020603050405020304" pitchFamily="18" charset="0"/>
                          <a:ea typeface="標楷體" panose="03000509000000000000" pitchFamily="65" charset="-120"/>
                        </a:rPr>
                        <a:t>、</a:t>
                      </a:r>
                      <a:r>
                        <a:rPr lang="zh-TW" altLang="zh-TW" sz="1300" kern="100" dirty="0" smtClean="0">
                          <a:solidFill>
                            <a:srgbClr val="000000"/>
                          </a:solidFill>
                          <a:effectLst/>
                          <a:latin typeface="Times New Roman" panose="02020603050405020304" pitchFamily="18" charset="0"/>
                          <a:ea typeface="標楷體" panose="03000509000000000000" pitchFamily="65" charset="-120"/>
                        </a:rPr>
                        <a:t>註</a:t>
                      </a:r>
                      <a:r>
                        <a:rPr lang="en-US" altLang="zh-TW" sz="1300" kern="100" dirty="0" smtClean="0">
                          <a:solidFill>
                            <a:srgbClr val="000000"/>
                          </a:solidFill>
                          <a:effectLst/>
                          <a:latin typeface="Times New Roman" panose="02020603050405020304" pitchFamily="18" charset="0"/>
                          <a:ea typeface="標楷體" panose="03000509000000000000" pitchFamily="65" charset="-120"/>
                        </a:rPr>
                        <a:t>6</a:t>
                      </a:r>
                      <a:r>
                        <a:rPr lang="zh-TW" sz="1300" kern="100" dirty="0" smtClean="0">
                          <a:solidFill>
                            <a:srgbClr val="000000"/>
                          </a:solidFill>
                          <a:effectLst/>
                          <a:latin typeface="Times New Roman" panose="02020603050405020304" pitchFamily="18" charset="0"/>
                          <a:ea typeface="標楷體" panose="03000509000000000000" pitchFamily="65" charset="-120"/>
                        </a:rPr>
                        <a:t>）。</a:t>
                      </a:r>
                      <a:endParaRPr lang="en-US" altLang="zh-TW" sz="1300" kern="100" dirty="0" smtClean="0">
                        <a:solidFill>
                          <a:srgbClr val="000000"/>
                        </a:solidFill>
                        <a:effectLst/>
                        <a:latin typeface="Times New Roman" panose="02020603050405020304" pitchFamily="18" charset="0"/>
                        <a:ea typeface="標楷體" panose="03000509000000000000" pitchFamily="65" charset="-120"/>
                      </a:endParaRPr>
                    </a:p>
                    <a:p>
                      <a:pPr marL="182563" lvl="0" indent="-182563" algn="just">
                        <a:spcAft>
                          <a:spcPts val="0"/>
                        </a:spcAft>
                        <a:buFont typeface="+mj-lt"/>
                        <a:buAutoNum type="arabicPeriod"/>
                      </a:pPr>
                      <a:r>
                        <a:rPr lang="zh-TW" sz="1300" kern="100" dirty="0" smtClean="0">
                          <a:solidFill>
                            <a:srgbClr val="000000"/>
                          </a:solidFill>
                          <a:effectLst/>
                          <a:latin typeface="Times New Roman" panose="02020603050405020304" pitchFamily="18" charset="0"/>
                          <a:ea typeface="標楷體" panose="03000509000000000000" pitchFamily="65" charset="-120"/>
                          <a:cs typeface="+mn-cs"/>
                        </a:rPr>
                        <a:t>幹部</a:t>
                      </a:r>
                      <a:r>
                        <a:rPr lang="zh-TW" sz="1300" kern="100" dirty="0">
                          <a:solidFill>
                            <a:srgbClr val="000000"/>
                          </a:solidFill>
                          <a:effectLst/>
                          <a:latin typeface="Times New Roman" panose="02020603050405020304" pitchFamily="18" charset="0"/>
                          <a:ea typeface="標楷體" panose="03000509000000000000" pitchFamily="65" charset="-120"/>
                          <a:cs typeface="+mn-cs"/>
                        </a:rPr>
                        <a:t>應透過公平、公正、公開及民主程序產生，不應由學生輪流擔任或逕由教師指派。</a:t>
                      </a:r>
                    </a:p>
                    <a:p>
                      <a:pPr marL="182563" lvl="0" indent="-182563" algn="just" defTabSz="914400" rtl="0" eaLnBrk="1" latinLnBrk="0" hangingPunct="1">
                        <a:spcAft>
                          <a:spcPts val="0"/>
                        </a:spcAft>
                        <a:buFont typeface="+mj-lt"/>
                        <a:buAutoNum type="arabicPeriod"/>
                      </a:pPr>
                      <a:r>
                        <a:rPr lang="zh-TW" sz="1300" kern="100" dirty="0">
                          <a:solidFill>
                            <a:srgbClr val="000000"/>
                          </a:solidFill>
                          <a:effectLst/>
                          <a:latin typeface="Times New Roman" panose="02020603050405020304" pitchFamily="18" charset="0"/>
                          <a:ea typeface="標楷體" panose="03000509000000000000" pitchFamily="65" charset="-120"/>
                          <a:cs typeface="+mn-cs"/>
                        </a:rPr>
                        <a:t>學校幹部依學校發給之證明採計。</a:t>
                      </a:r>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2F4"/>
                    </a:solidFill>
                  </a:tcPr>
                </a:tc>
                <a:extLst>
                  <a:ext uri="{0D108BD9-81ED-4DB2-BD59-A6C34878D82A}">
                    <a16:rowId xmlns:a16="http://schemas.microsoft.com/office/drawing/2014/main" val="10001"/>
                  </a:ext>
                </a:extLst>
              </a:tr>
              <a:tr h="273157">
                <a:tc vMerge="1">
                  <a:txBody>
                    <a:bodyPr/>
                    <a:lstStyle/>
                    <a:p>
                      <a:endParaRPr lang="zh-TW" altLang="en-US"/>
                    </a:p>
                  </a:txBody>
                  <a:tcPr/>
                </a:tc>
                <a:tc>
                  <a:txBody>
                    <a:bodyPr/>
                    <a:lstStyle/>
                    <a:p>
                      <a:pPr>
                        <a:spcAft>
                          <a:spcPts val="0"/>
                        </a:spcAft>
                      </a:pPr>
                      <a:r>
                        <a:rPr lang="zh-TW" sz="1300" kern="100" spc="-30" dirty="0">
                          <a:solidFill>
                            <a:srgbClr val="000000"/>
                          </a:solidFill>
                          <a:effectLst/>
                          <a:latin typeface="Times New Roman" panose="02020603050405020304" pitchFamily="18" charset="0"/>
                          <a:ea typeface="標楷體" panose="03000509000000000000" pitchFamily="65" charset="-120"/>
                        </a:rPr>
                        <a:t>累計滿</a:t>
                      </a:r>
                      <a:r>
                        <a:rPr lang="en-US" sz="1300" kern="100" spc="-30" dirty="0">
                          <a:solidFill>
                            <a:srgbClr val="000000"/>
                          </a:solidFill>
                          <a:effectLst/>
                          <a:latin typeface="Times New Roman" panose="02020603050405020304" pitchFamily="18" charset="0"/>
                          <a:ea typeface="標楷體" panose="03000509000000000000" pitchFamily="65" charset="-120"/>
                        </a:rPr>
                        <a:t>2</a:t>
                      </a:r>
                      <a:r>
                        <a:rPr lang="zh-TW" sz="1300" kern="100" spc="-30" dirty="0">
                          <a:solidFill>
                            <a:srgbClr val="000000"/>
                          </a:solidFill>
                          <a:effectLst/>
                          <a:latin typeface="Times New Roman" panose="02020603050405020304" pitchFamily="18" charset="0"/>
                          <a:ea typeface="標楷體" panose="03000509000000000000" pitchFamily="65" charset="-120"/>
                        </a:rPr>
                        <a:t>學期，未滿</a:t>
                      </a:r>
                      <a:r>
                        <a:rPr lang="en-US" sz="1300" kern="100" spc="-30" dirty="0">
                          <a:solidFill>
                            <a:srgbClr val="000000"/>
                          </a:solidFill>
                          <a:effectLst/>
                          <a:latin typeface="Times New Roman" panose="02020603050405020304" pitchFamily="18" charset="0"/>
                          <a:ea typeface="標楷體" panose="03000509000000000000" pitchFamily="65" charset="-120"/>
                        </a:rPr>
                        <a:t>3</a:t>
                      </a:r>
                      <a:r>
                        <a:rPr lang="zh-TW" sz="1300" kern="100" spc="-30" dirty="0">
                          <a:solidFill>
                            <a:srgbClr val="000000"/>
                          </a:solidFill>
                          <a:effectLst/>
                          <a:latin typeface="Times New Roman" panose="02020603050405020304" pitchFamily="18" charset="0"/>
                          <a:ea typeface="標楷體" panose="03000509000000000000" pitchFamily="65" charset="-120"/>
                        </a:rPr>
                        <a:t>學期者</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2F4"/>
                    </a:solidFill>
                  </a:tcPr>
                </a:tc>
                <a:tc>
                  <a:txBody>
                    <a:bodyPr/>
                    <a:lstStyle/>
                    <a:p>
                      <a:pPr algn="ctr">
                        <a:spcAft>
                          <a:spcPts val="0"/>
                        </a:spcAft>
                      </a:pPr>
                      <a:r>
                        <a:rPr lang="en-US" sz="1300" kern="100">
                          <a:solidFill>
                            <a:srgbClr val="000000"/>
                          </a:solidFill>
                          <a:effectLst/>
                          <a:latin typeface="Times New Roman" panose="02020603050405020304" pitchFamily="18" charset="0"/>
                          <a:ea typeface="標楷體" panose="03000509000000000000" pitchFamily="65" charset="-120"/>
                        </a:rPr>
                        <a:t>40</a:t>
                      </a:r>
                      <a:r>
                        <a:rPr lang="zh-TW" sz="1300" kern="100">
                          <a:solidFill>
                            <a:srgbClr val="000000"/>
                          </a:solidFill>
                          <a:effectLst/>
                          <a:latin typeface="Times New Roman" panose="02020603050405020304" pitchFamily="18" charset="0"/>
                          <a:ea typeface="標楷體" panose="03000509000000000000" pitchFamily="65" charset="-120"/>
                        </a:rPr>
                        <a:t>分</a:t>
                      </a:r>
                      <a:endParaRPr lang="zh-TW" sz="1300" kern="10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2F4"/>
                    </a:solidFill>
                  </a:tcPr>
                </a:tc>
                <a:tc vMerge="1">
                  <a:txBody>
                    <a:bodyPr/>
                    <a:lstStyle/>
                    <a:p>
                      <a:endParaRPr lang="zh-TW" altLang="en-US"/>
                    </a:p>
                  </a:txBody>
                  <a:tcPr/>
                </a:tc>
                <a:extLst>
                  <a:ext uri="{0D108BD9-81ED-4DB2-BD59-A6C34878D82A}">
                    <a16:rowId xmlns:a16="http://schemas.microsoft.com/office/drawing/2014/main" val="10002"/>
                  </a:ext>
                </a:extLst>
              </a:tr>
              <a:tr h="273157">
                <a:tc vMerge="1">
                  <a:txBody>
                    <a:bodyPr/>
                    <a:lstStyle/>
                    <a:p>
                      <a:endParaRPr lang="zh-TW" altLang="en-US"/>
                    </a:p>
                  </a:txBody>
                  <a:tcPr/>
                </a:tc>
                <a:tc>
                  <a:txBody>
                    <a:bodyPr/>
                    <a:lstStyle/>
                    <a:p>
                      <a:pPr>
                        <a:spcAft>
                          <a:spcPts val="0"/>
                        </a:spcAft>
                      </a:pPr>
                      <a:r>
                        <a:rPr lang="zh-TW" sz="1300" kern="100" spc="-30" dirty="0">
                          <a:solidFill>
                            <a:srgbClr val="000000"/>
                          </a:solidFill>
                          <a:effectLst/>
                          <a:latin typeface="Times New Roman" panose="02020603050405020304" pitchFamily="18" charset="0"/>
                          <a:ea typeface="標楷體" panose="03000509000000000000" pitchFamily="65" charset="-120"/>
                        </a:rPr>
                        <a:t>累計滿</a:t>
                      </a:r>
                      <a:r>
                        <a:rPr lang="en-US" sz="1300" kern="100" spc="-30" dirty="0">
                          <a:solidFill>
                            <a:srgbClr val="000000"/>
                          </a:solidFill>
                          <a:effectLst/>
                          <a:latin typeface="Times New Roman" panose="02020603050405020304" pitchFamily="18" charset="0"/>
                          <a:ea typeface="標楷體" panose="03000509000000000000" pitchFamily="65" charset="-120"/>
                        </a:rPr>
                        <a:t>1</a:t>
                      </a:r>
                      <a:r>
                        <a:rPr lang="zh-TW" sz="1300" kern="100" spc="-30" dirty="0">
                          <a:solidFill>
                            <a:srgbClr val="000000"/>
                          </a:solidFill>
                          <a:effectLst/>
                          <a:latin typeface="Times New Roman" panose="02020603050405020304" pitchFamily="18" charset="0"/>
                          <a:ea typeface="標楷體" panose="03000509000000000000" pitchFamily="65" charset="-120"/>
                        </a:rPr>
                        <a:t>學期，未滿</a:t>
                      </a:r>
                      <a:r>
                        <a:rPr lang="en-US" sz="1300" kern="100" spc="-30" dirty="0">
                          <a:solidFill>
                            <a:srgbClr val="000000"/>
                          </a:solidFill>
                          <a:effectLst/>
                          <a:latin typeface="Times New Roman" panose="02020603050405020304" pitchFamily="18" charset="0"/>
                          <a:ea typeface="標楷體" panose="03000509000000000000" pitchFamily="65" charset="-120"/>
                        </a:rPr>
                        <a:t>2</a:t>
                      </a:r>
                      <a:r>
                        <a:rPr lang="zh-TW" sz="1300" kern="100" spc="-30" dirty="0">
                          <a:solidFill>
                            <a:srgbClr val="000000"/>
                          </a:solidFill>
                          <a:effectLst/>
                          <a:latin typeface="Times New Roman" panose="02020603050405020304" pitchFamily="18" charset="0"/>
                          <a:ea typeface="標楷體" panose="03000509000000000000" pitchFamily="65" charset="-120"/>
                        </a:rPr>
                        <a:t>學期者</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2F4"/>
                    </a:solidFill>
                  </a:tcPr>
                </a:tc>
                <a:tc>
                  <a:txBody>
                    <a:bodyPr/>
                    <a:lstStyle/>
                    <a:p>
                      <a:pPr algn="ctr">
                        <a:spcAft>
                          <a:spcPts val="0"/>
                        </a:spcAft>
                      </a:pPr>
                      <a:r>
                        <a:rPr lang="en-US" sz="1300" kern="100">
                          <a:solidFill>
                            <a:srgbClr val="000000"/>
                          </a:solidFill>
                          <a:effectLst/>
                          <a:latin typeface="Times New Roman" panose="02020603050405020304" pitchFamily="18" charset="0"/>
                          <a:ea typeface="標楷體" panose="03000509000000000000" pitchFamily="65" charset="-120"/>
                        </a:rPr>
                        <a:t>25</a:t>
                      </a:r>
                      <a:r>
                        <a:rPr lang="zh-TW" sz="1300" kern="100">
                          <a:solidFill>
                            <a:srgbClr val="000000"/>
                          </a:solidFill>
                          <a:effectLst/>
                          <a:latin typeface="Times New Roman" panose="02020603050405020304" pitchFamily="18" charset="0"/>
                          <a:ea typeface="標楷體" panose="03000509000000000000" pitchFamily="65" charset="-120"/>
                        </a:rPr>
                        <a:t>分</a:t>
                      </a:r>
                      <a:endParaRPr lang="zh-TW" sz="1300" kern="10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2F4"/>
                    </a:solidFill>
                  </a:tcPr>
                </a:tc>
                <a:tc vMerge="1">
                  <a:txBody>
                    <a:bodyPr/>
                    <a:lstStyle/>
                    <a:p>
                      <a:endParaRPr lang="zh-TW" altLang="en-US"/>
                    </a:p>
                  </a:txBody>
                  <a:tcPr/>
                </a:tc>
                <a:extLst>
                  <a:ext uri="{0D108BD9-81ED-4DB2-BD59-A6C34878D82A}">
                    <a16:rowId xmlns:a16="http://schemas.microsoft.com/office/drawing/2014/main" val="10003"/>
                  </a:ext>
                </a:extLst>
              </a:tr>
              <a:tr h="273157">
                <a:tc vMerge="1">
                  <a:txBody>
                    <a:bodyPr/>
                    <a:lstStyle/>
                    <a:p>
                      <a:endParaRPr lang="zh-TW" altLang="en-US"/>
                    </a:p>
                  </a:txBody>
                  <a:tcPr/>
                </a:tc>
                <a:tc>
                  <a:txBody>
                    <a:bodyPr/>
                    <a:lstStyle/>
                    <a:p>
                      <a:pPr>
                        <a:spcAft>
                          <a:spcPts val="0"/>
                        </a:spcAft>
                      </a:pPr>
                      <a:r>
                        <a:rPr lang="zh-TW" sz="1300" kern="100" dirty="0">
                          <a:solidFill>
                            <a:srgbClr val="000000"/>
                          </a:solidFill>
                          <a:effectLst/>
                          <a:latin typeface="Times New Roman" panose="02020603050405020304" pitchFamily="18" charset="0"/>
                          <a:ea typeface="標楷體" panose="03000509000000000000" pitchFamily="65" charset="-120"/>
                        </a:rPr>
                        <a:t>累計不滿</a:t>
                      </a:r>
                      <a:r>
                        <a:rPr lang="en-US" sz="1300" kern="100" dirty="0">
                          <a:solidFill>
                            <a:srgbClr val="000000"/>
                          </a:solidFill>
                          <a:effectLst/>
                          <a:latin typeface="Times New Roman" panose="02020603050405020304" pitchFamily="18" charset="0"/>
                          <a:ea typeface="標楷體" panose="03000509000000000000" pitchFamily="65" charset="-120"/>
                        </a:rPr>
                        <a:t>1</a:t>
                      </a:r>
                      <a:r>
                        <a:rPr lang="zh-TW" sz="1300" kern="100" dirty="0">
                          <a:solidFill>
                            <a:srgbClr val="000000"/>
                          </a:solidFill>
                          <a:effectLst/>
                          <a:latin typeface="Times New Roman" panose="02020603050405020304" pitchFamily="18" charset="0"/>
                          <a:ea typeface="標楷體" panose="03000509000000000000" pitchFamily="65" charset="-120"/>
                        </a:rPr>
                        <a:t>學期者</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2F4"/>
                    </a:solidFill>
                  </a:tcPr>
                </a:tc>
                <a:tc>
                  <a:txBody>
                    <a:bodyPr/>
                    <a:lstStyle/>
                    <a:p>
                      <a:pPr algn="ctr">
                        <a:spcAft>
                          <a:spcPts val="0"/>
                        </a:spcAft>
                      </a:pPr>
                      <a:r>
                        <a:rPr lang="en-US" sz="1300" kern="100" dirty="0">
                          <a:solidFill>
                            <a:srgbClr val="000000"/>
                          </a:solidFill>
                          <a:effectLst/>
                          <a:latin typeface="Times New Roman" panose="02020603050405020304" pitchFamily="18" charset="0"/>
                          <a:ea typeface="標楷體" panose="03000509000000000000" pitchFamily="65" charset="-120"/>
                        </a:rPr>
                        <a:t>10</a:t>
                      </a:r>
                      <a:r>
                        <a:rPr lang="zh-TW" sz="1300" kern="100" dirty="0">
                          <a:solidFill>
                            <a:srgbClr val="000000"/>
                          </a:solidFill>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2F4"/>
                    </a:solidFill>
                  </a:tcPr>
                </a:tc>
                <a:tc vMerge="1">
                  <a:txBody>
                    <a:bodyPr/>
                    <a:lstStyle/>
                    <a:p>
                      <a:endParaRPr lang="zh-TW" altLang="en-US"/>
                    </a:p>
                  </a:txBody>
                  <a:tcPr/>
                </a:tc>
                <a:extLst>
                  <a:ext uri="{0D108BD9-81ED-4DB2-BD59-A6C34878D82A}">
                    <a16:rowId xmlns:a16="http://schemas.microsoft.com/office/drawing/2014/main" val="10004"/>
                  </a:ext>
                </a:extLst>
              </a:tr>
              <a:tr h="273157">
                <a:tc rowSpan="4">
                  <a:txBody>
                    <a:bodyPr/>
                    <a:lstStyle/>
                    <a:p>
                      <a:pPr marL="1270" algn="ctr">
                        <a:spcAft>
                          <a:spcPts val="0"/>
                        </a:spcAft>
                      </a:pPr>
                      <a:r>
                        <a:rPr lang="zh-TW" sz="1500" b="1" kern="100" baseline="0" dirty="0">
                          <a:effectLst/>
                          <a:latin typeface="Times New Roman" panose="02020603050405020304" pitchFamily="18" charset="0"/>
                          <a:ea typeface="標楷體" panose="03000509000000000000" pitchFamily="65" charset="-120"/>
                          <a:cs typeface="Times New Roman" panose="02020603050405020304" pitchFamily="18" charset="0"/>
                        </a:rPr>
                        <a:t>志工或社會服務</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EE7EA"/>
                    </a:solidFill>
                  </a:tcPr>
                </a:tc>
                <a:tc>
                  <a:txBody>
                    <a:bodyPr/>
                    <a:lstStyle/>
                    <a:p>
                      <a:pPr>
                        <a:spcAft>
                          <a:spcPts val="0"/>
                        </a:spcAft>
                      </a:pPr>
                      <a:r>
                        <a:rPr lang="zh-TW" sz="1300" kern="100">
                          <a:solidFill>
                            <a:srgbClr val="000000"/>
                          </a:solidFill>
                          <a:effectLst/>
                          <a:latin typeface="Times New Roman" panose="02020603050405020304" pitchFamily="18" charset="0"/>
                          <a:ea typeface="標楷體" panose="03000509000000000000" pitchFamily="65" charset="-120"/>
                        </a:rPr>
                        <a:t>累計</a:t>
                      </a:r>
                      <a:r>
                        <a:rPr lang="en-US" sz="1300" kern="100">
                          <a:solidFill>
                            <a:srgbClr val="000000"/>
                          </a:solidFill>
                          <a:effectLst/>
                          <a:latin typeface="Times New Roman" panose="02020603050405020304" pitchFamily="18" charset="0"/>
                          <a:ea typeface="標楷體" panose="03000509000000000000" pitchFamily="65" charset="-120"/>
                        </a:rPr>
                        <a:t>101</a:t>
                      </a:r>
                      <a:r>
                        <a:rPr lang="zh-TW" sz="1300" kern="100">
                          <a:solidFill>
                            <a:srgbClr val="000000"/>
                          </a:solidFill>
                          <a:effectLst/>
                          <a:latin typeface="Times New Roman" panose="02020603050405020304" pitchFamily="18" charset="0"/>
                          <a:ea typeface="標楷體" panose="03000509000000000000" pitchFamily="65" charset="-120"/>
                        </a:rPr>
                        <a:t>小時以上者</a:t>
                      </a:r>
                      <a:endParaRPr lang="zh-TW" sz="1300" kern="10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EE7EA"/>
                    </a:solidFill>
                  </a:tcPr>
                </a:tc>
                <a:tc>
                  <a:txBody>
                    <a:bodyPr/>
                    <a:lstStyle/>
                    <a:p>
                      <a:pPr algn="ctr">
                        <a:spcAft>
                          <a:spcPts val="0"/>
                        </a:spcAft>
                      </a:pPr>
                      <a:r>
                        <a:rPr lang="en-US" sz="1300" kern="100" dirty="0">
                          <a:solidFill>
                            <a:srgbClr val="000000"/>
                          </a:solidFill>
                          <a:effectLst/>
                          <a:latin typeface="Times New Roman" panose="02020603050405020304" pitchFamily="18" charset="0"/>
                          <a:ea typeface="標楷體" panose="03000509000000000000" pitchFamily="65" charset="-120"/>
                        </a:rPr>
                        <a:t>50</a:t>
                      </a:r>
                      <a:r>
                        <a:rPr lang="zh-TW" sz="1300" kern="100" dirty="0">
                          <a:solidFill>
                            <a:srgbClr val="000000"/>
                          </a:solidFill>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EE7EA"/>
                    </a:solidFill>
                  </a:tcPr>
                </a:tc>
                <a:tc rowSpan="4">
                  <a:txBody>
                    <a:bodyPr/>
                    <a:lstStyle/>
                    <a:p>
                      <a:pPr marL="182563" lvl="0" indent="-182563" algn="just" defTabSz="914400" rtl="0" eaLnBrk="1" latinLnBrk="0" hangingPunct="1">
                        <a:spcAft>
                          <a:spcPts val="0"/>
                        </a:spcAft>
                        <a:buFont typeface="+mj-lt"/>
                        <a:buAutoNum type="arabicPeriod"/>
                      </a:pPr>
                      <a:r>
                        <a:rPr lang="zh-TW" sz="1300" kern="100" dirty="0">
                          <a:solidFill>
                            <a:srgbClr val="000000"/>
                          </a:solidFill>
                          <a:effectLst/>
                          <a:latin typeface="Times New Roman" panose="02020603050405020304" pitchFamily="18" charset="0"/>
                          <a:ea typeface="標楷體" panose="03000509000000000000" pitchFamily="65" charset="-120"/>
                          <a:cs typeface="+mn-cs"/>
                        </a:rPr>
                        <a:t>志工或社會服務包括校內志工（或服務學習）（註</a:t>
                      </a:r>
                      <a:r>
                        <a:rPr lang="en-US" sz="1300" kern="100" dirty="0">
                          <a:solidFill>
                            <a:srgbClr val="000000"/>
                          </a:solidFill>
                          <a:effectLst/>
                          <a:latin typeface="Times New Roman" panose="02020603050405020304" pitchFamily="18" charset="0"/>
                          <a:ea typeface="標楷體" panose="03000509000000000000" pitchFamily="65" charset="-120"/>
                          <a:cs typeface="+mn-cs"/>
                        </a:rPr>
                        <a:t>7</a:t>
                      </a:r>
                      <a:r>
                        <a:rPr lang="zh-TW" sz="1300" kern="100" dirty="0">
                          <a:solidFill>
                            <a:srgbClr val="000000"/>
                          </a:solidFill>
                          <a:effectLst/>
                          <a:latin typeface="Times New Roman" panose="02020603050405020304" pitchFamily="18" charset="0"/>
                          <a:ea typeface="標楷體" panose="03000509000000000000" pitchFamily="65" charset="-120"/>
                          <a:cs typeface="+mn-cs"/>
                        </a:rPr>
                        <a:t>）及校外志工或社會服務（註</a:t>
                      </a:r>
                      <a:r>
                        <a:rPr lang="en-US" sz="1300" kern="100" dirty="0">
                          <a:solidFill>
                            <a:srgbClr val="000000"/>
                          </a:solidFill>
                          <a:effectLst/>
                          <a:latin typeface="Times New Roman" panose="02020603050405020304" pitchFamily="18" charset="0"/>
                          <a:ea typeface="標楷體" panose="03000509000000000000" pitchFamily="65" charset="-120"/>
                          <a:cs typeface="+mn-cs"/>
                        </a:rPr>
                        <a:t>8</a:t>
                      </a:r>
                      <a:r>
                        <a:rPr lang="zh-TW" sz="1300" kern="100" dirty="0">
                          <a:solidFill>
                            <a:srgbClr val="000000"/>
                          </a:solidFill>
                          <a:effectLst/>
                          <a:latin typeface="Times New Roman" panose="02020603050405020304" pitchFamily="18" charset="0"/>
                          <a:ea typeface="標楷體" panose="03000509000000000000" pitchFamily="65" charset="-120"/>
                          <a:cs typeface="+mn-cs"/>
                        </a:rPr>
                        <a:t>）。</a:t>
                      </a:r>
                    </a:p>
                    <a:p>
                      <a:pPr marL="182563" lvl="0" indent="-182563" algn="just" defTabSz="914400" rtl="0" eaLnBrk="1" latinLnBrk="0" hangingPunct="1">
                        <a:spcAft>
                          <a:spcPts val="0"/>
                        </a:spcAft>
                        <a:buFont typeface="+mj-lt"/>
                        <a:buAutoNum type="arabicPeriod"/>
                      </a:pPr>
                      <a:r>
                        <a:rPr lang="zh-TW" sz="1300" kern="100" dirty="0">
                          <a:solidFill>
                            <a:srgbClr val="000000"/>
                          </a:solidFill>
                          <a:effectLst/>
                          <a:latin typeface="Times New Roman" panose="02020603050405020304" pitchFamily="18" charset="0"/>
                          <a:ea typeface="標楷體" panose="03000509000000000000" pitchFamily="65" charset="-120"/>
                          <a:cs typeface="+mn-cs"/>
                        </a:rPr>
                        <a:t>校內志工依學校所開具之時數證明採計，校外志工應持有內政部統一製發之志願服務紀錄冊，或由社會服務機構等單位開具證明文件，經學校認可後，方能列入採計。</a:t>
                      </a:r>
                    </a:p>
                    <a:p>
                      <a:pPr marL="182563" lvl="0" indent="-182563" algn="just" defTabSz="914400" rtl="0" eaLnBrk="1" latinLnBrk="0" hangingPunct="1">
                        <a:spcAft>
                          <a:spcPts val="0"/>
                        </a:spcAft>
                        <a:buFont typeface="+mj-lt"/>
                        <a:buAutoNum type="arabicPeriod"/>
                      </a:pPr>
                      <a:r>
                        <a:rPr lang="zh-TW" sz="1300" kern="100" dirty="0">
                          <a:solidFill>
                            <a:srgbClr val="000000"/>
                          </a:solidFill>
                          <a:effectLst/>
                          <a:latin typeface="Times New Roman" panose="02020603050405020304" pitchFamily="18" charset="0"/>
                          <a:ea typeface="標楷體" panose="03000509000000000000" pitchFamily="65" charset="-120"/>
                          <a:cs typeface="+mn-cs"/>
                        </a:rPr>
                        <a:t>若有支領酬勞事實者，均不予採計。</a:t>
                      </a:r>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EE7EA"/>
                    </a:solidFill>
                  </a:tcPr>
                </a:tc>
                <a:extLst>
                  <a:ext uri="{0D108BD9-81ED-4DB2-BD59-A6C34878D82A}">
                    <a16:rowId xmlns:a16="http://schemas.microsoft.com/office/drawing/2014/main" val="10005"/>
                  </a:ext>
                </a:extLst>
              </a:tr>
              <a:tr h="273157">
                <a:tc vMerge="1">
                  <a:txBody>
                    <a:bodyPr/>
                    <a:lstStyle/>
                    <a:p>
                      <a:endParaRPr lang="zh-TW" altLang="en-US"/>
                    </a:p>
                  </a:txBody>
                  <a:tcPr/>
                </a:tc>
                <a:tc>
                  <a:txBody>
                    <a:bodyPr/>
                    <a:lstStyle/>
                    <a:p>
                      <a:pPr>
                        <a:spcAft>
                          <a:spcPts val="0"/>
                        </a:spcAft>
                      </a:pPr>
                      <a:r>
                        <a:rPr lang="zh-TW" sz="1300" kern="100">
                          <a:solidFill>
                            <a:srgbClr val="000000"/>
                          </a:solidFill>
                          <a:effectLst/>
                          <a:latin typeface="Times New Roman" panose="02020603050405020304" pitchFamily="18" charset="0"/>
                          <a:ea typeface="標楷體" panose="03000509000000000000" pitchFamily="65" charset="-120"/>
                        </a:rPr>
                        <a:t>累計</a:t>
                      </a:r>
                      <a:r>
                        <a:rPr lang="en-US" sz="1300" kern="100">
                          <a:solidFill>
                            <a:srgbClr val="000000"/>
                          </a:solidFill>
                          <a:effectLst/>
                          <a:latin typeface="Times New Roman" panose="02020603050405020304" pitchFamily="18" charset="0"/>
                          <a:ea typeface="標楷體" panose="03000509000000000000" pitchFamily="65" charset="-120"/>
                        </a:rPr>
                        <a:t>51</a:t>
                      </a:r>
                      <a:r>
                        <a:rPr lang="zh-TW" sz="1300" kern="100">
                          <a:solidFill>
                            <a:srgbClr val="000000"/>
                          </a:solidFill>
                          <a:effectLst/>
                          <a:latin typeface="Times New Roman" panose="02020603050405020304" pitchFamily="18" charset="0"/>
                          <a:ea typeface="標楷體" panose="03000509000000000000" pitchFamily="65" charset="-120"/>
                        </a:rPr>
                        <a:t>至</a:t>
                      </a:r>
                      <a:r>
                        <a:rPr lang="en-US" sz="1300" kern="100">
                          <a:solidFill>
                            <a:srgbClr val="000000"/>
                          </a:solidFill>
                          <a:effectLst/>
                          <a:latin typeface="Times New Roman" panose="02020603050405020304" pitchFamily="18" charset="0"/>
                          <a:ea typeface="標楷體" panose="03000509000000000000" pitchFamily="65" charset="-120"/>
                        </a:rPr>
                        <a:t>100</a:t>
                      </a:r>
                      <a:r>
                        <a:rPr lang="zh-TW" sz="1300" kern="100">
                          <a:solidFill>
                            <a:srgbClr val="000000"/>
                          </a:solidFill>
                          <a:effectLst/>
                          <a:latin typeface="Times New Roman" panose="02020603050405020304" pitchFamily="18" charset="0"/>
                          <a:ea typeface="標楷體" panose="03000509000000000000" pitchFamily="65" charset="-120"/>
                        </a:rPr>
                        <a:t>小時者</a:t>
                      </a:r>
                      <a:endParaRPr lang="zh-TW" sz="1300" kern="10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EE7EA"/>
                    </a:solidFill>
                  </a:tcPr>
                </a:tc>
                <a:tc>
                  <a:txBody>
                    <a:bodyPr/>
                    <a:lstStyle/>
                    <a:p>
                      <a:pPr algn="ctr">
                        <a:spcAft>
                          <a:spcPts val="0"/>
                        </a:spcAft>
                      </a:pPr>
                      <a:r>
                        <a:rPr lang="en-US" sz="1300" kern="100" dirty="0">
                          <a:solidFill>
                            <a:srgbClr val="000000"/>
                          </a:solidFill>
                          <a:effectLst/>
                          <a:latin typeface="Times New Roman" panose="02020603050405020304" pitchFamily="18" charset="0"/>
                          <a:ea typeface="標楷體" panose="03000509000000000000" pitchFamily="65" charset="-120"/>
                        </a:rPr>
                        <a:t>40</a:t>
                      </a:r>
                      <a:r>
                        <a:rPr lang="zh-TW" sz="1300" kern="100" dirty="0">
                          <a:solidFill>
                            <a:srgbClr val="000000"/>
                          </a:solidFill>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EE7EA"/>
                    </a:solidFill>
                  </a:tcPr>
                </a:tc>
                <a:tc vMerge="1">
                  <a:txBody>
                    <a:bodyPr/>
                    <a:lstStyle/>
                    <a:p>
                      <a:endParaRPr lang="zh-TW" altLang="en-US"/>
                    </a:p>
                  </a:txBody>
                  <a:tcPr/>
                </a:tc>
                <a:extLst>
                  <a:ext uri="{0D108BD9-81ED-4DB2-BD59-A6C34878D82A}">
                    <a16:rowId xmlns:a16="http://schemas.microsoft.com/office/drawing/2014/main" val="10006"/>
                  </a:ext>
                </a:extLst>
              </a:tr>
              <a:tr h="273157">
                <a:tc vMerge="1">
                  <a:txBody>
                    <a:bodyPr/>
                    <a:lstStyle/>
                    <a:p>
                      <a:endParaRPr lang="zh-TW" altLang="en-US"/>
                    </a:p>
                  </a:txBody>
                  <a:tcPr/>
                </a:tc>
                <a:tc>
                  <a:txBody>
                    <a:bodyPr/>
                    <a:lstStyle/>
                    <a:p>
                      <a:pPr>
                        <a:spcAft>
                          <a:spcPts val="0"/>
                        </a:spcAft>
                      </a:pPr>
                      <a:r>
                        <a:rPr lang="zh-TW" sz="1300" kern="100" dirty="0">
                          <a:solidFill>
                            <a:srgbClr val="000000"/>
                          </a:solidFill>
                          <a:effectLst/>
                          <a:latin typeface="Times New Roman" panose="02020603050405020304" pitchFamily="18" charset="0"/>
                          <a:ea typeface="標楷體" panose="03000509000000000000" pitchFamily="65" charset="-120"/>
                        </a:rPr>
                        <a:t>累計</a:t>
                      </a:r>
                      <a:r>
                        <a:rPr lang="en-US" sz="1300" kern="100" dirty="0">
                          <a:solidFill>
                            <a:srgbClr val="000000"/>
                          </a:solidFill>
                          <a:effectLst/>
                          <a:latin typeface="Times New Roman" panose="02020603050405020304" pitchFamily="18" charset="0"/>
                          <a:ea typeface="標楷體" panose="03000509000000000000" pitchFamily="65" charset="-120"/>
                        </a:rPr>
                        <a:t>21</a:t>
                      </a:r>
                      <a:r>
                        <a:rPr lang="zh-TW" sz="1300" kern="100" dirty="0">
                          <a:solidFill>
                            <a:srgbClr val="000000"/>
                          </a:solidFill>
                          <a:effectLst/>
                          <a:latin typeface="Times New Roman" panose="02020603050405020304" pitchFamily="18" charset="0"/>
                          <a:ea typeface="標楷體" panose="03000509000000000000" pitchFamily="65" charset="-120"/>
                        </a:rPr>
                        <a:t>至</a:t>
                      </a:r>
                      <a:r>
                        <a:rPr lang="en-US" sz="1300" kern="100" dirty="0">
                          <a:solidFill>
                            <a:srgbClr val="000000"/>
                          </a:solidFill>
                          <a:effectLst/>
                          <a:latin typeface="Times New Roman" panose="02020603050405020304" pitchFamily="18" charset="0"/>
                          <a:ea typeface="標楷體" panose="03000509000000000000" pitchFamily="65" charset="-120"/>
                        </a:rPr>
                        <a:t>50</a:t>
                      </a:r>
                      <a:r>
                        <a:rPr lang="zh-TW" sz="1300" kern="100" dirty="0">
                          <a:solidFill>
                            <a:srgbClr val="000000"/>
                          </a:solidFill>
                          <a:effectLst/>
                          <a:latin typeface="Times New Roman" panose="02020603050405020304" pitchFamily="18" charset="0"/>
                          <a:ea typeface="標楷體" panose="03000509000000000000" pitchFamily="65" charset="-120"/>
                        </a:rPr>
                        <a:t>小時者</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EE7EA"/>
                    </a:solidFill>
                  </a:tcPr>
                </a:tc>
                <a:tc>
                  <a:txBody>
                    <a:bodyPr/>
                    <a:lstStyle/>
                    <a:p>
                      <a:pPr algn="ctr">
                        <a:spcAft>
                          <a:spcPts val="0"/>
                        </a:spcAft>
                      </a:pPr>
                      <a:r>
                        <a:rPr lang="en-US" sz="1300" kern="100" dirty="0">
                          <a:solidFill>
                            <a:srgbClr val="000000"/>
                          </a:solidFill>
                          <a:effectLst/>
                          <a:latin typeface="Times New Roman" panose="02020603050405020304" pitchFamily="18" charset="0"/>
                          <a:ea typeface="標楷體" panose="03000509000000000000" pitchFamily="65" charset="-120"/>
                        </a:rPr>
                        <a:t>25</a:t>
                      </a:r>
                      <a:r>
                        <a:rPr lang="zh-TW" sz="1300" kern="100" dirty="0">
                          <a:solidFill>
                            <a:srgbClr val="000000"/>
                          </a:solidFill>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EE7EA"/>
                    </a:solidFill>
                  </a:tcPr>
                </a:tc>
                <a:tc vMerge="1">
                  <a:txBody>
                    <a:bodyPr/>
                    <a:lstStyle/>
                    <a:p>
                      <a:endParaRPr lang="zh-TW" altLang="en-US"/>
                    </a:p>
                  </a:txBody>
                  <a:tcPr/>
                </a:tc>
                <a:extLst>
                  <a:ext uri="{0D108BD9-81ED-4DB2-BD59-A6C34878D82A}">
                    <a16:rowId xmlns:a16="http://schemas.microsoft.com/office/drawing/2014/main" val="10007"/>
                  </a:ext>
                </a:extLst>
              </a:tr>
              <a:tr h="662902">
                <a:tc vMerge="1">
                  <a:txBody>
                    <a:bodyPr/>
                    <a:lstStyle/>
                    <a:p>
                      <a:endParaRPr lang="zh-TW" altLang="en-US"/>
                    </a:p>
                  </a:txBody>
                  <a:tcPr/>
                </a:tc>
                <a:tc>
                  <a:txBody>
                    <a:bodyPr/>
                    <a:lstStyle/>
                    <a:p>
                      <a:pPr>
                        <a:spcAft>
                          <a:spcPts val="0"/>
                        </a:spcAft>
                      </a:pPr>
                      <a:r>
                        <a:rPr lang="zh-TW" sz="1300" kern="100">
                          <a:solidFill>
                            <a:srgbClr val="000000"/>
                          </a:solidFill>
                          <a:effectLst/>
                          <a:latin typeface="Times New Roman" panose="02020603050405020304" pitchFamily="18" charset="0"/>
                          <a:ea typeface="標楷體" panose="03000509000000000000" pitchFamily="65" charset="-120"/>
                        </a:rPr>
                        <a:t>累計</a:t>
                      </a:r>
                      <a:r>
                        <a:rPr lang="en-US" sz="1300" kern="100">
                          <a:solidFill>
                            <a:srgbClr val="000000"/>
                          </a:solidFill>
                          <a:effectLst/>
                          <a:latin typeface="Times New Roman" panose="02020603050405020304" pitchFamily="18" charset="0"/>
                          <a:ea typeface="標楷體" panose="03000509000000000000" pitchFamily="65" charset="-120"/>
                        </a:rPr>
                        <a:t>1</a:t>
                      </a:r>
                      <a:r>
                        <a:rPr lang="zh-TW" sz="1300" kern="100">
                          <a:solidFill>
                            <a:srgbClr val="000000"/>
                          </a:solidFill>
                          <a:effectLst/>
                          <a:latin typeface="Times New Roman" panose="02020603050405020304" pitchFamily="18" charset="0"/>
                          <a:ea typeface="標楷體" panose="03000509000000000000" pitchFamily="65" charset="-120"/>
                        </a:rPr>
                        <a:t>至</a:t>
                      </a:r>
                      <a:r>
                        <a:rPr lang="en-US" sz="1300" kern="100">
                          <a:solidFill>
                            <a:srgbClr val="000000"/>
                          </a:solidFill>
                          <a:effectLst/>
                          <a:latin typeface="Times New Roman" panose="02020603050405020304" pitchFamily="18" charset="0"/>
                          <a:ea typeface="標楷體" panose="03000509000000000000" pitchFamily="65" charset="-120"/>
                        </a:rPr>
                        <a:t>20</a:t>
                      </a:r>
                      <a:r>
                        <a:rPr lang="zh-TW" sz="1300" kern="100">
                          <a:solidFill>
                            <a:srgbClr val="000000"/>
                          </a:solidFill>
                          <a:effectLst/>
                          <a:latin typeface="Times New Roman" panose="02020603050405020304" pitchFamily="18" charset="0"/>
                          <a:ea typeface="標楷體" panose="03000509000000000000" pitchFamily="65" charset="-120"/>
                        </a:rPr>
                        <a:t>小時者</a:t>
                      </a:r>
                      <a:endParaRPr lang="zh-TW" sz="1300" kern="10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EE7EA"/>
                    </a:solidFill>
                  </a:tcPr>
                </a:tc>
                <a:tc>
                  <a:txBody>
                    <a:bodyPr/>
                    <a:lstStyle/>
                    <a:p>
                      <a:pPr algn="ctr">
                        <a:spcAft>
                          <a:spcPts val="0"/>
                        </a:spcAft>
                      </a:pPr>
                      <a:r>
                        <a:rPr lang="en-US" sz="1300" kern="100" dirty="0">
                          <a:solidFill>
                            <a:srgbClr val="000000"/>
                          </a:solidFill>
                          <a:effectLst/>
                          <a:latin typeface="Times New Roman" panose="02020603050405020304" pitchFamily="18" charset="0"/>
                          <a:ea typeface="標楷體" panose="03000509000000000000" pitchFamily="65" charset="-120"/>
                        </a:rPr>
                        <a:t>10</a:t>
                      </a:r>
                      <a:r>
                        <a:rPr lang="zh-TW" sz="1300" kern="100" dirty="0">
                          <a:solidFill>
                            <a:srgbClr val="000000"/>
                          </a:solidFill>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EE7EA"/>
                    </a:solidFill>
                  </a:tcPr>
                </a:tc>
                <a:tc vMerge="1">
                  <a:txBody>
                    <a:bodyPr/>
                    <a:lstStyle/>
                    <a:p>
                      <a:endParaRPr lang="zh-TW" altLang="en-US"/>
                    </a:p>
                  </a:txBody>
                  <a:tcPr/>
                </a:tc>
                <a:extLst>
                  <a:ext uri="{0D108BD9-81ED-4DB2-BD59-A6C34878D82A}">
                    <a16:rowId xmlns:a16="http://schemas.microsoft.com/office/drawing/2014/main" val="10008"/>
                  </a:ext>
                </a:extLst>
              </a:tr>
              <a:tr h="273792">
                <a:tc rowSpan="4">
                  <a:txBody>
                    <a:bodyPr/>
                    <a:lstStyle/>
                    <a:p>
                      <a:pPr marL="0" indent="82550" algn="ctr">
                        <a:spcAft>
                          <a:spcPts val="0"/>
                        </a:spcAft>
                      </a:pPr>
                      <a:r>
                        <a:rPr lang="zh-TW" sz="1500" b="1"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社團</a:t>
                      </a:r>
                      <a:r>
                        <a:rPr lang="zh-TW" altLang="en-US" sz="1500" b="1"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參</a:t>
                      </a:r>
                      <a:r>
                        <a:rPr lang="zh-TW" sz="1500" b="1"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與</a:t>
                      </a:r>
                      <a:endParaRPr lang="zh-TW" sz="1500" b="1"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4D3D8"/>
                    </a:solidFill>
                  </a:tcPr>
                </a:tc>
                <a:tc>
                  <a:txBody>
                    <a:bodyPr/>
                    <a:lstStyle/>
                    <a:p>
                      <a:pPr>
                        <a:spcAft>
                          <a:spcPts val="0"/>
                        </a:spcAft>
                      </a:pPr>
                      <a:r>
                        <a:rPr lang="zh-TW" sz="1300" kern="100" dirty="0">
                          <a:solidFill>
                            <a:srgbClr val="000000"/>
                          </a:solidFill>
                          <a:effectLst/>
                          <a:latin typeface="Times New Roman" panose="02020603050405020304" pitchFamily="18" charset="0"/>
                          <a:ea typeface="標楷體" panose="03000509000000000000" pitchFamily="65" charset="-120"/>
                        </a:rPr>
                        <a:t>累計滿</a:t>
                      </a:r>
                      <a:r>
                        <a:rPr lang="en-US" sz="1300" kern="100" dirty="0">
                          <a:solidFill>
                            <a:srgbClr val="000000"/>
                          </a:solidFill>
                          <a:effectLst/>
                          <a:latin typeface="Times New Roman" panose="02020603050405020304" pitchFamily="18" charset="0"/>
                          <a:ea typeface="標楷體" panose="03000509000000000000" pitchFamily="65" charset="-120"/>
                        </a:rPr>
                        <a:t>3</a:t>
                      </a:r>
                      <a:r>
                        <a:rPr lang="zh-TW" sz="1300" kern="100" dirty="0">
                          <a:solidFill>
                            <a:srgbClr val="000000"/>
                          </a:solidFill>
                          <a:effectLst/>
                          <a:latin typeface="Times New Roman" panose="02020603050405020304" pitchFamily="18" charset="0"/>
                          <a:ea typeface="標楷體" panose="03000509000000000000" pitchFamily="65" charset="-120"/>
                        </a:rPr>
                        <a:t>學期（含）以上者</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4D3D8"/>
                    </a:solidFill>
                  </a:tcPr>
                </a:tc>
                <a:tc>
                  <a:txBody>
                    <a:bodyPr/>
                    <a:lstStyle/>
                    <a:p>
                      <a:pPr algn="ctr">
                        <a:spcAft>
                          <a:spcPts val="0"/>
                        </a:spcAft>
                      </a:pPr>
                      <a:r>
                        <a:rPr lang="en-US" sz="1300" kern="100">
                          <a:solidFill>
                            <a:srgbClr val="000000"/>
                          </a:solidFill>
                          <a:effectLst/>
                          <a:latin typeface="Times New Roman" panose="02020603050405020304" pitchFamily="18" charset="0"/>
                          <a:ea typeface="標楷體" panose="03000509000000000000" pitchFamily="65" charset="-120"/>
                        </a:rPr>
                        <a:t>50</a:t>
                      </a:r>
                      <a:r>
                        <a:rPr lang="zh-TW" sz="1300" kern="100">
                          <a:solidFill>
                            <a:srgbClr val="000000"/>
                          </a:solidFill>
                          <a:effectLst/>
                          <a:latin typeface="Times New Roman" panose="02020603050405020304" pitchFamily="18" charset="0"/>
                          <a:ea typeface="標楷體" panose="03000509000000000000" pitchFamily="65" charset="-120"/>
                        </a:rPr>
                        <a:t>分</a:t>
                      </a:r>
                      <a:endParaRPr lang="zh-TW" sz="1300" kern="10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4D3D8"/>
                    </a:solidFill>
                  </a:tcPr>
                </a:tc>
                <a:tc rowSpan="4">
                  <a:txBody>
                    <a:bodyPr/>
                    <a:lstStyle/>
                    <a:p>
                      <a:pPr marL="182563" lvl="0" indent="-182563" algn="just" defTabSz="914400" rtl="0" eaLnBrk="1" latinLnBrk="0" hangingPunct="1">
                        <a:spcAft>
                          <a:spcPts val="0"/>
                        </a:spcAft>
                        <a:buFont typeface="+mj-lt"/>
                        <a:buAutoNum type="arabicPeriod"/>
                      </a:pPr>
                      <a:r>
                        <a:rPr lang="zh-TW" sz="1300" kern="100" dirty="0">
                          <a:solidFill>
                            <a:srgbClr val="000000"/>
                          </a:solidFill>
                          <a:effectLst/>
                          <a:latin typeface="Times New Roman" panose="02020603050405020304" pitchFamily="18" charset="0"/>
                          <a:ea typeface="標楷體" panose="03000509000000000000" pitchFamily="65" charset="-120"/>
                          <a:cs typeface="+mn-cs"/>
                        </a:rPr>
                        <a:t>若同一學期擔任社團社長，學校幹部及社團參與者，僅採計其中一項（註</a:t>
                      </a:r>
                      <a:r>
                        <a:rPr lang="en-US" sz="1300" kern="100" dirty="0">
                          <a:solidFill>
                            <a:srgbClr val="000000"/>
                          </a:solidFill>
                          <a:effectLst/>
                          <a:latin typeface="Times New Roman" panose="02020603050405020304" pitchFamily="18" charset="0"/>
                          <a:ea typeface="標楷體" panose="03000509000000000000" pitchFamily="65" charset="-120"/>
                          <a:cs typeface="+mn-cs"/>
                        </a:rPr>
                        <a:t>9</a:t>
                      </a:r>
                      <a:r>
                        <a:rPr lang="zh-TW" sz="1300" kern="100" dirty="0">
                          <a:solidFill>
                            <a:srgbClr val="000000"/>
                          </a:solidFill>
                          <a:effectLst/>
                          <a:latin typeface="Times New Roman" panose="02020603050405020304" pitchFamily="18" charset="0"/>
                          <a:ea typeface="標楷體" panose="03000509000000000000" pitchFamily="65" charset="-120"/>
                          <a:cs typeface="+mn-cs"/>
                        </a:rPr>
                        <a:t>）。</a:t>
                      </a:r>
                    </a:p>
                    <a:p>
                      <a:pPr marL="182563" lvl="0" indent="-182563" algn="just" defTabSz="914400" rtl="0" eaLnBrk="1" latinLnBrk="0" hangingPunct="1">
                        <a:spcAft>
                          <a:spcPts val="0"/>
                        </a:spcAft>
                        <a:buFont typeface="+mj-lt"/>
                        <a:buAutoNum type="arabicPeriod"/>
                      </a:pPr>
                      <a:r>
                        <a:rPr lang="zh-TW" sz="1300" kern="100" dirty="0">
                          <a:solidFill>
                            <a:srgbClr val="000000"/>
                          </a:solidFill>
                          <a:effectLst/>
                          <a:latin typeface="Times New Roman" panose="02020603050405020304" pitchFamily="18" charset="0"/>
                          <a:ea typeface="標楷體" panose="03000509000000000000" pitchFamily="65" charset="-120"/>
                          <a:cs typeface="+mn-cs"/>
                        </a:rPr>
                        <a:t>社團係指學生參與由所屬高職學校於課程內或課後（含假日及寒暑假）實施團體性、系統性之活動課程或校隊，由合格教師或具備專長者擔任指導，且須定期訓練或研習之學習團體（註</a:t>
                      </a:r>
                      <a:r>
                        <a:rPr lang="en-US" sz="1300" kern="100" dirty="0">
                          <a:solidFill>
                            <a:srgbClr val="000000"/>
                          </a:solidFill>
                          <a:effectLst/>
                          <a:latin typeface="Times New Roman" panose="02020603050405020304" pitchFamily="18" charset="0"/>
                          <a:ea typeface="標楷體" panose="03000509000000000000" pitchFamily="65" charset="-120"/>
                          <a:cs typeface="+mn-cs"/>
                        </a:rPr>
                        <a:t>10</a:t>
                      </a:r>
                      <a:r>
                        <a:rPr lang="zh-TW" sz="1300" kern="100" dirty="0">
                          <a:solidFill>
                            <a:srgbClr val="000000"/>
                          </a:solidFill>
                          <a:effectLst/>
                          <a:latin typeface="Times New Roman" panose="02020603050405020304" pitchFamily="18" charset="0"/>
                          <a:ea typeface="標楷體" panose="03000509000000000000" pitchFamily="65" charset="-120"/>
                          <a:cs typeface="+mn-cs"/>
                        </a:rPr>
                        <a:t>、註</a:t>
                      </a:r>
                      <a:r>
                        <a:rPr lang="en-US" sz="1300" kern="100" dirty="0">
                          <a:solidFill>
                            <a:srgbClr val="000000"/>
                          </a:solidFill>
                          <a:effectLst/>
                          <a:latin typeface="Times New Roman" panose="02020603050405020304" pitchFamily="18" charset="0"/>
                          <a:ea typeface="標楷體" panose="03000509000000000000" pitchFamily="65" charset="-120"/>
                          <a:cs typeface="+mn-cs"/>
                        </a:rPr>
                        <a:t>11</a:t>
                      </a:r>
                      <a:r>
                        <a:rPr lang="zh-TW" sz="1300" kern="100" dirty="0">
                          <a:solidFill>
                            <a:srgbClr val="000000"/>
                          </a:solidFill>
                          <a:effectLst/>
                          <a:latin typeface="Times New Roman" panose="02020603050405020304" pitchFamily="18" charset="0"/>
                          <a:ea typeface="標楷體" panose="03000509000000000000" pitchFamily="65" charset="-120"/>
                          <a:cs typeface="+mn-cs"/>
                        </a:rPr>
                        <a:t>）。</a:t>
                      </a:r>
                    </a:p>
                    <a:p>
                      <a:pPr marL="182563" lvl="0" indent="-182563" algn="just" defTabSz="914400" rtl="0" eaLnBrk="1" latinLnBrk="0" hangingPunct="1">
                        <a:spcAft>
                          <a:spcPts val="0"/>
                        </a:spcAft>
                        <a:buFont typeface="+mj-lt"/>
                        <a:buAutoNum type="arabicPeriod"/>
                      </a:pPr>
                      <a:r>
                        <a:rPr lang="zh-TW" sz="1300" kern="100" dirty="0">
                          <a:solidFill>
                            <a:srgbClr val="000000"/>
                          </a:solidFill>
                          <a:effectLst/>
                          <a:latin typeface="Times New Roman" panose="02020603050405020304" pitchFamily="18" charset="0"/>
                          <a:ea typeface="標楷體" panose="03000509000000000000" pitchFamily="65" charset="-120"/>
                          <a:cs typeface="+mn-cs"/>
                        </a:rPr>
                        <a:t>社團參與依學校開具之證明計分。</a:t>
                      </a: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4D3D8"/>
                    </a:solidFill>
                  </a:tcPr>
                </a:tc>
                <a:extLst>
                  <a:ext uri="{0D108BD9-81ED-4DB2-BD59-A6C34878D82A}">
                    <a16:rowId xmlns:a16="http://schemas.microsoft.com/office/drawing/2014/main" val="10009"/>
                  </a:ext>
                </a:extLst>
              </a:tr>
              <a:tr h="273792">
                <a:tc vMerge="1">
                  <a:txBody>
                    <a:bodyPr/>
                    <a:lstStyle/>
                    <a:p>
                      <a:endParaRPr lang="zh-TW" altLang="en-US"/>
                    </a:p>
                  </a:txBody>
                  <a:tcPr/>
                </a:tc>
                <a:tc>
                  <a:txBody>
                    <a:bodyPr/>
                    <a:lstStyle/>
                    <a:p>
                      <a:pPr>
                        <a:spcAft>
                          <a:spcPts val="0"/>
                        </a:spcAft>
                      </a:pPr>
                      <a:r>
                        <a:rPr lang="zh-TW" sz="1300" kern="100" spc="-30" dirty="0">
                          <a:solidFill>
                            <a:srgbClr val="000000"/>
                          </a:solidFill>
                          <a:effectLst/>
                          <a:latin typeface="Times New Roman" panose="02020603050405020304" pitchFamily="18" charset="0"/>
                          <a:ea typeface="標楷體" panose="03000509000000000000" pitchFamily="65" charset="-120"/>
                        </a:rPr>
                        <a:t>累計滿</a:t>
                      </a:r>
                      <a:r>
                        <a:rPr lang="en-US" sz="1300" kern="100" spc="-30" dirty="0">
                          <a:solidFill>
                            <a:srgbClr val="000000"/>
                          </a:solidFill>
                          <a:effectLst/>
                          <a:latin typeface="Times New Roman" panose="02020603050405020304" pitchFamily="18" charset="0"/>
                          <a:ea typeface="標楷體" panose="03000509000000000000" pitchFamily="65" charset="-120"/>
                        </a:rPr>
                        <a:t>2</a:t>
                      </a:r>
                      <a:r>
                        <a:rPr lang="zh-TW" sz="1300" kern="100" spc="-30" dirty="0">
                          <a:solidFill>
                            <a:srgbClr val="000000"/>
                          </a:solidFill>
                          <a:effectLst/>
                          <a:latin typeface="Times New Roman" panose="02020603050405020304" pitchFamily="18" charset="0"/>
                          <a:ea typeface="標楷體" panose="03000509000000000000" pitchFamily="65" charset="-120"/>
                        </a:rPr>
                        <a:t>學期，未滿</a:t>
                      </a:r>
                      <a:r>
                        <a:rPr lang="en-US" sz="1300" kern="100" spc="-30" dirty="0">
                          <a:solidFill>
                            <a:srgbClr val="000000"/>
                          </a:solidFill>
                          <a:effectLst/>
                          <a:latin typeface="Times New Roman" panose="02020603050405020304" pitchFamily="18" charset="0"/>
                          <a:ea typeface="標楷體" panose="03000509000000000000" pitchFamily="65" charset="-120"/>
                        </a:rPr>
                        <a:t>3</a:t>
                      </a:r>
                      <a:r>
                        <a:rPr lang="zh-TW" sz="1300" kern="100" spc="-30" dirty="0">
                          <a:solidFill>
                            <a:srgbClr val="000000"/>
                          </a:solidFill>
                          <a:effectLst/>
                          <a:latin typeface="Times New Roman" panose="02020603050405020304" pitchFamily="18" charset="0"/>
                          <a:ea typeface="標楷體" panose="03000509000000000000" pitchFamily="65" charset="-120"/>
                        </a:rPr>
                        <a:t>學期者</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4D3D8"/>
                    </a:solidFill>
                  </a:tcPr>
                </a:tc>
                <a:tc>
                  <a:txBody>
                    <a:bodyPr/>
                    <a:lstStyle/>
                    <a:p>
                      <a:pPr algn="ctr">
                        <a:spcAft>
                          <a:spcPts val="0"/>
                        </a:spcAft>
                      </a:pPr>
                      <a:r>
                        <a:rPr lang="en-US" sz="1300" kern="100" dirty="0">
                          <a:solidFill>
                            <a:srgbClr val="000000"/>
                          </a:solidFill>
                          <a:effectLst/>
                          <a:latin typeface="Times New Roman" panose="02020603050405020304" pitchFamily="18" charset="0"/>
                          <a:ea typeface="標楷體" panose="03000509000000000000" pitchFamily="65" charset="-120"/>
                        </a:rPr>
                        <a:t>40</a:t>
                      </a:r>
                      <a:r>
                        <a:rPr lang="zh-TW" sz="1300" kern="100" dirty="0">
                          <a:solidFill>
                            <a:srgbClr val="000000"/>
                          </a:solidFill>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4D3D8"/>
                    </a:solidFill>
                  </a:tcPr>
                </a:tc>
                <a:tc vMerge="1">
                  <a:txBody>
                    <a:bodyPr/>
                    <a:lstStyle/>
                    <a:p>
                      <a:endParaRPr lang="zh-TW" altLang="en-US"/>
                    </a:p>
                  </a:txBody>
                  <a:tcPr/>
                </a:tc>
                <a:extLst>
                  <a:ext uri="{0D108BD9-81ED-4DB2-BD59-A6C34878D82A}">
                    <a16:rowId xmlns:a16="http://schemas.microsoft.com/office/drawing/2014/main" val="10010"/>
                  </a:ext>
                </a:extLst>
              </a:tr>
              <a:tr h="273792">
                <a:tc vMerge="1">
                  <a:txBody>
                    <a:bodyPr/>
                    <a:lstStyle/>
                    <a:p>
                      <a:endParaRPr lang="zh-TW" altLang="en-US"/>
                    </a:p>
                  </a:txBody>
                  <a:tcPr/>
                </a:tc>
                <a:tc>
                  <a:txBody>
                    <a:bodyPr/>
                    <a:lstStyle/>
                    <a:p>
                      <a:pPr>
                        <a:spcAft>
                          <a:spcPts val="0"/>
                        </a:spcAft>
                      </a:pPr>
                      <a:r>
                        <a:rPr lang="zh-TW" sz="1300" kern="100" spc="-30">
                          <a:solidFill>
                            <a:srgbClr val="000000"/>
                          </a:solidFill>
                          <a:effectLst/>
                          <a:latin typeface="Times New Roman" panose="02020603050405020304" pitchFamily="18" charset="0"/>
                          <a:ea typeface="標楷體" panose="03000509000000000000" pitchFamily="65" charset="-120"/>
                        </a:rPr>
                        <a:t>累計滿</a:t>
                      </a:r>
                      <a:r>
                        <a:rPr lang="en-US" sz="1300" kern="100" spc="-30">
                          <a:solidFill>
                            <a:srgbClr val="000000"/>
                          </a:solidFill>
                          <a:effectLst/>
                          <a:latin typeface="Times New Roman" panose="02020603050405020304" pitchFamily="18" charset="0"/>
                          <a:ea typeface="標楷體" panose="03000509000000000000" pitchFamily="65" charset="-120"/>
                        </a:rPr>
                        <a:t>1</a:t>
                      </a:r>
                      <a:r>
                        <a:rPr lang="zh-TW" sz="1300" kern="100" spc="-30">
                          <a:solidFill>
                            <a:srgbClr val="000000"/>
                          </a:solidFill>
                          <a:effectLst/>
                          <a:latin typeface="Times New Roman" panose="02020603050405020304" pitchFamily="18" charset="0"/>
                          <a:ea typeface="標楷體" panose="03000509000000000000" pitchFamily="65" charset="-120"/>
                        </a:rPr>
                        <a:t>學期，未滿</a:t>
                      </a:r>
                      <a:r>
                        <a:rPr lang="en-US" sz="1300" kern="100" spc="-30">
                          <a:solidFill>
                            <a:srgbClr val="000000"/>
                          </a:solidFill>
                          <a:effectLst/>
                          <a:latin typeface="Times New Roman" panose="02020603050405020304" pitchFamily="18" charset="0"/>
                          <a:ea typeface="標楷體" panose="03000509000000000000" pitchFamily="65" charset="-120"/>
                        </a:rPr>
                        <a:t>2</a:t>
                      </a:r>
                      <a:r>
                        <a:rPr lang="zh-TW" sz="1300" kern="100" spc="-30">
                          <a:solidFill>
                            <a:srgbClr val="000000"/>
                          </a:solidFill>
                          <a:effectLst/>
                          <a:latin typeface="Times New Roman" panose="02020603050405020304" pitchFamily="18" charset="0"/>
                          <a:ea typeface="標楷體" panose="03000509000000000000" pitchFamily="65" charset="-120"/>
                        </a:rPr>
                        <a:t>學期者</a:t>
                      </a:r>
                      <a:endParaRPr lang="zh-TW" sz="1300" kern="10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4D3D8"/>
                    </a:solidFill>
                  </a:tcPr>
                </a:tc>
                <a:tc>
                  <a:txBody>
                    <a:bodyPr/>
                    <a:lstStyle/>
                    <a:p>
                      <a:pPr algn="ctr">
                        <a:spcAft>
                          <a:spcPts val="0"/>
                        </a:spcAft>
                      </a:pPr>
                      <a:r>
                        <a:rPr lang="en-US" sz="1300" kern="100" dirty="0">
                          <a:solidFill>
                            <a:srgbClr val="000000"/>
                          </a:solidFill>
                          <a:effectLst/>
                          <a:latin typeface="Times New Roman" panose="02020603050405020304" pitchFamily="18" charset="0"/>
                          <a:ea typeface="標楷體" panose="03000509000000000000" pitchFamily="65" charset="-120"/>
                        </a:rPr>
                        <a:t>25</a:t>
                      </a:r>
                      <a:r>
                        <a:rPr lang="zh-TW" sz="1300" kern="100" dirty="0">
                          <a:solidFill>
                            <a:srgbClr val="000000"/>
                          </a:solidFill>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4D3D8"/>
                    </a:solidFill>
                  </a:tcPr>
                </a:tc>
                <a:tc vMerge="1">
                  <a:txBody>
                    <a:bodyPr/>
                    <a:lstStyle/>
                    <a:p>
                      <a:endParaRPr lang="zh-TW" altLang="en-US"/>
                    </a:p>
                  </a:txBody>
                  <a:tcPr/>
                </a:tc>
                <a:extLst>
                  <a:ext uri="{0D108BD9-81ED-4DB2-BD59-A6C34878D82A}">
                    <a16:rowId xmlns:a16="http://schemas.microsoft.com/office/drawing/2014/main" val="10011"/>
                  </a:ext>
                </a:extLst>
              </a:tr>
              <a:tr h="702273">
                <a:tc vMerge="1">
                  <a:txBody>
                    <a:bodyPr/>
                    <a:lstStyle/>
                    <a:p>
                      <a:endParaRPr lang="zh-TW" altLang="en-US"/>
                    </a:p>
                  </a:txBody>
                  <a:tcPr/>
                </a:tc>
                <a:tc>
                  <a:txBody>
                    <a:bodyPr/>
                    <a:lstStyle/>
                    <a:p>
                      <a:pPr>
                        <a:spcAft>
                          <a:spcPts val="0"/>
                        </a:spcAft>
                      </a:pPr>
                      <a:r>
                        <a:rPr lang="zh-TW" sz="1300" kern="100">
                          <a:solidFill>
                            <a:srgbClr val="000000"/>
                          </a:solidFill>
                          <a:effectLst/>
                          <a:latin typeface="Times New Roman" panose="02020603050405020304" pitchFamily="18" charset="0"/>
                          <a:ea typeface="標楷體" panose="03000509000000000000" pitchFamily="65" charset="-120"/>
                        </a:rPr>
                        <a:t>累計不滿</a:t>
                      </a:r>
                      <a:r>
                        <a:rPr lang="en-US" sz="1300" kern="100">
                          <a:solidFill>
                            <a:srgbClr val="000000"/>
                          </a:solidFill>
                          <a:effectLst/>
                          <a:latin typeface="Times New Roman" panose="02020603050405020304" pitchFamily="18" charset="0"/>
                          <a:ea typeface="標楷體" panose="03000509000000000000" pitchFamily="65" charset="-120"/>
                        </a:rPr>
                        <a:t>1</a:t>
                      </a:r>
                      <a:r>
                        <a:rPr lang="zh-TW" sz="1300" kern="100">
                          <a:solidFill>
                            <a:srgbClr val="000000"/>
                          </a:solidFill>
                          <a:effectLst/>
                          <a:latin typeface="Times New Roman" panose="02020603050405020304" pitchFamily="18" charset="0"/>
                          <a:ea typeface="標楷體" panose="03000509000000000000" pitchFamily="65" charset="-120"/>
                        </a:rPr>
                        <a:t>學期者</a:t>
                      </a:r>
                      <a:endParaRPr lang="zh-TW" sz="1300" kern="10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4D3D8"/>
                    </a:solidFill>
                  </a:tcPr>
                </a:tc>
                <a:tc>
                  <a:txBody>
                    <a:bodyPr/>
                    <a:lstStyle/>
                    <a:p>
                      <a:pPr algn="ctr">
                        <a:spcAft>
                          <a:spcPts val="0"/>
                        </a:spcAft>
                      </a:pPr>
                      <a:r>
                        <a:rPr lang="en-US" sz="1300" kern="100" dirty="0">
                          <a:solidFill>
                            <a:srgbClr val="000000"/>
                          </a:solidFill>
                          <a:effectLst/>
                          <a:latin typeface="Times New Roman" panose="02020603050405020304" pitchFamily="18" charset="0"/>
                          <a:ea typeface="標楷體" panose="03000509000000000000" pitchFamily="65" charset="-120"/>
                        </a:rPr>
                        <a:t>10</a:t>
                      </a:r>
                      <a:r>
                        <a:rPr lang="zh-TW" sz="1300" kern="100" dirty="0">
                          <a:solidFill>
                            <a:srgbClr val="000000"/>
                          </a:solidFill>
                          <a:effectLst/>
                          <a:latin typeface="Times New Roman" panose="02020603050405020304" pitchFamily="18" charset="0"/>
                          <a:ea typeface="標楷體" panose="03000509000000000000" pitchFamily="65" charset="-120"/>
                        </a:rPr>
                        <a:t>分</a:t>
                      </a:r>
                      <a:endParaRPr lang="zh-TW" sz="1300" kern="100" dirty="0">
                        <a:effectLst/>
                        <a:latin typeface="Times New Roman" panose="02020603050405020304" pitchFamily="18" charset="0"/>
                        <a:ea typeface="新細明體" panose="02020500000000000000" pitchFamily="18" charset="-120"/>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4D3D8"/>
                    </a:solidFill>
                  </a:tcPr>
                </a:tc>
                <a:tc vMerge="1">
                  <a:txBody>
                    <a:bodyPr/>
                    <a:lstStyle/>
                    <a:p>
                      <a:endParaRPr lang="zh-TW" altLang="en-US"/>
                    </a:p>
                  </a:txBody>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1336843"/>
            <a:ext cx="9144000" cy="5332517"/>
          </a:xfrm>
        </p:spPr>
        <p:txBody>
          <a:bodyPr/>
          <a:lstStyle/>
          <a:p>
            <a:pPr marL="447675" indent="-447675" algn="just">
              <a:spcBef>
                <a:spcPts val="400"/>
              </a:spcBef>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300"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300"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300"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比序所有項目之採計期間均為高一上學期至畢業前一學期</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之</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學期（一般學制）或</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學期（</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年制夜間部），所有相關證明文件影本須連同考生報名表件資料於</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星期四</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前，以快遞或限時掛號（以郵戳為憑）寄送至本委員會進行審查。</a:t>
            </a:r>
          </a:p>
          <a:p>
            <a:pPr marL="447675" indent="-447675" algn="just">
              <a:spcBef>
                <a:spcPts val="400"/>
              </a:spcBef>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班級幹部名稱包括：班長、副班長、風紀股長、學藝（學術）股長、衛生股長、環保股長、總務（服務、事務、設備、圖資或資訊）股長、康樂（體育）股長、輔導股長、保健股長及其他經學校認可準同股長名稱之班級幹部，</a:t>
            </a:r>
            <a:r>
              <a:rPr lang="zh-TW" altLang="zh-TW" sz="1300" b="1" u="sng" dirty="0">
                <a:latin typeface="Times New Roman" panose="02020603050405020304" pitchFamily="18" charset="0"/>
                <a:ea typeface="標楷體" panose="03000509000000000000" pitchFamily="65" charset="-120"/>
                <a:cs typeface="Times New Roman" panose="02020603050405020304" pitchFamily="18" charset="0"/>
              </a:rPr>
              <a:t>發證時間請登錄證明文件開立（列印）時間。</a:t>
            </a:r>
          </a:p>
          <a:p>
            <a:pPr marL="447675" indent="-447675" algn="just">
              <a:spcBef>
                <a:spcPts val="400"/>
              </a:spcBef>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：副班級幹部除副班長可採計外，其他副班級幹部一律不採計。另班級幹部</a:t>
            </a:r>
            <a:r>
              <a:rPr lang="zh-TW" altLang="zh-TW" sz="1300" b="1" dirty="0">
                <a:latin typeface="Times New Roman" panose="02020603050405020304" pitchFamily="18" charset="0"/>
                <a:ea typeface="標楷體" panose="03000509000000000000" pitchFamily="65" charset="-120"/>
                <a:cs typeface="Times New Roman" panose="02020603050405020304" pitchFamily="18" charset="0"/>
              </a:rPr>
              <a:t>不包含小老師、模範生</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a:t>
            </a:r>
          </a:p>
          <a:p>
            <a:pPr marL="447675" indent="-447675" algn="just">
              <a:spcBef>
                <a:spcPts val="400"/>
              </a:spcBef>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：全校幹部包括：學生（自治）會會長（主席）、班聯會會長（主席）及擔任校內依法設立各委員會之學生代表（班代表）。</a:t>
            </a:r>
          </a:p>
          <a:p>
            <a:pPr marL="447675" indent="-447675" algn="just">
              <a:spcBef>
                <a:spcPts val="400"/>
              </a:spcBef>
              <a:buNone/>
            </a:pPr>
            <a:r>
              <a:rPr lang="zh-TW" altLang="zh-TW" sz="1300" b="1"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3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300" b="1"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社團幹部僅採計學校內社團之社長。</a:t>
            </a:r>
          </a:p>
          <a:p>
            <a:pPr marL="447675" indent="-447675" algn="just">
              <a:spcBef>
                <a:spcPts val="400"/>
              </a:spcBef>
              <a:buNone/>
            </a:pPr>
            <a:r>
              <a:rPr lang="zh-TW" altLang="zh-TW" sz="1300" b="1"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3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300" b="1"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若同</a:t>
            </a:r>
            <a:r>
              <a:rPr lang="en-US" altLang="zh-TW" sz="1300" b="1"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300" b="1"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學期同時擔任</a:t>
            </a:r>
            <a:r>
              <a:rPr lang="en-US" altLang="zh-TW" sz="1300" b="1"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300" b="1"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種以上之學校幹部，仍以</a:t>
            </a:r>
            <a:r>
              <a:rPr lang="en-US" altLang="zh-TW" sz="1300" b="1"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300" b="1"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學期採計。</a:t>
            </a:r>
          </a:p>
          <a:p>
            <a:pPr marL="447675" indent="-447675" algn="just">
              <a:spcBef>
                <a:spcPts val="400"/>
              </a:spcBef>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校內志工（或服務學習）類別包括：交通服務類（維護同學上下學通勤安全、糾察等）、環保類（全校性資源回收、垃圾分類、環保糾察、校園環境整潔、登革熱防治工作等）、學術藝文類（圖書分類、美工布置及導覽、實驗室器材管理志工等）、體育服務類（體育器材場地之維護及保管等）、健康服務類（協助健康檢查及衛生保健宣導工作等）及其他經學校核可之全校性志工。</a:t>
            </a:r>
          </a:p>
          <a:p>
            <a:pPr marL="447675" indent="-447675" algn="just">
              <a:spcBef>
                <a:spcPts val="400"/>
              </a:spcBef>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：依「志工服務法」規定，志工或社會服務須完成相關服務訓練後所從事之志工服務，並須檢附有</a:t>
            </a:r>
            <a:r>
              <a:rPr lang="zh-TW" altLang="zh-TW" sz="1300"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服務日期或服務時數</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之證明文件方得採計。另志工教育</a:t>
            </a:r>
            <a:r>
              <a:rPr lang="zh-TW" altLang="zh-TW" sz="1300" b="1" dirty="0">
                <a:latin typeface="Times New Roman" panose="02020603050405020304" pitchFamily="18" charset="0"/>
                <a:ea typeface="標楷體" panose="03000509000000000000" pitchFamily="65" charset="-120"/>
                <a:cs typeface="Times New Roman" panose="02020603050405020304" pitchFamily="18" charset="0"/>
              </a:rPr>
              <a:t>訓練相關課程、校園參訪、觀摩活動等均不予採計。</a:t>
            </a:r>
          </a:p>
          <a:p>
            <a:pPr marL="447675" indent="-447675" algn="just">
              <a:spcBef>
                <a:spcPts val="400"/>
              </a:spcBef>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300" b="1" dirty="0">
                <a:solidFill>
                  <a:srgbClr val="FF3399"/>
                </a:solidFill>
                <a:latin typeface="Times New Roman" panose="02020603050405020304" pitchFamily="18" charset="0"/>
                <a:ea typeface="標楷體" panose="03000509000000000000" pitchFamily="65" charset="-120"/>
                <a:cs typeface="Times New Roman" panose="02020603050405020304" pitchFamily="18" charset="0"/>
              </a:rPr>
              <a:t>擔任社團社長之該學期，僅就「學校幹部」或「社團參與」採計其中一項</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，不可同時採計，考生須自行選擇最有利之採計項目（例：一年級下學期參加排球社並擔任排球社社長，該學期僅就排球社社長採計為學校幹部或社團參與）。</a:t>
            </a:r>
          </a:p>
          <a:p>
            <a:pPr marL="447675" indent="-447675" algn="just">
              <a:spcBef>
                <a:spcPts val="400"/>
              </a:spcBef>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：社團類型：包括學藝性社團（如語文類、科學類等）、才藝性社團（如音樂類、表演藝術類、視覺藝術類等）、體育性社團（如球類、田徑類等）及其他經學校核可設立之全校性社團，</a:t>
            </a:r>
            <a:r>
              <a:rPr lang="zh-TW" altLang="zh-TW" sz="1300" b="1" u="sng" dirty="0">
                <a:latin typeface="Times New Roman" panose="02020603050405020304" pitchFamily="18" charset="0"/>
                <a:ea typeface="標楷體" panose="03000509000000000000" pitchFamily="65" charset="-120"/>
                <a:cs typeface="Times New Roman" panose="02020603050405020304" pitchFamily="18" charset="0"/>
              </a:rPr>
              <a:t>發證時間請登錄證明文件開立（列印）時間。</a:t>
            </a:r>
          </a:p>
          <a:p>
            <a:pPr marL="447675" indent="-447675" algn="just">
              <a:spcBef>
                <a:spcPts val="400"/>
              </a:spcBef>
              <a:buNone/>
            </a:pP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：若同</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學期同時參加</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種以上之社團，仍以</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學期採計。</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zh-TW" sz="1300" dirty="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pPr>
            <a:endParaRPr lang="zh-TW" altLang="en-US" sz="1200"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24</a:t>
            </a:fld>
            <a:endParaRPr lang="en-US" altLang="zh-TW"/>
          </a:p>
        </p:txBody>
      </p:sp>
      <p:sp>
        <p:nvSpPr>
          <p:cNvPr id="5" name="標題 4"/>
          <p:cNvSpPr txBox="1">
            <a:spLocks/>
          </p:cNvSpPr>
          <p:nvPr/>
        </p:nvSpPr>
        <p:spPr bwMode="auto">
          <a:xfrm>
            <a:off x="-6808" y="188640"/>
            <a:ext cx="92519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400" b="1" kern="1200" dirty="0" smtClean="0">
                <a:solidFill>
                  <a:schemeClr val="tx1"/>
                </a:solidFill>
                <a:latin typeface="Times New Roman" pitchFamily="18" charset="0"/>
                <a:ea typeface="標楷體" pitchFamily="65" charset="-120"/>
                <a:cs typeface="Times New Roman" pitchFamily="18" charset="0"/>
              </a:rPr>
              <a:t>玖、甄選規定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7</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en-US" altLang="zh-TW" sz="4400" b="1" kern="1200" dirty="0" smtClean="0">
                <a:solidFill>
                  <a:schemeClr val="tx1"/>
                </a:solidFill>
                <a:latin typeface="Times New Roman" pitchFamily="18" charset="0"/>
                <a:ea typeface="標楷體" pitchFamily="65" charset="-120"/>
                <a:cs typeface="Times New Roman" pitchFamily="18" charset="0"/>
              </a:rPr>
              <a:t>9/9</a:t>
            </a:r>
            <a:r>
              <a:rPr lang="zh-TW" altLang="en-US" sz="4400" b="1" kern="1200" dirty="0" smtClean="0">
                <a:solidFill>
                  <a:schemeClr val="tx1"/>
                </a:solidFill>
                <a:latin typeface="Times New Roman" pitchFamily="18" charset="0"/>
                <a:ea typeface="標楷體" pitchFamily="65" charset="-120"/>
                <a:cs typeface="Times New Roman" pitchFamily="18" charset="0"/>
              </a:rPr>
              <a:t>）</a:t>
            </a:r>
            <a:endParaRPr lang="zh-TW" altLang="en-US" sz="4400" b="1" kern="1200" dirty="0">
              <a:solidFill>
                <a:schemeClr val="tx1"/>
              </a:solidFill>
              <a:latin typeface="Times New Roman" pitchFamily="18" charset="0"/>
              <a:ea typeface="標楷體" pitchFamily="65" charset="-120"/>
              <a:cs typeface="Times New Roman" pitchFamily="18" charset="0"/>
            </a:endParaRPr>
          </a:p>
        </p:txBody>
      </p:sp>
      <p:sp>
        <p:nvSpPr>
          <p:cNvPr id="10" name="文字方塊 12"/>
          <p:cNvSpPr txBox="1">
            <a:spLocks noChangeArrowheads="1"/>
          </p:cNvSpPr>
          <p:nvPr/>
        </p:nvSpPr>
        <p:spPr bwMode="auto">
          <a:xfrm>
            <a:off x="0" y="948537"/>
            <a:ext cx="813626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42900" indent="-342900" eaLnBrk="1" hangingPunct="1">
              <a:spcBef>
                <a:spcPct val="0"/>
              </a:spcBef>
              <a:buFont typeface="Wingdings" panose="05000000000000000000" pitchFamily="2" charset="2"/>
              <a:buChar char="u"/>
            </a:pPr>
            <a:r>
              <a:rPr lang="zh-TW" altLang="zh-TW" sz="2000" b="1" dirty="0">
                <a:latin typeface="標楷體" panose="03000509000000000000" pitchFamily="65" charset="-120"/>
                <a:ea typeface="標楷體" panose="03000509000000000000" pitchFamily="65" charset="-120"/>
                <a:cs typeface="Times New Roman" panose="02020603050405020304" pitchFamily="18" charset="0"/>
              </a:rPr>
              <a:t>學校幹部、志工、社會服務及社團</a:t>
            </a:r>
            <a:r>
              <a:rPr lang="zh-TW" altLang="en-US" sz="2000" b="1" dirty="0">
                <a:latin typeface="標楷體" panose="03000509000000000000" pitchFamily="65" charset="-120"/>
                <a:ea typeface="標楷體" panose="03000509000000000000" pitchFamily="65" charset="-120"/>
                <a:cs typeface="Times New Roman" panose="02020603050405020304" pitchFamily="18" charset="0"/>
              </a:rPr>
              <a:t>參</a:t>
            </a:r>
            <a:r>
              <a:rPr lang="zh-TW" altLang="zh-TW" sz="2000" b="1" dirty="0">
                <a:latin typeface="標楷體" panose="03000509000000000000" pitchFamily="65" charset="-120"/>
                <a:ea typeface="標楷體" panose="03000509000000000000" pitchFamily="65" charset="-120"/>
                <a:cs typeface="Times New Roman" panose="02020603050405020304" pitchFamily="18" charset="0"/>
              </a:rPr>
              <a:t>與</a:t>
            </a:r>
            <a:r>
              <a:rPr lang="zh-TW" altLang="en-US" sz="2000" b="1" dirty="0">
                <a:latin typeface="標楷體" panose="03000509000000000000" pitchFamily="65" charset="-120"/>
                <a:ea typeface="標楷體" panose="03000509000000000000" pitchFamily="65" charset="-120"/>
                <a:cs typeface="Times New Roman" panose="02020603050405020304" pitchFamily="18" charset="0"/>
              </a:rPr>
              <a:t>採計項目及計分</a:t>
            </a:r>
            <a:r>
              <a:rPr lang="zh-TW" altLang="en-US" sz="2000" b="1" dirty="0" smtClean="0">
                <a:latin typeface="標楷體" panose="03000509000000000000" pitchFamily="65" charset="-120"/>
                <a:ea typeface="標楷體" panose="03000509000000000000" pitchFamily="65" charset="-120"/>
                <a:cs typeface="Times New Roman" panose="02020603050405020304" pitchFamily="18" charset="0"/>
              </a:rPr>
              <a:t>標準</a:t>
            </a:r>
            <a:r>
              <a:rPr lang="en-US" altLang="zh-TW" sz="2000" b="1"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000" b="1" dirty="0" smtClean="0">
                <a:latin typeface="標楷體" panose="03000509000000000000" pitchFamily="65" charset="-120"/>
                <a:ea typeface="標楷體" panose="03000509000000000000" pitchFamily="65" charset="-120"/>
                <a:cs typeface="Times New Roman" panose="02020603050405020304" pitchFamily="18" charset="0"/>
              </a:rPr>
              <a:t>續</a:t>
            </a:r>
            <a:r>
              <a:rPr lang="en-US" altLang="zh-TW" sz="2000" b="1"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en-US" sz="2000" b="1"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75395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標題 1"/>
          <p:cNvSpPr>
            <a:spLocks noGrp="1"/>
          </p:cNvSpPr>
          <p:nvPr>
            <p:ph type="title"/>
          </p:nvPr>
        </p:nvSpPr>
        <p:spPr>
          <a:xfrm>
            <a:off x="0" y="188640"/>
            <a:ext cx="8229600" cy="633413"/>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4514" name="內容版面配置區 2"/>
          <p:cNvSpPr>
            <a:spLocks noGrp="1"/>
          </p:cNvSpPr>
          <p:nvPr>
            <p:ph idx="1"/>
          </p:nvPr>
        </p:nvSpPr>
        <p:spPr>
          <a:xfrm>
            <a:off x="47315" y="1522413"/>
            <a:ext cx="8988736" cy="792162"/>
          </a:xfrm>
        </p:spPr>
        <p:txBody>
          <a:bodyPr/>
          <a:lstStyle/>
          <a:p>
            <a:pPr>
              <a:buFont typeface="Wingdings" panose="05000000000000000000" pitchFamily="2" charset="2"/>
              <a:buChar char="u"/>
            </a:pP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依考生</a:t>
            </a:r>
            <a:r>
              <a:rPr lang="zh-TW" altLang="zh-TW" sz="215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比序排名</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5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所選填登記就讀志願序</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5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各校系（組）、學程招生名額</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215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各高職學校推薦順序</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，進行</a:t>
            </a:r>
            <a:r>
              <a:rPr lang="zh-TW" altLang="en-US" sz="2150" dirty="0" smtClean="0">
                <a:latin typeface="Times New Roman" panose="02020603050405020304" pitchFamily="18" charset="0"/>
                <a:ea typeface="標楷體" panose="03000509000000000000" pitchFamily="65" charset="-120"/>
                <a:cs typeface="Times New Roman" panose="02020603050405020304" pitchFamily="18" charset="0"/>
              </a:rPr>
              <a:t>四</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輪分發錄取作業。</a:t>
            </a:r>
          </a:p>
          <a:p>
            <a:pPr>
              <a:buFont typeface="Wingdings" panose="05000000000000000000" pitchFamily="2" charset="2"/>
              <a:buChar char="p"/>
            </a:pPr>
            <a:endPar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51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BBCFBFF-1A5A-45BB-9C25-447A50064E07}" type="slidenum">
              <a:rPr lang="zh-TW" altLang="en-US" sz="1400" smtClean="0"/>
              <a:pPr>
                <a:spcBef>
                  <a:spcPct val="0"/>
                </a:spcBef>
                <a:buFontTx/>
                <a:buNone/>
              </a:pPr>
              <a:t>25</a:t>
            </a:fld>
            <a:endParaRPr lang="en-US" altLang="zh-TW" sz="1400" smtClean="0"/>
          </a:p>
        </p:txBody>
      </p:sp>
      <p:sp>
        <p:nvSpPr>
          <p:cNvPr id="6" name="矩形 5"/>
          <p:cNvSpPr/>
          <p:nvPr/>
        </p:nvSpPr>
        <p:spPr>
          <a:xfrm>
            <a:off x="74802" y="1087913"/>
            <a:ext cx="1568992"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分發方式</a:t>
            </a:r>
          </a:p>
        </p:txBody>
      </p:sp>
      <p:sp>
        <p:nvSpPr>
          <p:cNvPr id="7" name="矩形 6"/>
          <p:cNvSpPr/>
          <p:nvPr/>
        </p:nvSpPr>
        <p:spPr>
          <a:xfrm>
            <a:off x="74802" y="2377465"/>
            <a:ext cx="22170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四輪分發考生</a:t>
            </a:r>
          </a:p>
        </p:txBody>
      </p:sp>
      <p:sp>
        <p:nvSpPr>
          <p:cNvPr id="64523" name="內容版面配置區 2"/>
          <p:cNvSpPr txBox="1">
            <a:spLocks/>
          </p:cNvSpPr>
          <p:nvPr/>
        </p:nvSpPr>
        <p:spPr bwMode="auto">
          <a:xfrm>
            <a:off x="47314" y="2851839"/>
            <a:ext cx="9000869" cy="285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61950" lvl="1" indent="-361950" algn="just" defTabSz="666750">
              <a:lnSpc>
                <a:spcPct val="110000"/>
              </a:lnSpc>
              <a:spcBef>
                <a:spcPts val="0"/>
              </a:spcBef>
              <a:spcAft>
                <a:spcPct val="15000"/>
              </a:spcAft>
              <a:buFont typeface="Wingdings" panose="05000000000000000000" pitchFamily="2" charset="2"/>
              <a:buChar char="u"/>
              <a:defRPr/>
            </a:pP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全部報名考生</a:t>
            </a:r>
            <a:r>
              <a:rPr lang="zh-TW" altLang="en-US" sz="2150" b="1" spc="-100" dirty="0">
                <a:latin typeface="Book Antiqua" panose="02040602050305030304" pitchFamily="18" charset="0"/>
                <a:ea typeface="華康儷楷書" panose="03000509000000000000" pitchFamily="65" charset="-120"/>
                <a:cs typeface="Times New Roman" panose="02020603050405020304" pitchFamily="18" charset="0"/>
              </a:rPr>
              <a:t>進行比序排名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（含同名次參酌比序）。</a:t>
            </a:r>
            <a:endParaRPr lang="en-US" altLang="zh-TW" sz="2150" spc="-100" dirty="0">
              <a:latin typeface="Book Antiqua" panose="02040602050305030304" pitchFamily="18" charset="0"/>
              <a:ea typeface="華康儷楷書" panose="03000509000000000000" pitchFamily="65" charset="-120"/>
              <a:cs typeface="Times New Roman" panose="02020603050405020304" pitchFamily="18" charset="0"/>
            </a:endParaRPr>
          </a:p>
          <a:p>
            <a:pPr marL="361950" lvl="1" indent="-361950" algn="just" defTabSz="666750">
              <a:lnSpc>
                <a:spcPct val="110000"/>
              </a:lnSpc>
              <a:spcBef>
                <a:spcPts val="0"/>
              </a:spcBef>
              <a:spcAft>
                <a:spcPct val="15000"/>
              </a:spcAft>
              <a:buFont typeface="Wingdings" panose="05000000000000000000" pitchFamily="2" charset="2"/>
              <a:buChar char="u"/>
              <a:defRPr/>
            </a:pPr>
            <a:r>
              <a:rPr lang="zh-TW" altLang="en-US" sz="215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取各</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單一高職學校</a:t>
            </a:r>
            <a:r>
              <a:rPr lang="zh-TW" altLang="en-US" sz="215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之考生</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比序排名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（單一高職學校內比序排名仍相同時，再依高職學校推薦順序），</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1</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者為</a:t>
            </a:r>
            <a:r>
              <a:rPr lang="zh-TW" altLang="en-US" sz="215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第一輪</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2</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者為</a:t>
            </a:r>
            <a:r>
              <a:rPr lang="zh-TW" altLang="en-US" sz="215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第二輪</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3</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者為</a:t>
            </a:r>
            <a:r>
              <a:rPr lang="zh-TW" altLang="en-US" sz="215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第三輪</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其餘考生</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均為</a:t>
            </a:r>
            <a:r>
              <a:rPr lang="zh-TW" altLang="en-US" sz="215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第四輪</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分發考生。</a:t>
            </a:r>
          </a:p>
        </p:txBody>
      </p:sp>
      <p:graphicFrame>
        <p:nvGraphicFramePr>
          <p:cNvPr id="3" name="表格 2"/>
          <p:cNvGraphicFramePr>
            <a:graphicFrameLocks noGrp="1"/>
          </p:cNvGraphicFramePr>
          <p:nvPr>
            <p:extLst>
              <p:ext uri="{D42A27DB-BD31-4B8C-83A1-F6EECF244321}">
                <p14:modId xmlns:p14="http://schemas.microsoft.com/office/powerpoint/2010/main" val="2985574894"/>
              </p:ext>
            </p:extLst>
          </p:nvPr>
        </p:nvGraphicFramePr>
        <p:xfrm>
          <a:off x="53575" y="4539839"/>
          <a:ext cx="9000864" cy="1097280"/>
        </p:xfrm>
        <a:graphic>
          <a:graphicData uri="http://schemas.openxmlformats.org/drawingml/2006/table">
            <a:tbl>
              <a:tblPr firstRow="1" bandRow="1">
                <a:tableStyleId>{5C22544A-7EE6-4342-B048-85BDC9FD1C3A}</a:tableStyleId>
              </a:tblPr>
              <a:tblGrid>
                <a:gridCol w="562554">
                  <a:extLst>
                    <a:ext uri="{9D8B030D-6E8A-4147-A177-3AD203B41FA5}">
                      <a16:colId xmlns:a16="http://schemas.microsoft.com/office/drawing/2014/main" val="20000"/>
                    </a:ext>
                  </a:extLst>
                </a:gridCol>
                <a:gridCol w="562554">
                  <a:extLst>
                    <a:ext uri="{9D8B030D-6E8A-4147-A177-3AD203B41FA5}">
                      <a16:colId xmlns:a16="http://schemas.microsoft.com/office/drawing/2014/main" val="3894535439"/>
                    </a:ext>
                  </a:extLst>
                </a:gridCol>
                <a:gridCol w="562554">
                  <a:extLst>
                    <a:ext uri="{9D8B030D-6E8A-4147-A177-3AD203B41FA5}">
                      <a16:colId xmlns:a16="http://schemas.microsoft.com/office/drawing/2014/main" val="20001"/>
                    </a:ext>
                  </a:extLst>
                </a:gridCol>
                <a:gridCol w="562554">
                  <a:extLst>
                    <a:ext uri="{9D8B030D-6E8A-4147-A177-3AD203B41FA5}">
                      <a16:colId xmlns:a16="http://schemas.microsoft.com/office/drawing/2014/main" val="20002"/>
                    </a:ext>
                  </a:extLst>
                </a:gridCol>
                <a:gridCol w="562554">
                  <a:extLst>
                    <a:ext uri="{9D8B030D-6E8A-4147-A177-3AD203B41FA5}">
                      <a16:colId xmlns:a16="http://schemas.microsoft.com/office/drawing/2014/main" val="20003"/>
                    </a:ext>
                  </a:extLst>
                </a:gridCol>
                <a:gridCol w="562554">
                  <a:extLst>
                    <a:ext uri="{9D8B030D-6E8A-4147-A177-3AD203B41FA5}">
                      <a16:colId xmlns:a16="http://schemas.microsoft.com/office/drawing/2014/main" val="20004"/>
                    </a:ext>
                  </a:extLst>
                </a:gridCol>
                <a:gridCol w="562554">
                  <a:extLst>
                    <a:ext uri="{9D8B030D-6E8A-4147-A177-3AD203B41FA5}">
                      <a16:colId xmlns:a16="http://schemas.microsoft.com/office/drawing/2014/main" val="20005"/>
                    </a:ext>
                  </a:extLst>
                </a:gridCol>
                <a:gridCol w="562554">
                  <a:extLst>
                    <a:ext uri="{9D8B030D-6E8A-4147-A177-3AD203B41FA5}">
                      <a16:colId xmlns:a16="http://schemas.microsoft.com/office/drawing/2014/main" val="20006"/>
                    </a:ext>
                  </a:extLst>
                </a:gridCol>
                <a:gridCol w="562554">
                  <a:extLst>
                    <a:ext uri="{9D8B030D-6E8A-4147-A177-3AD203B41FA5}">
                      <a16:colId xmlns:a16="http://schemas.microsoft.com/office/drawing/2014/main" val="20007"/>
                    </a:ext>
                  </a:extLst>
                </a:gridCol>
                <a:gridCol w="562554">
                  <a:extLst>
                    <a:ext uri="{9D8B030D-6E8A-4147-A177-3AD203B41FA5}">
                      <a16:colId xmlns:a16="http://schemas.microsoft.com/office/drawing/2014/main" val="20008"/>
                    </a:ext>
                  </a:extLst>
                </a:gridCol>
                <a:gridCol w="562554">
                  <a:extLst>
                    <a:ext uri="{9D8B030D-6E8A-4147-A177-3AD203B41FA5}">
                      <a16:colId xmlns:a16="http://schemas.microsoft.com/office/drawing/2014/main" val="20009"/>
                    </a:ext>
                  </a:extLst>
                </a:gridCol>
                <a:gridCol w="562554">
                  <a:extLst>
                    <a:ext uri="{9D8B030D-6E8A-4147-A177-3AD203B41FA5}">
                      <a16:colId xmlns:a16="http://schemas.microsoft.com/office/drawing/2014/main" val="20010"/>
                    </a:ext>
                  </a:extLst>
                </a:gridCol>
                <a:gridCol w="562554">
                  <a:extLst>
                    <a:ext uri="{9D8B030D-6E8A-4147-A177-3AD203B41FA5}">
                      <a16:colId xmlns:a16="http://schemas.microsoft.com/office/drawing/2014/main" val="20011"/>
                    </a:ext>
                  </a:extLst>
                </a:gridCol>
                <a:gridCol w="562554">
                  <a:extLst>
                    <a:ext uri="{9D8B030D-6E8A-4147-A177-3AD203B41FA5}">
                      <a16:colId xmlns:a16="http://schemas.microsoft.com/office/drawing/2014/main" val="20012"/>
                    </a:ext>
                  </a:extLst>
                </a:gridCol>
                <a:gridCol w="562554">
                  <a:extLst>
                    <a:ext uri="{9D8B030D-6E8A-4147-A177-3AD203B41FA5}">
                      <a16:colId xmlns:a16="http://schemas.microsoft.com/office/drawing/2014/main" val="20013"/>
                    </a:ext>
                  </a:extLst>
                </a:gridCol>
                <a:gridCol w="562554">
                  <a:extLst>
                    <a:ext uri="{9D8B030D-6E8A-4147-A177-3AD203B41FA5}">
                      <a16:colId xmlns:a16="http://schemas.microsoft.com/office/drawing/2014/main" val="20014"/>
                    </a:ext>
                  </a:extLst>
                </a:gridCol>
              </a:tblGrid>
              <a:tr h="360040">
                <a:tc>
                  <a:txBody>
                    <a:bodyPr/>
                    <a:lstStyle/>
                    <a:p>
                      <a:pPr algn="ctr">
                        <a:lnSpc>
                          <a:spcPts val="1800"/>
                        </a:lnSpc>
                      </a:pPr>
                      <a:r>
                        <a:rPr lang="zh-TW" altLang="en-US" sz="1400" dirty="0" smtClean="0">
                          <a:solidFill>
                            <a:schemeClr val="tx1"/>
                          </a:solidFill>
                          <a:latin typeface="標楷體" panose="03000509000000000000" pitchFamily="65" charset="-120"/>
                          <a:ea typeface="標楷體" panose="03000509000000000000" pitchFamily="65" charset="-120"/>
                        </a:rPr>
                        <a:t>推薦順序</a:t>
                      </a:r>
                      <a:endParaRPr lang="zh-TW" altLang="en-US" sz="14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lnSpc>
                          <a:spcPts val="1800"/>
                        </a:lnSpc>
                      </a:pPr>
                      <a:r>
                        <a:rPr lang="en-US" altLang="zh-TW" sz="1400" dirty="0" smtClean="0">
                          <a:solidFill>
                            <a:srgbClr val="0000FF"/>
                          </a:solidFill>
                        </a:rPr>
                        <a:t>A1</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A2</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A3</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A4</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A5</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A6</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A7</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A8</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A9</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A10</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A11</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A12</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A13</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A14</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A15</a:t>
                      </a:r>
                      <a:endParaRPr lang="zh-TW" altLang="en-US" sz="1400" dirty="0">
                        <a:solidFill>
                          <a:srgbClr val="0000FF"/>
                        </a:solidFill>
                      </a:endParaRPr>
                    </a:p>
                  </a:txBody>
                  <a:tcPr anchor="ctr"/>
                </a:tc>
                <a:extLst>
                  <a:ext uri="{0D108BD9-81ED-4DB2-BD59-A6C34878D82A}">
                    <a16:rowId xmlns:a16="http://schemas.microsoft.com/office/drawing/2014/main" val="10000"/>
                  </a:ext>
                </a:extLst>
              </a:tr>
              <a:tr h="370840">
                <a:tc>
                  <a:txBody>
                    <a:bodyPr/>
                    <a:lstStyle/>
                    <a:p>
                      <a:pPr algn="ctr">
                        <a:lnSpc>
                          <a:spcPts val="1800"/>
                        </a:lnSpc>
                      </a:pPr>
                      <a:r>
                        <a:rPr lang="zh-TW" altLang="en-US" sz="1400" b="1" dirty="0" smtClean="0">
                          <a:solidFill>
                            <a:schemeClr val="tx1"/>
                          </a:solidFill>
                          <a:latin typeface="標楷體" panose="03000509000000000000" pitchFamily="65" charset="-120"/>
                          <a:ea typeface="標楷體" panose="03000509000000000000" pitchFamily="65" charset="-120"/>
                        </a:rPr>
                        <a:t>比序排名</a:t>
                      </a:r>
                      <a:endParaRPr lang="zh-TW" altLang="en-US" sz="1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lnSpc>
                          <a:spcPts val="1800"/>
                        </a:lnSpc>
                      </a:pPr>
                      <a:r>
                        <a:rPr lang="en-US" altLang="zh-TW" sz="1400" b="1" dirty="0" smtClean="0">
                          <a:solidFill>
                            <a:srgbClr val="6600CC"/>
                          </a:solidFill>
                        </a:rPr>
                        <a:t>52</a:t>
                      </a:r>
                      <a:endParaRPr lang="zh-TW" altLang="en-US" sz="1400" b="1" dirty="0">
                        <a:solidFill>
                          <a:srgbClr val="6600CC"/>
                        </a:solidFill>
                      </a:endParaRPr>
                    </a:p>
                  </a:txBody>
                  <a:tcPr anchor="ctr"/>
                </a:tc>
                <a:tc>
                  <a:txBody>
                    <a:bodyPr/>
                    <a:lstStyle/>
                    <a:p>
                      <a:pPr algn="ctr">
                        <a:lnSpc>
                          <a:spcPts val="1800"/>
                        </a:lnSpc>
                      </a:pPr>
                      <a:r>
                        <a:rPr lang="en-US" altLang="zh-TW" sz="1400" b="1" dirty="0" smtClean="0">
                          <a:solidFill>
                            <a:srgbClr val="FF3399"/>
                          </a:solidFill>
                        </a:rPr>
                        <a:t>48</a:t>
                      </a:r>
                      <a:endParaRPr lang="zh-TW" altLang="en-US" sz="1400" b="1" dirty="0">
                        <a:solidFill>
                          <a:srgbClr val="FF3399"/>
                        </a:solidFill>
                      </a:endParaRPr>
                    </a:p>
                  </a:txBody>
                  <a:tcPr anchor="ctr"/>
                </a:tc>
                <a:tc>
                  <a:txBody>
                    <a:bodyPr/>
                    <a:lstStyle/>
                    <a:p>
                      <a:pPr algn="ctr">
                        <a:lnSpc>
                          <a:spcPts val="1800"/>
                        </a:lnSpc>
                      </a:pPr>
                      <a:r>
                        <a:rPr lang="en-US" altLang="zh-TW" sz="1400" b="1" dirty="0" smtClean="0">
                          <a:solidFill>
                            <a:srgbClr val="00B050"/>
                          </a:solidFill>
                        </a:rPr>
                        <a:t>81</a:t>
                      </a:r>
                      <a:endParaRPr lang="zh-TW" altLang="en-US" sz="1400" b="1" dirty="0">
                        <a:solidFill>
                          <a:srgbClr val="00B050"/>
                        </a:solidFill>
                      </a:endParaRPr>
                    </a:p>
                  </a:txBody>
                  <a:tcPr anchor="ctr"/>
                </a:tc>
                <a:tc>
                  <a:txBody>
                    <a:bodyPr/>
                    <a:lstStyle/>
                    <a:p>
                      <a:pPr algn="ctr">
                        <a:lnSpc>
                          <a:spcPts val="1800"/>
                        </a:lnSpc>
                      </a:pPr>
                      <a:r>
                        <a:rPr lang="en-US" altLang="zh-TW" sz="1400" dirty="0" smtClean="0">
                          <a:solidFill>
                            <a:schemeClr val="tx1"/>
                          </a:solidFill>
                        </a:rPr>
                        <a:t>81</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182</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315</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305</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886</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913</a:t>
                      </a:r>
                      <a:endParaRPr lang="zh-TW" altLang="en-US" sz="1400" dirty="0">
                        <a:solidFill>
                          <a:schemeClr val="tx1"/>
                        </a:solidFill>
                      </a:endParaRPr>
                    </a:p>
                  </a:txBody>
                  <a:tcPr anchor="ctr"/>
                </a:tc>
                <a:tc>
                  <a:txBody>
                    <a:bodyPr/>
                    <a:lstStyle/>
                    <a:p>
                      <a:pPr algn="ctr">
                        <a:lnSpc>
                          <a:spcPts val="1800"/>
                        </a:lnSpc>
                      </a:pPr>
                      <a:r>
                        <a:rPr lang="en-US" altLang="zh-TW" sz="1300" dirty="0" smtClean="0">
                          <a:solidFill>
                            <a:schemeClr val="tx1"/>
                          </a:solidFill>
                        </a:rPr>
                        <a:t>1125</a:t>
                      </a:r>
                      <a:endParaRPr lang="zh-TW" altLang="en-US" sz="1300" dirty="0">
                        <a:solidFill>
                          <a:schemeClr val="tx1"/>
                        </a:solidFill>
                      </a:endParaRPr>
                    </a:p>
                  </a:txBody>
                  <a:tcPr anchor="ctr"/>
                </a:tc>
                <a:tc>
                  <a:txBody>
                    <a:bodyPr/>
                    <a:lstStyle/>
                    <a:p>
                      <a:pPr algn="ctr">
                        <a:lnSpc>
                          <a:spcPts val="1800"/>
                        </a:lnSpc>
                      </a:pPr>
                      <a:r>
                        <a:rPr lang="en-US" altLang="zh-TW" sz="1300" dirty="0" smtClean="0">
                          <a:solidFill>
                            <a:schemeClr val="tx1"/>
                          </a:solidFill>
                        </a:rPr>
                        <a:t>1058</a:t>
                      </a:r>
                      <a:endParaRPr lang="zh-TW" altLang="en-US" sz="1300" dirty="0">
                        <a:solidFill>
                          <a:schemeClr val="tx1"/>
                        </a:solidFill>
                      </a:endParaRPr>
                    </a:p>
                  </a:txBody>
                  <a:tcPr anchor="ctr"/>
                </a:tc>
                <a:tc>
                  <a:txBody>
                    <a:bodyPr/>
                    <a:lstStyle/>
                    <a:p>
                      <a:pPr algn="ctr">
                        <a:lnSpc>
                          <a:spcPts val="1800"/>
                        </a:lnSpc>
                      </a:pPr>
                      <a:r>
                        <a:rPr lang="en-US" altLang="zh-TW" sz="1300" dirty="0" smtClean="0">
                          <a:solidFill>
                            <a:schemeClr val="tx1"/>
                          </a:solidFill>
                        </a:rPr>
                        <a:t>1637</a:t>
                      </a:r>
                      <a:endParaRPr lang="zh-TW" altLang="en-US" sz="1300" dirty="0">
                        <a:solidFill>
                          <a:schemeClr val="tx1"/>
                        </a:solidFill>
                      </a:endParaRPr>
                    </a:p>
                  </a:txBody>
                  <a:tcPr anchor="ctr"/>
                </a:tc>
                <a:tc>
                  <a:txBody>
                    <a:bodyPr/>
                    <a:lstStyle/>
                    <a:p>
                      <a:pPr algn="ctr">
                        <a:lnSpc>
                          <a:spcPts val="1800"/>
                        </a:lnSpc>
                      </a:pPr>
                      <a:r>
                        <a:rPr lang="en-US" altLang="zh-TW" sz="1300" dirty="0" smtClean="0"/>
                        <a:t>1755</a:t>
                      </a:r>
                      <a:endParaRPr lang="zh-TW" altLang="en-US" sz="1300" dirty="0"/>
                    </a:p>
                  </a:txBody>
                  <a:tcPr anchor="ctr"/>
                </a:tc>
                <a:tc>
                  <a:txBody>
                    <a:bodyPr/>
                    <a:lstStyle/>
                    <a:p>
                      <a:pPr algn="ctr">
                        <a:lnSpc>
                          <a:spcPts val="1800"/>
                        </a:lnSpc>
                      </a:pPr>
                      <a:r>
                        <a:rPr lang="en-US" altLang="zh-TW" sz="1300" dirty="0" smtClean="0"/>
                        <a:t>1943</a:t>
                      </a:r>
                      <a:endParaRPr lang="zh-TW" altLang="en-US" sz="1300" dirty="0"/>
                    </a:p>
                  </a:txBody>
                  <a:tcPr anchor="ctr"/>
                </a:tc>
                <a:tc>
                  <a:txBody>
                    <a:bodyPr/>
                    <a:lstStyle/>
                    <a:p>
                      <a:pPr algn="ctr">
                        <a:lnSpc>
                          <a:spcPts val="1800"/>
                        </a:lnSpc>
                      </a:pPr>
                      <a:r>
                        <a:rPr lang="en-US" altLang="zh-TW" sz="1300" dirty="0" smtClean="0"/>
                        <a:t>2276</a:t>
                      </a:r>
                      <a:endParaRPr lang="zh-TW" altLang="en-US" sz="1300" dirty="0"/>
                    </a:p>
                  </a:txBody>
                  <a:tcPr anchor="ctr"/>
                </a:tc>
                <a:extLst>
                  <a:ext uri="{0D108BD9-81ED-4DB2-BD59-A6C34878D82A}">
                    <a16:rowId xmlns:a16="http://schemas.microsoft.com/office/drawing/2014/main" val="10001"/>
                  </a:ext>
                </a:extLst>
              </a:tr>
            </a:tbl>
          </a:graphicData>
        </a:graphic>
      </p:graphicFrame>
      <p:cxnSp>
        <p:nvCxnSpPr>
          <p:cNvPr id="4" name="直線單箭頭接點 3"/>
          <p:cNvCxnSpPr/>
          <p:nvPr/>
        </p:nvCxnSpPr>
        <p:spPr>
          <a:xfrm flipH="1" flipV="1">
            <a:off x="909529" y="5530262"/>
            <a:ext cx="144016"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357791" y="5755551"/>
            <a:ext cx="763676" cy="523220"/>
          </a:xfrm>
          <a:prstGeom prst="rect">
            <a:avLst/>
          </a:prstGeom>
          <a:noFill/>
        </p:spPr>
        <p:txBody>
          <a:bodyPr wrap="square" rtlCol="0">
            <a:spAutoFit/>
          </a:bodyPr>
          <a:lstStyle/>
          <a:p>
            <a:r>
              <a:rPr lang="zh-TW" altLang="en-US" sz="1400" b="1" dirty="0" smtClean="0">
                <a:solidFill>
                  <a:srgbClr val="FF3399"/>
                </a:solidFill>
                <a:latin typeface="華康儷楷書" panose="03000509000000000000" pitchFamily="65" charset="-120"/>
                <a:ea typeface="華康儷楷書" panose="03000509000000000000" pitchFamily="65" charset="-120"/>
                <a:cs typeface="華康儷楷書" panose="03000509000000000000" pitchFamily="65" charset="-120"/>
              </a:rPr>
              <a:t>第一輪分發</a:t>
            </a:r>
            <a:endParaRPr lang="zh-TW" altLang="en-US" sz="1400" b="1" dirty="0">
              <a:solidFill>
                <a:srgbClr val="FF3399"/>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2" name="文字方塊 11"/>
          <p:cNvSpPr txBox="1"/>
          <p:nvPr/>
        </p:nvSpPr>
        <p:spPr>
          <a:xfrm>
            <a:off x="673688" y="5770254"/>
            <a:ext cx="763676" cy="523220"/>
          </a:xfrm>
          <a:prstGeom prst="rect">
            <a:avLst/>
          </a:prstGeom>
          <a:noFill/>
        </p:spPr>
        <p:txBody>
          <a:bodyPr wrap="square" rtlCol="0">
            <a:spAutoFit/>
          </a:bodyPr>
          <a:lstStyle/>
          <a:p>
            <a:r>
              <a:rPr lang="zh-TW" altLang="en-US" sz="1400" b="1" dirty="0" smtClean="0">
                <a:solidFill>
                  <a:srgbClr val="7030A0"/>
                </a:solidFill>
                <a:latin typeface="華康儷楷書" panose="03000509000000000000" pitchFamily="65" charset="-120"/>
                <a:ea typeface="華康儷楷書" panose="03000509000000000000" pitchFamily="65" charset="-120"/>
                <a:cs typeface="華康儷楷書" panose="03000509000000000000" pitchFamily="65" charset="-120"/>
              </a:rPr>
              <a:t>第二輪分發</a:t>
            </a:r>
            <a:endParaRPr lang="zh-TW" altLang="en-US" sz="1400" b="1" dirty="0">
              <a:solidFill>
                <a:srgbClr val="7030A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3" name="文字方塊 12"/>
          <p:cNvSpPr txBox="1"/>
          <p:nvPr/>
        </p:nvSpPr>
        <p:spPr>
          <a:xfrm>
            <a:off x="2021078" y="5762259"/>
            <a:ext cx="763676" cy="523220"/>
          </a:xfrm>
          <a:prstGeom prst="rect">
            <a:avLst/>
          </a:prstGeom>
          <a:noFill/>
        </p:spPr>
        <p:txBody>
          <a:bodyPr wrap="square" rtlCol="0">
            <a:spAutoFit/>
          </a:bodyPr>
          <a:lstStyle/>
          <a:p>
            <a:r>
              <a:rPr lang="zh-TW" altLang="en-US" sz="1400" b="1" dirty="0" smtClean="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rPr>
              <a:t>第三輪分發</a:t>
            </a:r>
            <a:endParaRPr lang="zh-TW" altLang="en-US" sz="1400" b="1" dirty="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cxnSp>
        <p:nvCxnSpPr>
          <p:cNvPr id="14" name="直線單箭頭接點 13"/>
          <p:cNvCxnSpPr/>
          <p:nvPr/>
        </p:nvCxnSpPr>
        <p:spPr>
          <a:xfrm flipH="1" flipV="1">
            <a:off x="1437364" y="5515559"/>
            <a:ext cx="144016"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flipV="1">
            <a:off x="2077840" y="5545603"/>
            <a:ext cx="144016"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橢圓 9"/>
          <p:cNvSpPr/>
          <p:nvPr/>
        </p:nvSpPr>
        <p:spPr bwMode="auto">
          <a:xfrm>
            <a:off x="1827296" y="5149221"/>
            <a:ext cx="394560" cy="384675"/>
          </a:xfrm>
          <a:prstGeom prst="ellipse">
            <a:avLst/>
          </a:prstGeom>
          <a:noFill/>
          <a:ln w="19050">
            <a:solidFill>
              <a:srgbClr val="FF0000"/>
            </a:solidFill>
            <a:miter lim="800000"/>
            <a:headEnd/>
            <a:tailEnd/>
          </a:ln>
          <a:extLst/>
        </p:spPr>
        <p:txBody>
          <a:bodyPr rtlCol="0" anchor="ctr"/>
          <a:lstStyle/>
          <a:p>
            <a:pPr algn="ctr"/>
            <a:endParaRPr lang="zh-TW" altLang="en-US">
              <a:noFill/>
            </a:endParaRPr>
          </a:p>
        </p:txBody>
      </p:sp>
      <p:sp>
        <p:nvSpPr>
          <p:cNvPr id="20" name="橢圓 19"/>
          <p:cNvSpPr/>
          <p:nvPr/>
        </p:nvSpPr>
        <p:spPr bwMode="auto">
          <a:xfrm>
            <a:off x="2376647" y="5155373"/>
            <a:ext cx="381838" cy="384675"/>
          </a:xfrm>
          <a:prstGeom prst="ellipse">
            <a:avLst/>
          </a:prstGeom>
          <a:noFill/>
          <a:ln w="19050">
            <a:solidFill>
              <a:srgbClr val="FF0000"/>
            </a:solidFill>
            <a:miter lim="800000"/>
            <a:headEnd/>
            <a:tailEnd/>
          </a:ln>
          <a:extLst/>
        </p:spPr>
        <p:txBody>
          <a:bodyPr rtlCol="0" anchor="ctr"/>
          <a:lstStyle/>
          <a:p>
            <a:pPr algn="ctr"/>
            <a:endParaRPr lang="zh-TW" altLang="en-US">
              <a:no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標題 1"/>
          <p:cNvSpPr>
            <a:spLocks noGrp="1"/>
          </p:cNvSpPr>
          <p:nvPr>
            <p:ph type="title"/>
          </p:nvPr>
        </p:nvSpPr>
        <p:spPr>
          <a:xfrm>
            <a:off x="0" y="188640"/>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6562" name="內容版面配置區 2"/>
          <p:cNvSpPr>
            <a:spLocks noGrp="1"/>
          </p:cNvSpPr>
          <p:nvPr>
            <p:ph idx="1"/>
          </p:nvPr>
        </p:nvSpPr>
        <p:spPr>
          <a:xfrm>
            <a:off x="0" y="1657351"/>
            <a:ext cx="8874125" cy="1987674"/>
          </a:xfrm>
        </p:spPr>
        <p:txBody>
          <a:bodyPr/>
          <a:lstStyle/>
          <a:p>
            <a:pPr marL="361950" lvl="1" indent="-361950" algn="just" defTabSz="666750">
              <a:lnSpc>
                <a:spcPct val="110000"/>
              </a:lnSpc>
              <a:spcBef>
                <a:spcPts val="0"/>
              </a:spcBef>
              <a:spcAft>
                <a:spcPct val="15000"/>
              </a:spcAft>
              <a:buFont typeface="Wingdings" panose="05000000000000000000" pitchFamily="2" charset="2"/>
              <a:buChar char="u"/>
              <a:defRPr/>
            </a:pPr>
            <a:r>
              <a:rPr lang="zh-TW" altLang="en-US"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取</a:t>
            </a:r>
            <a:r>
              <a:rPr lang="zh-TW" altLang="en-US"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第一輪</a:t>
            </a:r>
            <a:r>
              <a:rPr lang="zh-TW" altLang="en-US"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，並依其比序排名及所選填登記就讀志願序，進行各校系</a:t>
            </a:r>
            <a:r>
              <a:rPr lang="en-US" altLang="zh-TW" sz="2400" spc="-10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組</a:t>
            </a:r>
            <a:r>
              <a:rPr lang="en-US" altLang="zh-TW" sz="2400" spc="-10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、學程招生名額分發。</a:t>
            </a:r>
            <a:endParaRPr lang="en-US" altLang="zh-TW" sz="2400" spc="-100" dirty="0">
              <a:latin typeface="Book Antiqua" panose="02040602050305030304" pitchFamily="18" charset="0"/>
              <a:ea typeface="華康儷楷書" panose="03000509000000000000" pitchFamily="65" charset="-120"/>
              <a:cs typeface="Times New Roman" panose="02020603050405020304" pitchFamily="18" charset="0"/>
            </a:endParaRPr>
          </a:p>
          <a:p>
            <a:pPr marL="361950" lvl="1" indent="-361950" algn="just" defTabSz="666750">
              <a:lnSpc>
                <a:spcPct val="110000"/>
              </a:lnSpc>
              <a:spcBef>
                <a:spcPts val="0"/>
              </a:spcBef>
              <a:spcAft>
                <a:spcPct val="15000"/>
              </a:spcAft>
              <a:buFont typeface="Wingdings" panose="05000000000000000000" pitchFamily="2" charset="2"/>
              <a:buChar char="u"/>
              <a:defRPr/>
            </a:pPr>
            <a:r>
              <a:rPr lang="zh-TW" altLang="en-US"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若於首輪分發</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，倘有考生</a:t>
            </a:r>
            <a:r>
              <a:rPr lang="zh-TW" altLang="en-US" sz="2400" b="1" spc="-100" dirty="0">
                <a:latin typeface="Book Antiqua" panose="02040602050305030304" pitchFamily="18" charset="0"/>
                <a:ea typeface="華康儷楷書" panose="03000509000000000000" pitchFamily="65" charset="-120"/>
                <a:cs typeface="Times New Roman" panose="02020603050405020304" pitchFamily="18" charset="0"/>
              </a:rPr>
              <a:t>未獲分發錄取</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之高職學校，僅由該校原訂於</a:t>
            </a:r>
            <a:r>
              <a:rPr lang="zh-TW" altLang="en-US"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第二輪</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分發之考生優先參與</a:t>
            </a:r>
            <a:r>
              <a:rPr lang="zh-TW" altLang="en-US"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第一輪遞補分發</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，但此項遞補</a:t>
            </a:r>
            <a:r>
              <a:rPr lang="zh-TW" altLang="en-US" sz="2400" b="1" spc="-100" dirty="0">
                <a:latin typeface="Book Antiqua" panose="02040602050305030304" pitchFamily="18" charset="0"/>
                <a:ea typeface="華康儷楷書" panose="03000509000000000000" pitchFamily="65" charset="-120"/>
                <a:cs typeface="Times New Roman" panose="02020603050405020304" pitchFamily="18" charset="0"/>
              </a:rPr>
              <a:t>不改變</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原先已獲分發考生之錄取結果。</a:t>
            </a:r>
            <a:endParaRPr lang="en-US" altLang="zh-TW" sz="2400" spc="-100" dirty="0">
              <a:latin typeface="Book Antiqua" panose="02040602050305030304" pitchFamily="18" charset="0"/>
              <a:ea typeface="華康儷楷書" panose="03000509000000000000" pitchFamily="65" charset="-120"/>
              <a:cs typeface="Times New Roman" panose="02020603050405020304" pitchFamily="18" charset="0"/>
            </a:endParaRPr>
          </a:p>
          <a:p>
            <a:pPr marL="0" indent="0">
              <a:buNone/>
            </a:pPr>
            <a:endParaRPr lang="en-US" altLang="zh-TW" sz="2400" dirty="0">
              <a:latin typeface="Times New Roman" panose="02020603050405020304" pitchFamily="18" charset="0"/>
              <a:ea typeface="標楷體" panose="03000509000000000000" pitchFamily="65" charset="-120"/>
            </a:endParaRPr>
          </a:p>
          <a:p>
            <a:pPr marL="0" indent="0">
              <a:buNone/>
            </a:pPr>
            <a:endParaRPr lang="zh-TW" altLang="zh-TW" sz="2400" dirty="0" smtClean="0">
              <a:latin typeface="Times New Roman" panose="02020603050405020304" pitchFamily="18" charset="0"/>
              <a:ea typeface="標楷體" panose="03000509000000000000" pitchFamily="65" charset="-120"/>
            </a:endParaRPr>
          </a:p>
          <a:p>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56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5818F3C-7992-42AE-9A8A-1F7FC09B9BC4}" type="slidenum">
              <a:rPr lang="zh-TW" altLang="en-US" sz="1400" smtClean="0"/>
              <a:pPr>
                <a:spcBef>
                  <a:spcPct val="0"/>
                </a:spcBef>
                <a:buFontTx/>
                <a:buNone/>
              </a:pPr>
              <a:t>26</a:t>
            </a:fld>
            <a:endParaRPr lang="en-US" altLang="zh-TW" sz="1400" smtClean="0"/>
          </a:p>
        </p:txBody>
      </p:sp>
      <p:sp>
        <p:nvSpPr>
          <p:cNvPr id="6" name="矩形 5"/>
          <p:cNvSpPr/>
          <p:nvPr/>
        </p:nvSpPr>
        <p:spPr>
          <a:xfrm>
            <a:off x="205479" y="1101172"/>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第一輪分發</a:t>
            </a:r>
          </a:p>
        </p:txBody>
      </p:sp>
      <p:sp>
        <p:nvSpPr>
          <p:cNvPr id="7" name="矩形 6"/>
          <p:cNvSpPr/>
          <p:nvPr/>
        </p:nvSpPr>
        <p:spPr>
          <a:xfrm>
            <a:off x="205479" y="4140423"/>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第二輪分發</a:t>
            </a:r>
          </a:p>
        </p:txBody>
      </p:sp>
      <p:sp>
        <p:nvSpPr>
          <p:cNvPr id="8" name="內容版面配置區 2"/>
          <p:cNvSpPr txBox="1">
            <a:spLocks/>
          </p:cNvSpPr>
          <p:nvPr/>
        </p:nvSpPr>
        <p:spPr bwMode="auto">
          <a:xfrm>
            <a:off x="0" y="4653136"/>
            <a:ext cx="8874125" cy="19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1950" lvl="1" indent="-361950" defTabSz="666750">
              <a:lnSpc>
                <a:spcPct val="110000"/>
              </a:lnSpc>
              <a:spcAft>
                <a:spcPct val="15000"/>
              </a:spcAft>
              <a:buFont typeface="Wingdings" panose="05000000000000000000" pitchFamily="2" charset="2"/>
              <a:buChar char="u"/>
              <a:defRPr/>
            </a:pP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第一輪分發後</a:t>
            </a:r>
            <a:r>
              <a:rPr lang="zh-TW" altLang="zh-TW" sz="240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若有缺額</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之校系</a:t>
            </a:r>
            <a:r>
              <a:rPr lang="en-US"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組</a:t>
            </a:r>
            <a:r>
              <a:rPr lang="en-US"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、學程再進行</a:t>
            </a:r>
            <a:r>
              <a:rPr lang="zh-TW" altLang="zh-TW"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第二輪</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分發。</a:t>
            </a: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取</a:t>
            </a:r>
            <a:r>
              <a:rPr lang="zh-TW" altLang="zh-TW"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第二輪</a:t>
            </a: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zh-TW" sz="2000" spc="-10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2000" b="1" spc="-100" dirty="0">
                <a:latin typeface="Book Antiqua" panose="02040602050305030304" pitchFamily="18" charset="0"/>
                <a:ea typeface="華康儷楷書" panose="03000509000000000000" pitchFamily="65" charset="-120"/>
                <a:cs typeface="Times New Roman" panose="02020603050405020304" pitchFamily="18" charset="0"/>
              </a:rPr>
              <a:t>不含</a:t>
            </a:r>
            <a:r>
              <a:rPr lang="zh-TW" altLang="zh-TW" sz="2000" spc="-100" dirty="0">
                <a:latin typeface="Book Antiqua" panose="02040602050305030304" pitchFamily="18" charset="0"/>
                <a:ea typeface="華康儷楷書" panose="03000509000000000000" pitchFamily="65" charset="-120"/>
                <a:cs typeface="Times New Roman" panose="02020603050405020304" pitchFamily="18" charset="0"/>
              </a:rPr>
              <a:t>已參與第一輪遞補分發者）</a:t>
            </a: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參加分發</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a:t>
            </a:r>
          </a:p>
          <a:p>
            <a:pPr marL="0" indent="0">
              <a:buFontTx/>
              <a:buNone/>
            </a:pPr>
            <a:endParaRPr lang="en-US" altLang="zh-TW" sz="2400" kern="0" dirty="0" smtClean="0">
              <a:latin typeface="Times New Roman" panose="02020603050405020304" pitchFamily="18" charset="0"/>
              <a:ea typeface="標楷體" panose="03000509000000000000" pitchFamily="65" charset="-120"/>
            </a:endParaRPr>
          </a:p>
          <a:p>
            <a:pPr marL="0" indent="0">
              <a:buFontTx/>
              <a:buNone/>
            </a:pPr>
            <a:endParaRPr lang="zh-TW" altLang="zh-TW" sz="2400" kern="0" dirty="0" smtClean="0">
              <a:latin typeface="Times New Roman" panose="02020603050405020304" pitchFamily="18" charset="0"/>
              <a:ea typeface="標楷體" panose="03000509000000000000" pitchFamily="65" charset="-120"/>
            </a:endParaRPr>
          </a:p>
          <a:p>
            <a:endParaRPr lang="zh-TW" altLang="en-US" kern="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標題 1"/>
          <p:cNvSpPr>
            <a:spLocks noGrp="1"/>
          </p:cNvSpPr>
          <p:nvPr>
            <p:ph type="title"/>
          </p:nvPr>
        </p:nvSpPr>
        <p:spPr>
          <a:xfrm>
            <a:off x="0" y="188640"/>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3/4</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861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C66C033-82E7-48C8-8D6C-48D59194E731}" type="slidenum">
              <a:rPr lang="zh-TW" altLang="en-US" sz="1400" smtClean="0"/>
              <a:pPr>
                <a:spcBef>
                  <a:spcPct val="0"/>
                </a:spcBef>
                <a:buFontTx/>
                <a:buNone/>
              </a:pPr>
              <a:t>27</a:t>
            </a:fld>
            <a:endParaRPr lang="en-US" altLang="zh-TW" sz="1400" smtClean="0"/>
          </a:p>
        </p:txBody>
      </p:sp>
      <p:sp>
        <p:nvSpPr>
          <p:cNvPr id="7" name="矩形 6"/>
          <p:cNvSpPr/>
          <p:nvPr/>
        </p:nvSpPr>
        <p:spPr>
          <a:xfrm>
            <a:off x="179512" y="1196752"/>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第三輪分發</a:t>
            </a:r>
          </a:p>
        </p:txBody>
      </p:sp>
      <p:sp>
        <p:nvSpPr>
          <p:cNvPr id="68619" name="矩形 7"/>
          <p:cNvSpPr>
            <a:spLocks noChangeArrowheads="1"/>
          </p:cNvSpPr>
          <p:nvPr/>
        </p:nvSpPr>
        <p:spPr bwMode="auto">
          <a:xfrm>
            <a:off x="179512" y="1700808"/>
            <a:ext cx="91440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61950" lvl="1" indent="-361950" defTabSz="666750">
              <a:lnSpc>
                <a:spcPct val="110000"/>
              </a:lnSpc>
              <a:spcAft>
                <a:spcPct val="15000"/>
              </a:spcAft>
              <a:buFont typeface="Wingdings" panose="05000000000000000000" pitchFamily="2" charset="2"/>
              <a:buChar char="u"/>
              <a:defRPr/>
            </a:pP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分發規則</a:t>
            </a:r>
            <a:r>
              <a:rPr lang="zh-TW" altLang="en-US" sz="2400" b="1" spc="-100" dirty="0">
                <a:latin typeface="Book Antiqua" panose="02040602050305030304" pitchFamily="18" charset="0"/>
                <a:ea typeface="華康儷楷書" panose="03000509000000000000" pitchFamily="65" charset="-120"/>
                <a:cs typeface="Times New Roman" panose="02020603050405020304" pitchFamily="18" charset="0"/>
              </a:rPr>
              <a:t>同第二輪</a:t>
            </a:r>
            <a:r>
              <a:rPr lang="zh-TW" altLang="en-US" sz="2100" spc="-100" dirty="0">
                <a:latin typeface="Book Antiqua" panose="02040602050305030304" pitchFamily="18" charset="0"/>
                <a:ea typeface="華康儷楷書" panose="03000509000000000000" pitchFamily="65" charset="-120"/>
                <a:cs typeface="Times New Roman" panose="02020603050405020304" pitchFamily="18" charset="0"/>
              </a:rPr>
              <a:t>。</a:t>
            </a:r>
          </a:p>
        </p:txBody>
      </p:sp>
      <p:sp>
        <p:nvSpPr>
          <p:cNvPr id="9" name="矩形 8"/>
          <p:cNvSpPr/>
          <p:nvPr/>
        </p:nvSpPr>
        <p:spPr>
          <a:xfrm>
            <a:off x="179512" y="2498354"/>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第四輪分發</a:t>
            </a:r>
          </a:p>
        </p:txBody>
      </p:sp>
      <p:sp>
        <p:nvSpPr>
          <p:cNvPr id="3" name="文字方塊 2"/>
          <p:cNvSpPr txBox="1"/>
          <p:nvPr/>
        </p:nvSpPr>
        <p:spPr>
          <a:xfrm>
            <a:off x="179512" y="3068960"/>
            <a:ext cx="8640960" cy="1698927"/>
          </a:xfrm>
          <a:prstGeom prst="rect">
            <a:avLst/>
          </a:prstGeom>
          <a:noFill/>
        </p:spPr>
        <p:txBody>
          <a:bodyPr wrap="square" rtlCol="0">
            <a:spAutoFit/>
          </a:bodyPr>
          <a:lstStyle/>
          <a:p>
            <a:pPr marL="361950" lvl="1" indent="-361950" defTabSz="666750">
              <a:lnSpc>
                <a:spcPct val="110000"/>
              </a:lnSpc>
              <a:spcAft>
                <a:spcPct val="15000"/>
              </a:spcAft>
              <a:buFont typeface="Wingdings" panose="05000000000000000000" pitchFamily="2" charset="2"/>
              <a:buChar char="u"/>
              <a:defRPr/>
            </a:pP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分發規則</a:t>
            </a:r>
            <a:r>
              <a:rPr lang="zh-TW" altLang="en-US" sz="2400" b="1" spc="-100" dirty="0">
                <a:latin typeface="Book Antiqua" panose="02040602050305030304" pitchFamily="18" charset="0"/>
                <a:ea typeface="華康儷楷書" panose="03000509000000000000" pitchFamily="65" charset="-120"/>
                <a:cs typeface="Times New Roman" panose="02020603050405020304" pitchFamily="18" charset="0"/>
              </a:rPr>
              <a:t>同第二輪</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a:t>
            </a:r>
          </a:p>
          <a:p>
            <a:pPr marL="361950" lvl="1" indent="-361950" defTabSz="666750">
              <a:lnSpc>
                <a:spcPct val="110000"/>
              </a:lnSpc>
              <a:spcAft>
                <a:spcPct val="15000"/>
              </a:spcAft>
              <a:buFont typeface="Wingdings" panose="05000000000000000000" pitchFamily="2" charset="2"/>
              <a:buChar char="u"/>
              <a:defRPr/>
            </a:pP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各科技校院</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對單一高職學校考生</a:t>
            </a:r>
            <a:r>
              <a:rPr lang="zh-TW" altLang="zh-TW" sz="2400" b="1" u="sng"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至多再錄取</a:t>
            </a:r>
            <a:r>
              <a:rPr lang="en-US" altLang="zh-TW" sz="2400" b="1" u="sng"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2</a:t>
            </a:r>
            <a:r>
              <a:rPr lang="zh-TW" altLang="zh-TW" sz="2400" b="1" u="sng"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名</a:t>
            </a: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，以各高職學校推薦順序較前者優先錄取。</a:t>
            </a:r>
          </a:p>
          <a:p>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標題 1"/>
          <p:cNvSpPr>
            <a:spLocks noGrp="1"/>
          </p:cNvSpPr>
          <p:nvPr>
            <p:ph type="title"/>
          </p:nvPr>
        </p:nvSpPr>
        <p:spPr>
          <a:xfrm>
            <a:off x="0" y="188640"/>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4/4</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065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5EF6BF6-3B9A-456C-BF66-2F7A73D9BE7F}" type="slidenum">
              <a:rPr lang="zh-TW" altLang="en-US" sz="1400" smtClean="0"/>
              <a:pPr>
                <a:spcBef>
                  <a:spcPct val="0"/>
                </a:spcBef>
                <a:buFontTx/>
                <a:buNone/>
              </a:pPr>
              <a:t>28</a:t>
            </a:fld>
            <a:endParaRPr lang="en-US" altLang="zh-TW" sz="1400" smtClean="0"/>
          </a:p>
        </p:txBody>
      </p:sp>
      <p:sp>
        <p:nvSpPr>
          <p:cNvPr id="7" name="矩形 6"/>
          <p:cNvSpPr/>
          <p:nvPr/>
        </p:nvSpPr>
        <p:spPr>
          <a:xfrm>
            <a:off x="107504" y="1196752"/>
            <a:ext cx="1984464" cy="432048"/>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錄取規定</a:t>
            </a:r>
          </a:p>
        </p:txBody>
      </p:sp>
      <p:sp>
        <p:nvSpPr>
          <p:cNvPr id="70667" name="矩形 7"/>
          <p:cNvSpPr>
            <a:spLocks noChangeArrowheads="1"/>
          </p:cNvSpPr>
          <p:nvPr/>
        </p:nvSpPr>
        <p:spPr bwMode="auto">
          <a:xfrm>
            <a:off x="0" y="1772816"/>
            <a:ext cx="9144000" cy="245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spcAft>
                <a:spcPts val="600"/>
              </a:spcAft>
              <a:buFont typeface="Wingdings" panose="05000000000000000000" pitchFamily="2" charset="2"/>
              <a:buChar char="u"/>
            </a:pP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經本委員會分發錄取之</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錄取生</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無論放棄與否</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，一概不得參加</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度</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四技二專甄選入學</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a:t>
            </a:r>
          </a:p>
          <a:p>
            <a:pPr algn="just">
              <a:spcAft>
                <a:spcPts val="600"/>
              </a:spcAft>
              <a:buFont typeface="Wingdings" panose="05000000000000000000" pitchFamily="2" charset="2"/>
              <a:buChar char="u"/>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錄取生</a:t>
            </a:r>
            <a:r>
              <a:rPr lang="zh-TW"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未依本委員會規定期限及方式</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以書面向錄取學校辦理</a:t>
            </a:r>
            <a:r>
              <a:rPr lang="zh-TW"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聲明放棄</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錄取資格者，</a:t>
            </a:r>
            <a:r>
              <a:rPr lang="zh-TW"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不得參加</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度四技二專技優甄審入學招生、日間部聯合登記分發入學招生、各校單獨招生及大學各招生管道之招生，違者取消本招生錄取資格。</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4755" name="內容版面配置區 2"/>
          <p:cNvSpPr>
            <a:spLocks noGrp="1"/>
          </p:cNvSpPr>
          <p:nvPr>
            <p:ph idx="1"/>
          </p:nvPr>
        </p:nvSpPr>
        <p:spPr>
          <a:xfrm>
            <a:off x="179388" y="1628775"/>
            <a:ext cx="8856662" cy="4679950"/>
          </a:xfrm>
        </p:spPr>
        <p:txBody>
          <a:bodyPr/>
          <a:lstStyle/>
          <a:p>
            <a:pPr>
              <a:spcBef>
                <a:spcPts val="600"/>
              </a:spcBef>
              <a:buFont typeface="Wingdings" panose="05000000000000000000" pitchFamily="2" charset="2"/>
              <a:buChar char="u"/>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須上傳</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校內群名次表</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各群別各項比序之成績計算方式說明</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u"/>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群名次表上傳範例及空白表格請於本委員會網頁下載專區或高職學校作業及查詢系統</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中下載。</a:t>
            </a:r>
            <a:endParaRPr lang="en-US" altLang="zh-TW"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u"/>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高職學校須</a:t>
            </a:r>
            <a:r>
              <a:rPr lang="zh-TW" altLang="en-US"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提供被推薦學生所屬群名次表</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，並上傳至平台。例如被推薦學生為機械科，所屬群別為機械群，該校其</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所屬機械群</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如製圖學程、模具科</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等其他所有相關學生資料皆須一起上傳</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。群名次表之欄位包括</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相關學生</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基本資料欄位</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學號</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學生姓名</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群別代碼</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學制代碼</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科（組）、學程名稱</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班級名稱</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成績名次資料欄位</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學業平均成績</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科（組）、學程名次</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比序</a:t>
            </a:r>
            <a:r>
              <a:rPr lang="en-US" altLang="zh-TW"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至比序</a:t>
            </a:r>
            <a:r>
              <a:rPr lang="en-US" altLang="zh-TW"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之</a:t>
            </a:r>
            <a:r>
              <a:rPr lang="en-US" altLang="zh-TW"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項</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群名次</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u"/>
            </a:pPr>
            <a:r>
              <a:rPr lang="zh-TW" altLang="en-US"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群名次排名規定：</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考生依成績由高而低排序，例如前四位成績依序為</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98</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97</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97</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96</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，群排名應為</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buFont typeface="Wingdings" panose="05000000000000000000" pitchFamily="2" charset="2"/>
              <a:buChar char="u"/>
            </a:pP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同一高職學校若有不同被推薦考生之第</a:t>
            </a:r>
            <a:r>
              <a:rPr lang="en-US" altLang="zh-TW"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比序至第</a:t>
            </a:r>
            <a:r>
              <a:rPr lang="en-US" altLang="zh-TW"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比序群名次完全相同，或是其他成績異常情形（例如</a:t>
            </a:r>
            <a:r>
              <a:rPr lang="en-US" altLang="zh-TW"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位以上被推薦考生之某一比序群排名均相同），</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則須準備該等考生的全部成績資料，以供查驗。</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4756" name="投影片編號版面配置區 3"/>
          <p:cNvSpPr>
            <a:spLocks noGrp="1"/>
          </p:cNvSpPr>
          <p:nvPr>
            <p:ph type="sldNum" sz="quarter" idx="12"/>
          </p:nvPr>
        </p:nvSpPr>
        <p:spPr>
          <a:xfrm>
            <a:off x="6732588" y="62198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B80095D-9053-4ACC-94A5-EBE93D4C35A3}" type="slidenum">
              <a:rPr lang="zh-TW" altLang="en-US" sz="1400" smtClean="0"/>
              <a:pPr>
                <a:spcBef>
                  <a:spcPct val="0"/>
                </a:spcBef>
                <a:buFontTx/>
                <a:buNone/>
              </a:pPr>
              <a:t>29</a:t>
            </a:fld>
            <a:endParaRPr lang="en-US" altLang="zh-TW" sz="1400" smtClean="0"/>
          </a:p>
        </p:txBody>
      </p:sp>
      <p:sp>
        <p:nvSpPr>
          <p:cNvPr id="2" name="矩形 1"/>
          <p:cNvSpPr/>
          <p:nvPr/>
        </p:nvSpPr>
        <p:spPr>
          <a:xfrm>
            <a:off x="194696" y="1090539"/>
            <a:ext cx="3369192"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上網登錄考生基本資料</a:t>
            </a:r>
          </a:p>
        </p:txBody>
      </p:sp>
      <p:sp>
        <p:nvSpPr>
          <p:cNvPr id="74760" name="文字方塊 4"/>
          <p:cNvSpPr txBox="1">
            <a:spLocks noChangeArrowheads="1"/>
          </p:cNvSpPr>
          <p:nvPr/>
        </p:nvSpPr>
        <p:spPr bwMode="auto">
          <a:xfrm>
            <a:off x="3563938" y="1122363"/>
            <a:ext cx="540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
        <p:nvSpPr>
          <p:cNvPr id="7" name="圓角矩形圖說文字 6"/>
          <p:cNvSpPr/>
          <p:nvPr/>
        </p:nvSpPr>
        <p:spPr>
          <a:xfrm>
            <a:off x="2987824" y="6082500"/>
            <a:ext cx="5472608" cy="586860"/>
          </a:xfrm>
          <a:prstGeom prst="wedgeRoundRectCallout">
            <a:avLst>
              <a:gd name="adj1" fmla="val 18917"/>
              <a:gd name="adj2" fmla="val -38627"/>
              <a:gd name="adj3" fmla="val 16667"/>
            </a:avLst>
          </a:prstGeom>
          <a:solidFill>
            <a:srgbClr val="FFFF99"/>
          </a:solidFill>
          <a:ln>
            <a:solidFill>
              <a:srgbClr val="FF99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eaLnBrk="1" hangingPunct="1">
              <a:defRPr/>
            </a:pPr>
            <a:r>
              <a:rPr lang="zh-TW" altLang="en-US" sz="1700" b="1" dirty="0">
                <a:solidFill>
                  <a:srgbClr val="008000"/>
                </a:solidFill>
                <a:latin typeface="Times New Roman" panose="02020603050405020304" pitchFamily="18" charset="0"/>
                <a:ea typeface="標楷體" pitchFamily="65" charset="-120"/>
                <a:cs typeface="Times New Roman" panose="02020603050405020304" pitchFamily="18" charset="0"/>
              </a:rPr>
              <a:t>練習版於</a:t>
            </a:r>
            <a:r>
              <a:rPr lang="en-US" altLang="zh-TW"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109</a:t>
            </a:r>
            <a:r>
              <a:rPr lang="zh-TW" altLang="en-US"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年</a:t>
            </a:r>
            <a:r>
              <a:rPr lang="en-US" altLang="zh-TW" sz="1700" b="1" dirty="0">
                <a:solidFill>
                  <a:srgbClr val="008000"/>
                </a:solidFill>
                <a:latin typeface="Times New Roman" panose="02020603050405020304" pitchFamily="18" charset="0"/>
                <a:ea typeface="標楷體" pitchFamily="65" charset="-120"/>
                <a:cs typeface="Times New Roman" panose="02020603050405020304" pitchFamily="18" charset="0"/>
              </a:rPr>
              <a:t>2</a:t>
            </a:r>
            <a:r>
              <a:rPr lang="zh-TW" altLang="en-US"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月</a:t>
            </a:r>
            <a:r>
              <a:rPr lang="en-US" altLang="zh-TW"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11</a:t>
            </a:r>
            <a:r>
              <a:rPr lang="zh-TW" altLang="en-US"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日</a:t>
            </a:r>
            <a:r>
              <a:rPr lang="en-US" altLang="zh-TW"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10:00</a:t>
            </a:r>
            <a:r>
              <a:rPr lang="zh-TW" altLang="en-US" sz="1700" b="1" dirty="0">
                <a:solidFill>
                  <a:srgbClr val="008000"/>
                </a:solidFill>
                <a:latin typeface="Times New Roman" panose="02020603050405020304" pitchFamily="18" charset="0"/>
                <a:ea typeface="標楷體" pitchFamily="65" charset="-120"/>
                <a:cs typeface="Times New Roman" panose="02020603050405020304" pitchFamily="18" charset="0"/>
              </a:rPr>
              <a:t>起至</a:t>
            </a:r>
            <a:r>
              <a:rPr lang="en-US" altLang="zh-TW"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109</a:t>
            </a:r>
            <a:r>
              <a:rPr lang="zh-TW" altLang="en-US"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年</a:t>
            </a:r>
            <a:r>
              <a:rPr lang="en-US" altLang="zh-TW" sz="1700" b="1" dirty="0">
                <a:solidFill>
                  <a:srgbClr val="008000"/>
                </a:solidFill>
                <a:latin typeface="Times New Roman" panose="02020603050405020304" pitchFamily="18" charset="0"/>
                <a:ea typeface="標楷體" pitchFamily="65" charset="-120"/>
                <a:cs typeface="Times New Roman" panose="02020603050405020304" pitchFamily="18" charset="0"/>
              </a:rPr>
              <a:t>2</a:t>
            </a:r>
            <a:r>
              <a:rPr lang="zh-TW" altLang="en-US"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月</a:t>
            </a:r>
            <a:r>
              <a:rPr lang="en-US" altLang="zh-TW"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18</a:t>
            </a:r>
            <a:r>
              <a:rPr lang="zh-TW" altLang="en-US"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日</a:t>
            </a:r>
            <a:r>
              <a:rPr lang="en-US" altLang="zh-TW"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17:00</a:t>
            </a:r>
            <a:r>
              <a:rPr lang="zh-TW" altLang="en-US" sz="1700" b="1" dirty="0">
                <a:solidFill>
                  <a:srgbClr val="008000"/>
                </a:solidFill>
                <a:latin typeface="Times New Roman" panose="02020603050405020304" pitchFamily="18" charset="0"/>
                <a:ea typeface="標楷體" pitchFamily="65" charset="-120"/>
                <a:cs typeface="Times New Roman" panose="02020603050405020304" pitchFamily="18" charset="0"/>
              </a:rPr>
              <a:t>止開放，請各校把握時間練習</a:t>
            </a:r>
            <a:r>
              <a:rPr lang="zh-TW" altLang="en-US" sz="1700" b="1" dirty="0" smtClean="0">
                <a:solidFill>
                  <a:srgbClr val="008000"/>
                </a:solidFill>
                <a:latin typeface="Times New Roman" panose="02020603050405020304" pitchFamily="18" charset="0"/>
                <a:ea typeface="標楷體" pitchFamily="65" charset="-120"/>
                <a:cs typeface="Times New Roman" panose="02020603050405020304" pitchFamily="18" charset="0"/>
              </a:rPr>
              <a:t>操作。</a:t>
            </a:r>
            <a:endParaRPr lang="zh-TW" altLang="en-US" sz="1700" b="1" dirty="0">
              <a:solidFill>
                <a:srgbClr val="008000"/>
              </a:solidFill>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512" y="163969"/>
            <a:ext cx="9108504" cy="633413"/>
          </a:xfrm>
        </p:spPr>
        <p:txBody>
          <a:bodyPr/>
          <a:lstStyle/>
          <a:p>
            <a:r>
              <a:rPr lang="zh-TW" altLang="en-US" sz="4200" b="1" dirty="0" smtClean="0">
                <a:solidFill>
                  <a:schemeClr val="tx1"/>
                </a:solidFill>
                <a:latin typeface="Book Antiqua" panose="02040602050305030304" pitchFamily="18" charset="0"/>
                <a:ea typeface="華康儷楷書" panose="03000509000000000000" pitchFamily="65" charset="-120"/>
              </a:rPr>
              <a:t>壹、</a:t>
            </a:r>
            <a:r>
              <a:rPr lang="en-US" altLang="zh-TW" sz="4200" b="1" dirty="0" smtClean="0">
                <a:solidFill>
                  <a:schemeClr val="tx1"/>
                </a:solidFill>
                <a:latin typeface="Book Antiqua" panose="02040602050305030304" pitchFamily="18" charset="0"/>
                <a:ea typeface="華康儷楷書" panose="03000509000000000000" pitchFamily="65" charset="-120"/>
              </a:rPr>
              <a:t>104-108</a:t>
            </a:r>
            <a:r>
              <a:rPr lang="zh-TW" altLang="en-US" sz="4200" b="1" dirty="0">
                <a:solidFill>
                  <a:schemeClr val="tx1"/>
                </a:solidFill>
                <a:latin typeface="Book Antiqua" panose="02040602050305030304" pitchFamily="18" charset="0"/>
                <a:ea typeface="華康儷楷書" panose="03000509000000000000" pitchFamily="65" charset="-120"/>
              </a:rPr>
              <a:t>學年度招生試務資料統計</a:t>
            </a:r>
            <a:endParaRPr lang="zh-TW" altLang="en-US" sz="4200" dirty="0">
              <a:solidFill>
                <a:schemeClr val="tx1"/>
              </a:solidFill>
            </a:endParaRP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3</a:t>
            </a:fld>
            <a:endParaRPr lang="en-US" altLang="zh-TW"/>
          </a:p>
        </p:txBody>
      </p:sp>
      <p:graphicFrame>
        <p:nvGraphicFramePr>
          <p:cNvPr id="5" name="內容版面配置區 4"/>
          <p:cNvGraphicFramePr>
            <a:graphicFrameLocks/>
          </p:cNvGraphicFramePr>
          <p:nvPr>
            <p:extLst>
              <p:ext uri="{D42A27DB-BD31-4B8C-83A1-F6EECF244321}">
                <p14:modId xmlns:p14="http://schemas.microsoft.com/office/powerpoint/2010/main" val="3278214161"/>
              </p:ext>
            </p:extLst>
          </p:nvPr>
        </p:nvGraphicFramePr>
        <p:xfrm>
          <a:off x="226756" y="1316449"/>
          <a:ext cx="8712970" cy="3815632"/>
        </p:xfrm>
        <a:graphic>
          <a:graphicData uri="http://schemas.openxmlformats.org/drawingml/2006/table">
            <a:tbl>
              <a:tblPr>
                <a:tableStyleId>{125E5076-3810-47DD-B79F-674D7AD40C01}</a:tableStyleId>
              </a:tblPr>
              <a:tblGrid>
                <a:gridCol w="871297">
                  <a:extLst>
                    <a:ext uri="{9D8B030D-6E8A-4147-A177-3AD203B41FA5}">
                      <a16:colId xmlns:a16="http://schemas.microsoft.com/office/drawing/2014/main" val="20000"/>
                    </a:ext>
                  </a:extLst>
                </a:gridCol>
                <a:gridCol w="871297">
                  <a:extLst>
                    <a:ext uri="{9D8B030D-6E8A-4147-A177-3AD203B41FA5}">
                      <a16:colId xmlns:a16="http://schemas.microsoft.com/office/drawing/2014/main" val="20001"/>
                    </a:ext>
                  </a:extLst>
                </a:gridCol>
                <a:gridCol w="871297">
                  <a:extLst>
                    <a:ext uri="{9D8B030D-6E8A-4147-A177-3AD203B41FA5}">
                      <a16:colId xmlns:a16="http://schemas.microsoft.com/office/drawing/2014/main" val="20002"/>
                    </a:ext>
                  </a:extLst>
                </a:gridCol>
                <a:gridCol w="871297">
                  <a:extLst>
                    <a:ext uri="{9D8B030D-6E8A-4147-A177-3AD203B41FA5}">
                      <a16:colId xmlns:a16="http://schemas.microsoft.com/office/drawing/2014/main" val="20003"/>
                    </a:ext>
                  </a:extLst>
                </a:gridCol>
                <a:gridCol w="871297">
                  <a:extLst>
                    <a:ext uri="{9D8B030D-6E8A-4147-A177-3AD203B41FA5}">
                      <a16:colId xmlns:a16="http://schemas.microsoft.com/office/drawing/2014/main" val="20004"/>
                    </a:ext>
                  </a:extLst>
                </a:gridCol>
                <a:gridCol w="871297">
                  <a:extLst>
                    <a:ext uri="{9D8B030D-6E8A-4147-A177-3AD203B41FA5}">
                      <a16:colId xmlns:a16="http://schemas.microsoft.com/office/drawing/2014/main" val="20005"/>
                    </a:ext>
                  </a:extLst>
                </a:gridCol>
                <a:gridCol w="871297">
                  <a:extLst>
                    <a:ext uri="{9D8B030D-6E8A-4147-A177-3AD203B41FA5}">
                      <a16:colId xmlns:a16="http://schemas.microsoft.com/office/drawing/2014/main" val="20006"/>
                    </a:ext>
                  </a:extLst>
                </a:gridCol>
                <a:gridCol w="871297">
                  <a:extLst>
                    <a:ext uri="{9D8B030D-6E8A-4147-A177-3AD203B41FA5}">
                      <a16:colId xmlns:a16="http://schemas.microsoft.com/office/drawing/2014/main" val="20007"/>
                    </a:ext>
                  </a:extLst>
                </a:gridCol>
                <a:gridCol w="871297">
                  <a:extLst>
                    <a:ext uri="{9D8B030D-6E8A-4147-A177-3AD203B41FA5}">
                      <a16:colId xmlns:a16="http://schemas.microsoft.com/office/drawing/2014/main" val="20008"/>
                    </a:ext>
                  </a:extLst>
                </a:gridCol>
                <a:gridCol w="871297">
                  <a:extLst>
                    <a:ext uri="{9D8B030D-6E8A-4147-A177-3AD203B41FA5}">
                      <a16:colId xmlns:a16="http://schemas.microsoft.com/office/drawing/2014/main" val="20009"/>
                    </a:ext>
                  </a:extLst>
                </a:gridCol>
              </a:tblGrid>
              <a:tr h="987912">
                <a:tc>
                  <a:txBody>
                    <a:bodyPr/>
                    <a:lstStyle/>
                    <a:p>
                      <a:pPr algn="ctr" rtl="0" fontAlgn="ctr"/>
                      <a:r>
                        <a:rPr lang="zh-TW" altLang="en-US" sz="1800" b="1" u="none" strike="noStrike" dirty="0">
                          <a:solidFill>
                            <a:schemeClr val="tx1"/>
                          </a:solidFill>
                          <a:effectLst/>
                          <a:latin typeface="Book Antiqua" panose="02040602050305030304" pitchFamily="18" charset="0"/>
                          <a:ea typeface="標楷體" panose="03000509000000000000" pitchFamily="65" charset="-120"/>
                        </a:rPr>
                        <a:t>學年度</a:t>
                      </a:r>
                      <a:endParaRPr lang="zh-TW" altLang="en-US" sz="1800" b="1"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28575"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BDEEFF"/>
                    </a:solidFill>
                  </a:tcPr>
                </a:tc>
                <a:tc>
                  <a:txBody>
                    <a:bodyPr/>
                    <a:lstStyle/>
                    <a:p>
                      <a:pPr algn="ctr" rtl="0" fontAlgn="ctr"/>
                      <a:r>
                        <a:rPr lang="zh-TW" altLang="en-US" sz="1800" b="1" u="none" strike="noStrike" dirty="0">
                          <a:solidFill>
                            <a:schemeClr val="tx1"/>
                          </a:solidFill>
                          <a:effectLst/>
                          <a:latin typeface="Book Antiqua" panose="02040602050305030304" pitchFamily="18" charset="0"/>
                          <a:ea typeface="標楷體" panose="03000509000000000000" pitchFamily="65" charset="-120"/>
                        </a:rPr>
                        <a:t>招生</a:t>
                      </a:r>
                      <a:br>
                        <a:rPr lang="zh-TW" altLang="en-US" sz="1800" b="1" u="none" strike="noStrike" dirty="0">
                          <a:solidFill>
                            <a:schemeClr val="tx1"/>
                          </a:solidFill>
                          <a:effectLst/>
                          <a:latin typeface="Book Antiqua" panose="02040602050305030304" pitchFamily="18" charset="0"/>
                          <a:ea typeface="標楷體" panose="03000509000000000000" pitchFamily="65" charset="-120"/>
                        </a:rPr>
                      </a:br>
                      <a:r>
                        <a:rPr lang="zh-TW" altLang="en-US" sz="1800" b="1" u="none" strike="noStrike" dirty="0">
                          <a:solidFill>
                            <a:schemeClr val="tx1"/>
                          </a:solidFill>
                          <a:effectLst/>
                          <a:latin typeface="Book Antiqua" panose="02040602050305030304" pitchFamily="18" charset="0"/>
                          <a:ea typeface="標楷體" panose="03000509000000000000" pitchFamily="65" charset="-120"/>
                        </a:rPr>
                        <a:t>校數</a:t>
                      </a:r>
                      <a:endParaRPr lang="zh-TW" altLang="en-US" sz="1800" b="1"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BDEEFF"/>
                    </a:solidFill>
                  </a:tcPr>
                </a:tc>
                <a:tc>
                  <a:txBody>
                    <a:bodyPr/>
                    <a:lstStyle/>
                    <a:p>
                      <a:pPr algn="ctr" rtl="0" fontAlgn="ctr"/>
                      <a:r>
                        <a:rPr lang="zh-TW" altLang="en-US" sz="1800" b="1" u="none" strike="noStrike" dirty="0" smtClean="0">
                          <a:solidFill>
                            <a:schemeClr val="tx1"/>
                          </a:solidFill>
                          <a:effectLst/>
                          <a:latin typeface="Book Antiqua" panose="02040602050305030304" pitchFamily="18" charset="0"/>
                          <a:ea typeface="標楷體" panose="03000509000000000000" pitchFamily="65" charset="-120"/>
                        </a:rPr>
                        <a:t>招生</a:t>
                      </a:r>
                      <a:endParaRPr lang="en-US" altLang="zh-TW" sz="1800" b="1" u="none" strike="noStrike" dirty="0" smtClean="0">
                        <a:solidFill>
                          <a:schemeClr val="tx1"/>
                        </a:solidFill>
                        <a:effectLst/>
                        <a:latin typeface="Book Antiqua" panose="02040602050305030304" pitchFamily="18" charset="0"/>
                        <a:ea typeface="標楷體" panose="03000509000000000000" pitchFamily="65" charset="-120"/>
                      </a:endParaRPr>
                    </a:p>
                    <a:p>
                      <a:pPr algn="ctr" rtl="0" fontAlgn="ctr"/>
                      <a:r>
                        <a:rPr lang="zh-TW" altLang="en-US" sz="1800" b="1" u="none" strike="noStrike" dirty="0" smtClean="0">
                          <a:solidFill>
                            <a:schemeClr val="tx1"/>
                          </a:solidFill>
                          <a:effectLst/>
                          <a:latin typeface="Book Antiqua" panose="02040602050305030304" pitchFamily="18" charset="0"/>
                          <a:ea typeface="標楷體" panose="03000509000000000000" pitchFamily="65" charset="-120"/>
                        </a:rPr>
                        <a:t>名額</a:t>
                      </a:r>
                      <a:r>
                        <a:rPr lang="zh-TW" altLang="en-US" sz="1800" b="1" u="none" strike="noStrike" dirty="0">
                          <a:solidFill>
                            <a:schemeClr val="tx1"/>
                          </a:solidFill>
                          <a:effectLst/>
                          <a:latin typeface="Book Antiqua" panose="02040602050305030304" pitchFamily="18" charset="0"/>
                          <a:ea typeface="標楷體" panose="03000509000000000000" pitchFamily="65" charset="-120"/>
                        </a:rPr>
                        <a:t/>
                      </a:r>
                      <a:br>
                        <a:rPr lang="zh-TW" altLang="en-US" sz="1800" b="1" u="none" strike="noStrike" dirty="0">
                          <a:solidFill>
                            <a:schemeClr val="tx1"/>
                          </a:solidFill>
                          <a:effectLst/>
                          <a:latin typeface="Book Antiqua" panose="02040602050305030304" pitchFamily="18" charset="0"/>
                          <a:ea typeface="標楷體" panose="03000509000000000000" pitchFamily="65" charset="-120"/>
                        </a:rPr>
                      </a:br>
                      <a:r>
                        <a:rPr lang="en-US" altLang="zh-TW" sz="1800" b="0" u="none" strike="noStrike" dirty="0">
                          <a:solidFill>
                            <a:schemeClr val="tx1"/>
                          </a:solidFill>
                          <a:effectLst/>
                          <a:latin typeface="Book Antiqua" panose="02040602050305030304" pitchFamily="18" charset="0"/>
                          <a:ea typeface="標楷體" panose="03000509000000000000" pitchFamily="65" charset="-120"/>
                        </a:rPr>
                        <a:t>(</a:t>
                      </a:r>
                      <a:r>
                        <a:rPr lang="en-US" sz="1800" b="0" u="none" strike="noStrike" dirty="0">
                          <a:solidFill>
                            <a:schemeClr val="tx1"/>
                          </a:solidFill>
                          <a:effectLst/>
                          <a:latin typeface="Book Antiqua" panose="02040602050305030304" pitchFamily="18" charset="0"/>
                          <a:ea typeface="標楷體" panose="03000509000000000000" pitchFamily="65" charset="-120"/>
                        </a:rPr>
                        <a:t>A)</a:t>
                      </a:r>
                      <a:endParaRPr lang="en-US"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BDEEFF"/>
                    </a:solidFill>
                  </a:tcPr>
                </a:tc>
                <a:tc>
                  <a:txBody>
                    <a:bodyPr/>
                    <a:lstStyle/>
                    <a:p>
                      <a:pPr algn="ctr" rtl="0" fontAlgn="ctr"/>
                      <a:r>
                        <a:rPr lang="zh-TW" altLang="en-US" sz="1800" b="1" u="none" strike="noStrike" dirty="0">
                          <a:solidFill>
                            <a:srgbClr val="0000FF"/>
                          </a:solidFill>
                          <a:effectLst/>
                          <a:latin typeface="Book Antiqua" panose="02040602050305030304" pitchFamily="18" charset="0"/>
                          <a:ea typeface="標楷體" panose="03000509000000000000" pitchFamily="65" charset="-120"/>
                        </a:rPr>
                        <a:t>每校可推薦學生數</a:t>
                      </a:r>
                      <a:endParaRPr lang="zh-TW" altLang="en-US" sz="1800" b="1" i="0" u="none" strike="noStrike" dirty="0">
                        <a:solidFill>
                          <a:srgbClr val="0000FF"/>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solidFill>
                  </a:tcPr>
                </a:tc>
                <a:tc>
                  <a:txBody>
                    <a:bodyPr/>
                    <a:lstStyle/>
                    <a:p>
                      <a:pPr algn="ctr" rtl="0" fontAlgn="ctr"/>
                      <a:r>
                        <a:rPr lang="zh-TW" altLang="en-US" sz="1800" b="1" u="none" strike="noStrike" dirty="0" smtClean="0">
                          <a:solidFill>
                            <a:srgbClr val="0000FF"/>
                          </a:solidFill>
                          <a:effectLst/>
                          <a:latin typeface="Book Antiqua" panose="02040602050305030304" pitchFamily="18" charset="0"/>
                          <a:ea typeface="標楷體" panose="03000509000000000000" pitchFamily="65" charset="-120"/>
                        </a:rPr>
                        <a:t>報名</a:t>
                      </a:r>
                      <a:endParaRPr lang="en-US" altLang="zh-TW" sz="1800" b="1" u="none" strike="noStrike" dirty="0" smtClean="0">
                        <a:solidFill>
                          <a:srgbClr val="0000FF"/>
                        </a:solidFill>
                        <a:effectLst/>
                        <a:latin typeface="Book Antiqua" panose="02040602050305030304" pitchFamily="18" charset="0"/>
                        <a:ea typeface="標楷體" panose="03000509000000000000" pitchFamily="65" charset="-120"/>
                      </a:endParaRPr>
                    </a:p>
                    <a:p>
                      <a:pPr algn="ctr" rtl="0" fontAlgn="ctr"/>
                      <a:r>
                        <a:rPr lang="zh-TW" altLang="en-US" sz="1800" b="1" u="none" strike="noStrike" dirty="0" smtClean="0">
                          <a:solidFill>
                            <a:srgbClr val="0000FF"/>
                          </a:solidFill>
                          <a:effectLst/>
                          <a:latin typeface="Book Antiqua" panose="02040602050305030304" pitchFamily="18" charset="0"/>
                          <a:ea typeface="標楷體" panose="03000509000000000000" pitchFamily="65" charset="-120"/>
                        </a:rPr>
                        <a:t>人數</a:t>
                      </a:r>
                      <a:r>
                        <a:rPr lang="zh-TW" altLang="en-US" sz="1800" b="1" u="none" strike="noStrike" dirty="0">
                          <a:solidFill>
                            <a:srgbClr val="0000FF"/>
                          </a:solidFill>
                          <a:effectLst/>
                          <a:latin typeface="Book Antiqua" panose="02040602050305030304" pitchFamily="18" charset="0"/>
                          <a:ea typeface="標楷體" panose="03000509000000000000" pitchFamily="65" charset="-120"/>
                        </a:rPr>
                        <a:t/>
                      </a:r>
                      <a:br>
                        <a:rPr lang="zh-TW" altLang="en-US" sz="1800" b="1" u="none" strike="noStrike" dirty="0">
                          <a:solidFill>
                            <a:srgbClr val="0000FF"/>
                          </a:solidFill>
                          <a:effectLst/>
                          <a:latin typeface="Book Antiqua" panose="02040602050305030304" pitchFamily="18" charset="0"/>
                          <a:ea typeface="標楷體" panose="03000509000000000000" pitchFamily="65" charset="-120"/>
                        </a:rPr>
                      </a:br>
                      <a:r>
                        <a:rPr lang="en-US" altLang="zh-TW" sz="1800" b="0" u="none" strike="noStrike" dirty="0">
                          <a:solidFill>
                            <a:srgbClr val="0000FF"/>
                          </a:solidFill>
                          <a:effectLst/>
                          <a:latin typeface="Book Antiqua" panose="02040602050305030304" pitchFamily="18" charset="0"/>
                          <a:ea typeface="標楷體" panose="03000509000000000000" pitchFamily="65" charset="-120"/>
                        </a:rPr>
                        <a:t>(</a:t>
                      </a:r>
                      <a:r>
                        <a:rPr lang="en-US" sz="1800" b="0" u="none" strike="noStrike" dirty="0">
                          <a:solidFill>
                            <a:srgbClr val="0000FF"/>
                          </a:solidFill>
                          <a:effectLst/>
                          <a:latin typeface="Book Antiqua" panose="02040602050305030304" pitchFamily="18" charset="0"/>
                          <a:ea typeface="標楷體" panose="03000509000000000000" pitchFamily="65" charset="-120"/>
                        </a:rPr>
                        <a:t>B)</a:t>
                      </a:r>
                      <a:endParaRPr lang="en-US" sz="1800" b="0" i="0" u="none" strike="noStrike" dirty="0">
                        <a:solidFill>
                          <a:srgbClr val="0000FF"/>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solidFill>
                  </a:tcPr>
                </a:tc>
                <a:tc>
                  <a:txBody>
                    <a:bodyPr/>
                    <a:lstStyle/>
                    <a:p>
                      <a:pPr algn="ctr" rtl="0" fontAlgn="ctr"/>
                      <a:r>
                        <a:rPr lang="zh-TW" altLang="en-US" sz="1800" b="1" u="none" strike="noStrike" dirty="0" smtClean="0">
                          <a:solidFill>
                            <a:srgbClr val="0000FF"/>
                          </a:solidFill>
                          <a:effectLst/>
                          <a:latin typeface="Book Antiqua" panose="02040602050305030304" pitchFamily="18" charset="0"/>
                          <a:ea typeface="標楷體" panose="03000509000000000000" pitchFamily="65" charset="-120"/>
                        </a:rPr>
                        <a:t>錄取</a:t>
                      </a:r>
                      <a:endParaRPr lang="en-US" altLang="zh-TW" sz="1800" b="1" u="none" strike="noStrike" dirty="0" smtClean="0">
                        <a:solidFill>
                          <a:srgbClr val="0000FF"/>
                        </a:solidFill>
                        <a:effectLst/>
                        <a:latin typeface="Book Antiqua" panose="02040602050305030304" pitchFamily="18" charset="0"/>
                        <a:ea typeface="標楷體" panose="03000509000000000000" pitchFamily="65" charset="-120"/>
                      </a:endParaRPr>
                    </a:p>
                    <a:p>
                      <a:pPr algn="ctr" rtl="0" fontAlgn="ctr"/>
                      <a:r>
                        <a:rPr lang="zh-TW" altLang="en-US" sz="1800" b="1" u="none" strike="noStrike" dirty="0" smtClean="0">
                          <a:solidFill>
                            <a:srgbClr val="0000FF"/>
                          </a:solidFill>
                          <a:effectLst/>
                          <a:latin typeface="Book Antiqua" panose="02040602050305030304" pitchFamily="18" charset="0"/>
                          <a:ea typeface="標楷體" panose="03000509000000000000" pitchFamily="65" charset="-120"/>
                        </a:rPr>
                        <a:t>人數</a:t>
                      </a:r>
                      <a:r>
                        <a:rPr lang="zh-TW" altLang="en-US" sz="1800" b="1" u="none" strike="noStrike" dirty="0">
                          <a:solidFill>
                            <a:srgbClr val="0000FF"/>
                          </a:solidFill>
                          <a:effectLst/>
                          <a:latin typeface="Book Antiqua" panose="02040602050305030304" pitchFamily="18" charset="0"/>
                          <a:ea typeface="標楷體" panose="03000509000000000000" pitchFamily="65" charset="-120"/>
                        </a:rPr>
                        <a:t/>
                      </a:r>
                      <a:br>
                        <a:rPr lang="zh-TW" altLang="en-US" sz="1800" b="1" u="none" strike="noStrike" dirty="0">
                          <a:solidFill>
                            <a:srgbClr val="0000FF"/>
                          </a:solidFill>
                          <a:effectLst/>
                          <a:latin typeface="Book Antiqua" panose="02040602050305030304" pitchFamily="18" charset="0"/>
                          <a:ea typeface="標楷體" panose="03000509000000000000" pitchFamily="65" charset="-120"/>
                        </a:rPr>
                      </a:br>
                      <a:r>
                        <a:rPr lang="en-US" altLang="zh-TW" sz="1800" b="0" u="none" strike="noStrike" dirty="0">
                          <a:solidFill>
                            <a:srgbClr val="0000FF"/>
                          </a:solidFill>
                          <a:effectLst/>
                          <a:latin typeface="Book Antiqua" panose="02040602050305030304" pitchFamily="18" charset="0"/>
                          <a:ea typeface="標楷體" panose="03000509000000000000" pitchFamily="65" charset="-120"/>
                        </a:rPr>
                        <a:t>(</a:t>
                      </a:r>
                      <a:r>
                        <a:rPr lang="en-US" sz="1800" b="0" u="none" strike="noStrike" dirty="0">
                          <a:solidFill>
                            <a:srgbClr val="0000FF"/>
                          </a:solidFill>
                          <a:effectLst/>
                          <a:latin typeface="Book Antiqua" panose="02040602050305030304" pitchFamily="18" charset="0"/>
                          <a:ea typeface="標楷體" panose="03000509000000000000" pitchFamily="65" charset="-120"/>
                        </a:rPr>
                        <a:t>C)</a:t>
                      </a:r>
                      <a:endParaRPr lang="en-US" sz="1800" b="0" i="0" u="none" strike="noStrike" dirty="0">
                        <a:solidFill>
                          <a:srgbClr val="0000FF"/>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solidFill>
                  </a:tcPr>
                </a:tc>
                <a:tc>
                  <a:txBody>
                    <a:bodyPr/>
                    <a:lstStyle/>
                    <a:p>
                      <a:pPr algn="ctr" rtl="0" fontAlgn="ctr"/>
                      <a:r>
                        <a:rPr lang="zh-TW" altLang="en-US" sz="2000" b="1" u="none" strike="noStrike" dirty="0">
                          <a:solidFill>
                            <a:schemeClr val="bg1"/>
                          </a:solidFill>
                          <a:effectLst/>
                          <a:latin typeface="Book Antiqua" panose="02040602050305030304" pitchFamily="18" charset="0"/>
                          <a:ea typeface="標楷體" panose="03000509000000000000" pitchFamily="65" charset="-120"/>
                        </a:rPr>
                        <a:t>錄取率</a:t>
                      </a:r>
                      <a:r>
                        <a:rPr lang="zh-TW" altLang="en-US" sz="1800" b="1" u="none" strike="noStrike" dirty="0">
                          <a:solidFill>
                            <a:schemeClr val="bg1"/>
                          </a:solidFill>
                          <a:effectLst/>
                          <a:latin typeface="Book Antiqua" panose="02040602050305030304" pitchFamily="18" charset="0"/>
                          <a:ea typeface="標楷體" panose="03000509000000000000" pitchFamily="65" charset="-120"/>
                        </a:rPr>
                        <a:t/>
                      </a:r>
                      <a:br>
                        <a:rPr lang="zh-TW" altLang="en-US" sz="1800" b="1" u="none" strike="noStrike" dirty="0">
                          <a:solidFill>
                            <a:schemeClr val="bg1"/>
                          </a:solidFill>
                          <a:effectLst/>
                          <a:latin typeface="Book Antiqua" panose="02040602050305030304" pitchFamily="18" charset="0"/>
                          <a:ea typeface="標楷體" panose="03000509000000000000" pitchFamily="65" charset="-120"/>
                        </a:rPr>
                      </a:br>
                      <a:r>
                        <a:rPr lang="en-US" sz="1600" b="1" u="none" strike="noStrike" dirty="0" smtClean="0">
                          <a:solidFill>
                            <a:schemeClr val="bg1"/>
                          </a:solidFill>
                          <a:effectLst/>
                          <a:latin typeface="Book Antiqua" panose="02040602050305030304" pitchFamily="18" charset="0"/>
                          <a:ea typeface="標楷體" panose="03000509000000000000" pitchFamily="65" charset="-120"/>
                        </a:rPr>
                        <a:t>(</a:t>
                      </a:r>
                      <a:r>
                        <a:rPr lang="en-US" altLang="zh-TW" sz="1600" b="1" u="none" strike="noStrike" kern="1200" dirty="0" smtClean="0">
                          <a:solidFill>
                            <a:schemeClr val="bg1"/>
                          </a:solidFill>
                          <a:effectLst/>
                          <a:latin typeface="Book Antiqua" panose="02040602050305030304" pitchFamily="18" charset="0"/>
                          <a:ea typeface="標楷體" panose="03000509000000000000" pitchFamily="65" charset="-120"/>
                          <a:cs typeface="+mn-cs"/>
                        </a:rPr>
                        <a:t>C/B,</a:t>
                      </a:r>
                      <a:r>
                        <a:rPr lang="en-US" altLang="zh-TW" sz="1600" b="1" u="none" strike="noStrike" kern="1200" baseline="0" dirty="0" smtClean="0">
                          <a:solidFill>
                            <a:schemeClr val="bg1"/>
                          </a:solidFill>
                          <a:effectLst/>
                          <a:latin typeface="Book Antiqua" panose="02040602050305030304" pitchFamily="18" charset="0"/>
                          <a:ea typeface="標楷體" panose="03000509000000000000" pitchFamily="65" charset="-120"/>
                          <a:cs typeface="+mn-cs"/>
                        </a:rPr>
                        <a:t> %</a:t>
                      </a:r>
                      <a:r>
                        <a:rPr lang="en-US" sz="1600" b="1" u="none" strike="noStrike" dirty="0" smtClean="0">
                          <a:solidFill>
                            <a:schemeClr val="bg1"/>
                          </a:solidFill>
                          <a:effectLst/>
                          <a:latin typeface="Book Antiqua" panose="02040602050305030304" pitchFamily="18" charset="0"/>
                          <a:ea typeface="標楷體" panose="03000509000000000000" pitchFamily="65" charset="-120"/>
                        </a:rPr>
                        <a:t>)</a:t>
                      </a:r>
                      <a:r>
                        <a:rPr lang="en-US" altLang="zh-TW" sz="1600" b="1" u="none" strike="noStrike" kern="1200" dirty="0" smtClean="0">
                          <a:solidFill>
                            <a:schemeClr val="bg1"/>
                          </a:solidFill>
                          <a:effectLst/>
                          <a:latin typeface="Book Antiqua" panose="02040602050305030304" pitchFamily="18" charset="0"/>
                          <a:ea typeface="標楷體" panose="03000509000000000000" pitchFamily="65" charset="-120"/>
                          <a:cs typeface="+mn-cs"/>
                        </a:rPr>
                        <a:t> </a:t>
                      </a:r>
                      <a:endParaRPr lang="en-US" sz="1600" b="1" i="0" u="none" strike="noStrike" dirty="0">
                        <a:solidFill>
                          <a:schemeClr val="bg1"/>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3333FF"/>
                    </a:solidFill>
                  </a:tcPr>
                </a:tc>
                <a:tc>
                  <a:txBody>
                    <a:bodyPr/>
                    <a:lstStyle/>
                    <a:p>
                      <a:pPr algn="ctr" rtl="0" fontAlgn="ctr"/>
                      <a:r>
                        <a:rPr lang="zh-TW" altLang="en-US" sz="1800" b="1" u="none" strike="noStrike" dirty="0" smtClean="0">
                          <a:solidFill>
                            <a:srgbClr val="0000FF"/>
                          </a:solidFill>
                          <a:effectLst/>
                          <a:latin typeface="Book Antiqua" panose="02040602050305030304" pitchFamily="18" charset="0"/>
                          <a:ea typeface="標楷體" panose="03000509000000000000" pitchFamily="65" charset="-120"/>
                        </a:rPr>
                        <a:t>報到</a:t>
                      </a:r>
                      <a:endParaRPr lang="en-US" altLang="zh-TW" sz="1800" b="1" u="none" strike="noStrike" dirty="0" smtClean="0">
                        <a:solidFill>
                          <a:srgbClr val="0000FF"/>
                        </a:solidFill>
                        <a:effectLst/>
                        <a:latin typeface="Book Antiqua" panose="02040602050305030304" pitchFamily="18" charset="0"/>
                        <a:ea typeface="標楷體" panose="03000509000000000000" pitchFamily="65" charset="-120"/>
                      </a:endParaRPr>
                    </a:p>
                    <a:p>
                      <a:pPr algn="ctr" rtl="0" fontAlgn="ctr"/>
                      <a:r>
                        <a:rPr lang="zh-TW" altLang="en-US" sz="1800" b="1" u="none" strike="noStrike" dirty="0" smtClean="0">
                          <a:solidFill>
                            <a:srgbClr val="0000FF"/>
                          </a:solidFill>
                          <a:effectLst/>
                          <a:latin typeface="Book Antiqua" panose="02040602050305030304" pitchFamily="18" charset="0"/>
                          <a:ea typeface="標楷體" panose="03000509000000000000" pitchFamily="65" charset="-120"/>
                        </a:rPr>
                        <a:t>人數</a:t>
                      </a:r>
                      <a:r>
                        <a:rPr lang="zh-TW" altLang="en-US" sz="1800" b="1" u="none" strike="noStrike" dirty="0">
                          <a:solidFill>
                            <a:srgbClr val="0000FF"/>
                          </a:solidFill>
                          <a:effectLst/>
                          <a:latin typeface="Book Antiqua" panose="02040602050305030304" pitchFamily="18" charset="0"/>
                          <a:ea typeface="標楷體" panose="03000509000000000000" pitchFamily="65" charset="-120"/>
                        </a:rPr>
                        <a:t/>
                      </a:r>
                      <a:br>
                        <a:rPr lang="zh-TW" altLang="en-US" sz="1800" b="1" u="none" strike="noStrike" dirty="0">
                          <a:solidFill>
                            <a:srgbClr val="0000FF"/>
                          </a:solidFill>
                          <a:effectLst/>
                          <a:latin typeface="Book Antiqua" panose="02040602050305030304" pitchFamily="18" charset="0"/>
                          <a:ea typeface="標楷體" panose="03000509000000000000" pitchFamily="65" charset="-120"/>
                        </a:rPr>
                      </a:br>
                      <a:r>
                        <a:rPr lang="en-US" altLang="zh-TW" sz="1800" b="0" u="none" strike="noStrike" dirty="0">
                          <a:solidFill>
                            <a:srgbClr val="0000FF"/>
                          </a:solidFill>
                          <a:effectLst/>
                          <a:latin typeface="Book Antiqua" panose="02040602050305030304" pitchFamily="18" charset="0"/>
                          <a:ea typeface="標楷體" panose="03000509000000000000" pitchFamily="65" charset="-120"/>
                        </a:rPr>
                        <a:t>(</a:t>
                      </a:r>
                      <a:r>
                        <a:rPr lang="en-US" sz="1800" b="0" u="none" strike="noStrike" dirty="0">
                          <a:solidFill>
                            <a:srgbClr val="0000FF"/>
                          </a:solidFill>
                          <a:effectLst/>
                          <a:latin typeface="Book Antiqua" panose="02040602050305030304" pitchFamily="18" charset="0"/>
                          <a:ea typeface="標楷體" panose="03000509000000000000" pitchFamily="65" charset="-120"/>
                        </a:rPr>
                        <a:t>D)</a:t>
                      </a:r>
                      <a:endParaRPr lang="en-US" sz="1800" b="0" i="0" u="none" strike="noStrike" dirty="0">
                        <a:solidFill>
                          <a:srgbClr val="0000FF"/>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000" b="1" u="none" strike="noStrike" dirty="0">
                          <a:solidFill>
                            <a:schemeClr val="bg1"/>
                          </a:solidFill>
                          <a:effectLst/>
                          <a:latin typeface="Book Antiqua" panose="02040602050305030304" pitchFamily="18" charset="0"/>
                          <a:ea typeface="標楷體" panose="03000509000000000000" pitchFamily="65" charset="-120"/>
                        </a:rPr>
                        <a:t>報到率</a:t>
                      </a:r>
                      <a:r>
                        <a:rPr lang="zh-TW" altLang="en-US" sz="1800" b="1" u="none" strike="noStrike" dirty="0">
                          <a:solidFill>
                            <a:schemeClr val="bg1"/>
                          </a:solidFill>
                          <a:effectLst/>
                          <a:latin typeface="Book Antiqua" panose="02040602050305030304" pitchFamily="18" charset="0"/>
                          <a:ea typeface="標楷體" panose="03000509000000000000" pitchFamily="65" charset="-120"/>
                        </a:rPr>
                        <a:t/>
                      </a:r>
                      <a:br>
                        <a:rPr lang="zh-TW" altLang="en-US" sz="1800" b="1" u="none" strike="noStrike" dirty="0">
                          <a:solidFill>
                            <a:schemeClr val="bg1"/>
                          </a:solidFill>
                          <a:effectLst/>
                          <a:latin typeface="Book Antiqua" panose="02040602050305030304" pitchFamily="18" charset="0"/>
                          <a:ea typeface="標楷體" panose="03000509000000000000" pitchFamily="65" charset="-120"/>
                        </a:rPr>
                      </a:br>
                      <a:r>
                        <a:rPr lang="en-US" altLang="zh-TW" sz="1600" b="1" u="none" strike="noStrike" dirty="0" smtClean="0">
                          <a:solidFill>
                            <a:schemeClr val="bg1"/>
                          </a:solidFill>
                          <a:effectLst/>
                          <a:latin typeface="Book Antiqua" panose="02040602050305030304" pitchFamily="18" charset="0"/>
                          <a:ea typeface="標楷體" panose="03000509000000000000" pitchFamily="65" charset="-120"/>
                        </a:rPr>
                        <a:t>(</a:t>
                      </a:r>
                      <a:r>
                        <a:rPr lang="en-US" altLang="zh-TW" sz="1600" b="1" u="none" strike="noStrike" kern="1200" dirty="0" smtClean="0">
                          <a:solidFill>
                            <a:schemeClr val="bg1"/>
                          </a:solidFill>
                          <a:effectLst/>
                          <a:latin typeface="Book Antiqua" panose="02040602050305030304" pitchFamily="18" charset="0"/>
                          <a:ea typeface="標楷體" panose="03000509000000000000" pitchFamily="65" charset="-120"/>
                          <a:cs typeface="+mn-cs"/>
                        </a:rPr>
                        <a:t>D/C, %</a:t>
                      </a:r>
                      <a:r>
                        <a:rPr lang="en-US" sz="1600" b="1" u="none" strike="noStrike" dirty="0" smtClean="0">
                          <a:solidFill>
                            <a:schemeClr val="bg1"/>
                          </a:solidFill>
                          <a:effectLst/>
                          <a:latin typeface="Book Antiqua" panose="02040602050305030304" pitchFamily="18" charset="0"/>
                          <a:ea typeface="標楷體" panose="03000509000000000000" pitchFamily="65" charset="-12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0099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000" b="1" u="none" strike="noStrike" dirty="0">
                          <a:solidFill>
                            <a:schemeClr val="bg1"/>
                          </a:solidFill>
                          <a:effectLst/>
                          <a:latin typeface="Book Antiqua" panose="02040602050305030304" pitchFamily="18" charset="0"/>
                          <a:ea typeface="標楷體" panose="03000509000000000000" pitchFamily="65" charset="-120"/>
                        </a:rPr>
                        <a:t>招生率</a:t>
                      </a:r>
                      <a:r>
                        <a:rPr lang="zh-TW" altLang="en-US" sz="1800" b="1" u="none" strike="noStrike" dirty="0">
                          <a:solidFill>
                            <a:schemeClr val="bg1"/>
                          </a:solidFill>
                          <a:effectLst/>
                          <a:latin typeface="Book Antiqua" panose="02040602050305030304" pitchFamily="18" charset="0"/>
                          <a:ea typeface="標楷體" panose="03000509000000000000" pitchFamily="65" charset="-120"/>
                        </a:rPr>
                        <a:t/>
                      </a:r>
                      <a:br>
                        <a:rPr lang="zh-TW" altLang="en-US" sz="1800" b="1" u="none" strike="noStrike" dirty="0">
                          <a:solidFill>
                            <a:schemeClr val="bg1"/>
                          </a:solidFill>
                          <a:effectLst/>
                          <a:latin typeface="Book Antiqua" panose="02040602050305030304" pitchFamily="18" charset="0"/>
                          <a:ea typeface="標楷體" panose="03000509000000000000" pitchFamily="65" charset="-120"/>
                        </a:rPr>
                      </a:br>
                      <a:r>
                        <a:rPr lang="en-US" altLang="zh-TW" sz="1600" b="1" u="none" strike="noStrike" dirty="0" smtClean="0">
                          <a:solidFill>
                            <a:schemeClr val="bg1"/>
                          </a:solidFill>
                          <a:effectLst/>
                          <a:latin typeface="Book Antiqua" panose="02040602050305030304" pitchFamily="18" charset="0"/>
                          <a:ea typeface="標楷體" panose="03000509000000000000" pitchFamily="65" charset="-120"/>
                        </a:rPr>
                        <a:t>(</a:t>
                      </a:r>
                      <a:r>
                        <a:rPr lang="en-US" altLang="zh-TW" sz="1600" b="1" u="none" strike="noStrike" kern="1200" dirty="0" smtClean="0">
                          <a:solidFill>
                            <a:schemeClr val="bg1"/>
                          </a:solidFill>
                          <a:effectLst/>
                          <a:latin typeface="Book Antiqua" panose="02040602050305030304" pitchFamily="18" charset="0"/>
                          <a:ea typeface="標楷體" panose="03000509000000000000" pitchFamily="65" charset="-120"/>
                          <a:cs typeface="+mn-cs"/>
                        </a:rPr>
                        <a:t>D/A, %</a:t>
                      </a:r>
                      <a:r>
                        <a:rPr lang="en-US" sz="1600" b="1" u="none" strike="noStrike" dirty="0" smtClean="0">
                          <a:solidFill>
                            <a:schemeClr val="bg1"/>
                          </a:solidFill>
                          <a:effectLst/>
                          <a:latin typeface="Book Antiqua" panose="02040602050305030304" pitchFamily="18" charset="0"/>
                          <a:ea typeface="標楷體" panose="03000509000000000000" pitchFamily="65" charset="-120"/>
                        </a:rPr>
                        <a:t>)</a:t>
                      </a:r>
                    </a:p>
                  </a:txBody>
                  <a:tcPr marL="9525" marR="9525"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F57B17"/>
                    </a:solidFill>
                  </a:tcPr>
                </a:tc>
                <a:extLst>
                  <a:ext uri="{0D108BD9-81ED-4DB2-BD59-A6C34878D82A}">
                    <a16:rowId xmlns:a16="http://schemas.microsoft.com/office/drawing/2014/main" val="10000"/>
                  </a:ext>
                </a:extLst>
              </a:tr>
              <a:tr h="565544">
                <a:tc>
                  <a:txBody>
                    <a:bodyPr/>
                    <a:lstStyle/>
                    <a:p>
                      <a:pPr algn="ctr" rtl="0" fontAlgn="ctr"/>
                      <a:r>
                        <a:rPr lang="en-US" altLang="zh-TW" sz="1800" b="1" u="none" strike="noStrike" dirty="0">
                          <a:solidFill>
                            <a:schemeClr val="tx1"/>
                          </a:solidFill>
                          <a:effectLst/>
                          <a:latin typeface="Book Antiqua" panose="02040602050305030304" pitchFamily="18" charset="0"/>
                          <a:ea typeface="標楷體" panose="03000509000000000000" pitchFamily="65" charset="-120"/>
                        </a:rPr>
                        <a:t>104</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28575"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ct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33</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2,154</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ct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10</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2,783</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1,780</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smtClean="0">
                          <a:solidFill>
                            <a:schemeClr val="tx1"/>
                          </a:solidFill>
                          <a:effectLst/>
                          <a:latin typeface="Book Antiqua" panose="02040602050305030304" pitchFamily="18" charset="0"/>
                          <a:ea typeface="標楷體" panose="03000509000000000000" pitchFamily="65" charset="-120"/>
                        </a:rPr>
                        <a:t>64.0</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1,108</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smtClean="0">
                          <a:solidFill>
                            <a:schemeClr val="tx1"/>
                          </a:solidFill>
                          <a:effectLst/>
                          <a:latin typeface="Book Antiqua" panose="02040602050305030304" pitchFamily="18" charset="0"/>
                          <a:ea typeface="標楷體" panose="03000509000000000000" pitchFamily="65" charset="-120"/>
                        </a:rPr>
                        <a:t>62.2</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r" rtl="0" fontAlgn="ctr"/>
                      <a:r>
                        <a:rPr lang="en-US" altLang="zh-TW" sz="1800" u="none" strike="noStrike" dirty="0" smtClean="0">
                          <a:solidFill>
                            <a:schemeClr val="tx1"/>
                          </a:solidFill>
                          <a:effectLst/>
                          <a:latin typeface="Book Antiqua" panose="02040602050305030304" pitchFamily="18" charset="0"/>
                          <a:ea typeface="標楷體" panose="03000509000000000000" pitchFamily="65" charset="-120"/>
                        </a:rPr>
                        <a:t>51.4</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extLst>
                  <a:ext uri="{0D108BD9-81ED-4DB2-BD59-A6C34878D82A}">
                    <a16:rowId xmlns:a16="http://schemas.microsoft.com/office/drawing/2014/main" val="10005"/>
                  </a:ext>
                </a:extLst>
              </a:tr>
              <a:tr h="565544">
                <a:tc>
                  <a:txBody>
                    <a:bodyPr/>
                    <a:lstStyle/>
                    <a:p>
                      <a:pPr algn="ctr" rtl="0" fontAlgn="ctr"/>
                      <a:r>
                        <a:rPr lang="en-US" altLang="zh-TW" sz="1800" b="1" u="none" strike="noStrike" dirty="0">
                          <a:solidFill>
                            <a:schemeClr val="tx1"/>
                          </a:solidFill>
                          <a:effectLst/>
                          <a:latin typeface="Book Antiqua" panose="02040602050305030304" pitchFamily="18" charset="0"/>
                          <a:ea typeface="標楷體" panose="03000509000000000000" pitchFamily="65" charset="-120"/>
                        </a:rPr>
                        <a:t>105</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28575"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ct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33</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2,114</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ct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10</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2,750</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1,788</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smtClean="0">
                          <a:solidFill>
                            <a:schemeClr val="tx1"/>
                          </a:solidFill>
                          <a:effectLst/>
                          <a:latin typeface="Book Antiqua" panose="02040602050305030304" pitchFamily="18" charset="0"/>
                          <a:ea typeface="標楷體" panose="03000509000000000000" pitchFamily="65" charset="-120"/>
                        </a:rPr>
                        <a:t>65.0</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1,073</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smtClean="0">
                          <a:solidFill>
                            <a:schemeClr val="tx1"/>
                          </a:solidFill>
                          <a:effectLst/>
                          <a:latin typeface="Book Antiqua" panose="02040602050305030304" pitchFamily="18" charset="0"/>
                          <a:ea typeface="標楷體" panose="03000509000000000000" pitchFamily="65" charset="-120"/>
                        </a:rPr>
                        <a:t>60.0</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r" rtl="0" fontAlgn="ctr"/>
                      <a:r>
                        <a:rPr lang="en-US" altLang="zh-TW" sz="1800" u="none" strike="noStrike" dirty="0" smtClean="0">
                          <a:solidFill>
                            <a:schemeClr val="tx1"/>
                          </a:solidFill>
                          <a:effectLst/>
                          <a:latin typeface="Book Antiqua" panose="02040602050305030304" pitchFamily="18" charset="0"/>
                          <a:ea typeface="標楷體" panose="03000509000000000000" pitchFamily="65" charset="-120"/>
                        </a:rPr>
                        <a:t>50.8</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extLst>
                  <a:ext uri="{0D108BD9-81ED-4DB2-BD59-A6C34878D82A}">
                    <a16:rowId xmlns:a16="http://schemas.microsoft.com/office/drawing/2014/main" val="10006"/>
                  </a:ext>
                </a:extLst>
              </a:tr>
              <a:tr h="565544">
                <a:tc>
                  <a:txBody>
                    <a:bodyPr/>
                    <a:lstStyle/>
                    <a:p>
                      <a:pPr algn="ctr" rtl="0" fontAlgn="ctr"/>
                      <a:r>
                        <a:rPr lang="en-US" altLang="zh-TW" sz="1800" b="1" u="none" strike="noStrike" dirty="0">
                          <a:solidFill>
                            <a:schemeClr val="tx1"/>
                          </a:solidFill>
                          <a:effectLst/>
                          <a:latin typeface="Book Antiqua" panose="02040602050305030304" pitchFamily="18" charset="0"/>
                          <a:ea typeface="標楷體" panose="03000509000000000000" pitchFamily="65" charset="-120"/>
                        </a:rPr>
                        <a:t>106</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28575"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ct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51</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2,827</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ct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12</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3,230</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2,278</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smtClean="0">
                          <a:solidFill>
                            <a:schemeClr val="tx1"/>
                          </a:solidFill>
                          <a:effectLst/>
                          <a:latin typeface="Book Antiqua" panose="02040602050305030304" pitchFamily="18" charset="0"/>
                          <a:ea typeface="標楷體" panose="03000509000000000000" pitchFamily="65" charset="-120"/>
                        </a:rPr>
                        <a:t>70.5</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1,206</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smtClean="0">
                          <a:solidFill>
                            <a:schemeClr val="tx1"/>
                          </a:solidFill>
                          <a:effectLst/>
                          <a:latin typeface="Book Antiqua" panose="02040602050305030304" pitchFamily="18" charset="0"/>
                          <a:ea typeface="標楷體" panose="03000509000000000000" pitchFamily="65" charset="-120"/>
                        </a:rPr>
                        <a:t>52.9</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r" rtl="0" fontAlgn="ctr"/>
                      <a:r>
                        <a:rPr lang="en-US" altLang="zh-TW" sz="1800" u="none" strike="noStrike" dirty="0" smtClean="0">
                          <a:solidFill>
                            <a:schemeClr val="tx1"/>
                          </a:solidFill>
                          <a:effectLst/>
                          <a:latin typeface="Book Antiqua" panose="02040602050305030304" pitchFamily="18" charset="0"/>
                          <a:ea typeface="標楷體" panose="03000509000000000000" pitchFamily="65" charset="-120"/>
                        </a:rPr>
                        <a:t>42.7</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extLst>
                  <a:ext uri="{0D108BD9-81ED-4DB2-BD59-A6C34878D82A}">
                    <a16:rowId xmlns:a16="http://schemas.microsoft.com/office/drawing/2014/main" val="10007"/>
                  </a:ext>
                </a:extLst>
              </a:tr>
              <a:tr h="565544">
                <a:tc>
                  <a:txBody>
                    <a:bodyPr/>
                    <a:lstStyle/>
                    <a:p>
                      <a:pPr algn="ctr" rtl="0" fontAlgn="ctr"/>
                      <a:r>
                        <a:rPr lang="en-US" altLang="zh-TW" sz="1800" b="1" u="none" strike="noStrike" dirty="0">
                          <a:solidFill>
                            <a:schemeClr val="tx1"/>
                          </a:solidFill>
                          <a:effectLst/>
                          <a:latin typeface="Book Antiqua" panose="02040602050305030304" pitchFamily="18" charset="0"/>
                          <a:ea typeface="標楷體" panose="03000509000000000000" pitchFamily="65" charset="-120"/>
                        </a:rPr>
                        <a:t>107</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28575"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ct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53</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2,873</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ct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12</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3,216</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2,306</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smtClean="0">
                          <a:solidFill>
                            <a:schemeClr val="tx1"/>
                          </a:solidFill>
                          <a:effectLst/>
                          <a:latin typeface="Book Antiqua" panose="02040602050305030304" pitchFamily="18" charset="0"/>
                          <a:ea typeface="標楷體" panose="03000509000000000000" pitchFamily="65" charset="-120"/>
                        </a:rPr>
                        <a:t>71.7</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r" rtl="0" fontAlgn="ctr"/>
                      <a:r>
                        <a:rPr lang="en-US" altLang="zh-TW" sz="1800" u="none" strike="noStrike" dirty="0">
                          <a:solidFill>
                            <a:schemeClr val="tx1"/>
                          </a:solidFill>
                          <a:effectLst/>
                          <a:latin typeface="Book Antiqua" panose="02040602050305030304" pitchFamily="18" charset="0"/>
                          <a:ea typeface="標楷體" panose="03000509000000000000" pitchFamily="65" charset="-120"/>
                        </a:rPr>
                        <a:t>1,297</a:t>
                      </a:r>
                      <a:endParaRPr lang="en-US" altLang="zh-TW" sz="1800" b="0"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rtl="0" fontAlgn="ctr"/>
                      <a:r>
                        <a:rPr lang="en-US" altLang="zh-TW" sz="1800" u="none" strike="noStrike" dirty="0" smtClean="0">
                          <a:solidFill>
                            <a:schemeClr val="tx1"/>
                          </a:solidFill>
                          <a:effectLst/>
                          <a:latin typeface="Book Antiqua" panose="02040602050305030304" pitchFamily="18" charset="0"/>
                          <a:ea typeface="標楷體" panose="03000509000000000000" pitchFamily="65" charset="-120"/>
                        </a:rPr>
                        <a:t>56.2</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tc>
                  <a:txBody>
                    <a:bodyPr/>
                    <a:lstStyle/>
                    <a:p>
                      <a:pPr algn="r" rtl="0" fontAlgn="ctr"/>
                      <a:r>
                        <a:rPr lang="en-US" altLang="zh-TW" sz="1800" u="none" strike="noStrike" dirty="0" smtClean="0">
                          <a:solidFill>
                            <a:schemeClr val="tx1"/>
                          </a:solidFill>
                          <a:effectLst/>
                          <a:latin typeface="Book Antiqua" panose="02040602050305030304" pitchFamily="18" charset="0"/>
                          <a:ea typeface="標楷體" panose="03000509000000000000" pitchFamily="65" charset="-120"/>
                        </a:rPr>
                        <a:t>45.1</a:t>
                      </a:r>
                      <a:endParaRPr lang="en-US" altLang="zh-TW" sz="1800" b="1" i="0" u="none" strike="noStrike" dirty="0">
                        <a:solidFill>
                          <a:schemeClr val="tx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EFF"/>
                    </a:solidFill>
                  </a:tcPr>
                </a:tc>
                <a:extLst>
                  <a:ext uri="{0D108BD9-81ED-4DB2-BD59-A6C34878D82A}">
                    <a16:rowId xmlns:a16="http://schemas.microsoft.com/office/drawing/2014/main" val="10008"/>
                  </a:ext>
                </a:extLst>
              </a:tr>
              <a:tr h="565544">
                <a:tc>
                  <a:txBody>
                    <a:bodyPr/>
                    <a:lstStyle/>
                    <a:p>
                      <a:pPr algn="ctr" rtl="0" fontAlgn="ctr"/>
                      <a:r>
                        <a:rPr lang="en-US" altLang="zh-TW" sz="2000" b="1" u="none" strike="noStrike" dirty="0">
                          <a:solidFill>
                            <a:schemeClr val="tx1"/>
                          </a:solidFill>
                          <a:effectLst/>
                          <a:latin typeface="Book Antiqua" panose="02040602050305030304" pitchFamily="18" charset="0"/>
                          <a:ea typeface="標楷體" panose="03000509000000000000" pitchFamily="65" charset="-120"/>
                        </a:rPr>
                        <a:t>108</a:t>
                      </a:r>
                      <a:endParaRPr lang="en-US" altLang="zh-TW" sz="2000" b="1" i="0" u="none" strike="noStrike" dirty="0">
                        <a:solidFill>
                          <a:schemeClr val="tx1"/>
                        </a:solidFill>
                        <a:effectLst/>
                        <a:latin typeface="Book Antiqua" panose="02040602050305030304" pitchFamily="18" charset="0"/>
                        <a:ea typeface="標楷體" panose="03000509000000000000" pitchFamily="65" charset="-120"/>
                      </a:endParaRPr>
                    </a:p>
                  </a:txBody>
                  <a:tcPr marL="9525" marR="9525" marT="9525" marB="0" anchor="ctr">
                    <a:lnL w="28575"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FFFF00"/>
                    </a:solidFill>
                  </a:tcPr>
                </a:tc>
                <a:tc>
                  <a:txBody>
                    <a:bodyPr/>
                    <a:lstStyle/>
                    <a:p>
                      <a:pPr algn="ctr" rtl="0" fontAlgn="ctr"/>
                      <a:r>
                        <a:rPr lang="en-US" altLang="zh-TW" sz="2000" b="1" u="none" strike="noStrike" dirty="0">
                          <a:solidFill>
                            <a:srgbClr val="FF0000"/>
                          </a:solidFill>
                          <a:effectLst/>
                          <a:latin typeface="Book Antiqua" panose="02040602050305030304" pitchFamily="18" charset="0"/>
                          <a:ea typeface="標楷體" panose="03000509000000000000" pitchFamily="65" charset="-120"/>
                        </a:rPr>
                        <a:t>51</a:t>
                      </a:r>
                      <a:endParaRPr lang="en-US" altLang="zh-TW" sz="2000" b="1" i="0" u="none" strike="noStrike" dirty="0">
                        <a:solidFill>
                          <a:srgbClr val="FF0000"/>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solidFill>
                  </a:tcPr>
                </a:tc>
                <a:tc>
                  <a:txBody>
                    <a:bodyPr/>
                    <a:lstStyle/>
                    <a:p>
                      <a:pPr algn="r" rtl="0" fontAlgn="ctr"/>
                      <a:r>
                        <a:rPr lang="en-US" altLang="zh-TW" sz="2000" b="1" u="none" strike="noStrike" dirty="0">
                          <a:solidFill>
                            <a:srgbClr val="FF0000"/>
                          </a:solidFill>
                          <a:effectLst/>
                          <a:latin typeface="Book Antiqua" panose="02040602050305030304" pitchFamily="18" charset="0"/>
                          <a:ea typeface="標楷體" panose="03000509000000000000" pitchFamily="65" charset="-120"/>
                        </a:rPr>
                        <a:t>2,970</a:t>
                      </a:r>
                      <a:endParaRPr lang="en-US" altLang="zh-TW" sz="2000" b="1" i="0" u="none" strike="noStrike" dirty="0">
                        <a:solidFill>
                          <a:srgbClr val="FF0000"/>
                        </a:solidFill>
                        <a:effectLst/>
                        <a:latin typeface="Book Antiqua" panose="02040602050305030304" pitchFamily="18" charset="0"/>
                        <a:ea typeface="標楷體" panose="03000509000000000000" pitchFamily="65"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solidFill>
                  </a:tcPr>
                </a:tc>
                <a:tc>
                  <a:txBody>
                    <a:bodyPr/>
                    <a:lstStyle/>
                    <a:p>
                      <a:pPr algn="ctr" rtl="0" fontAlgn="ctr"/>
                      <a:r>
                        <a:rPr lang="en-US" altLang="zh-TW" sz="2000" b="1" u="none" strike="noStrike" dirty="0">
                          <a:solidFill>
                            <a:srgbClr val="FF0000"/>
                          </a:solidFill>
                          <a:effectLst/>
                          <a:latin typeface="Book Antiqua" panose="02040602050305030304" pitchFamily="18" charset="0"/>
                          <a:ea typeface="標楷體" panose="03000509000000000000" pitchFamily="65" charset="-120"/>
                        </a:rPr>
                        <a:t>15</a:t>
                      </a:r>
                      <a:endParaRPr lang="en-US" altLang="zh-TW" sz="2000" b="1" i="0" u="none" strike="noStrike" dirty="0">
                        <a:solidFill>
                          <a:srgbClr val="FF0000"/>
                        </a:solidFill>
                        <a:effectLst/>
                        <a:latin typeface="Book Antiqua" panose="02040602050305030304" pitchFamily="18" charset="0"/>
                        <a:ea typeface="標楷體" panose="03000509000000000000" pitchFamily="65"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solidFill>
                  </a:tcPr>
                </a:tc>
                <a:tc>
                  <a:txBody>
                    <a:bodyPr/>
                    <a:lstStyle/>
                    <a:p>
                      <a:pPr algn="r" rtl="0" fontAlgn="ctr"/>
                      <a:r>
                        <a:rPr lang="en-US" altLang="zh-TW" sz="2000" b="1" u="none" strike="noStrike" dirty="0">
                          <a:solidFill>
                            <a:srgbClr val="FF0000"/>
                          </a:solidFill>
                          <a:effectLst/>
                          <a:latin typeface="Book Antiqua" panose="02040602050305030304" pitchFamily="18" charset="0"/>
                          <a:ea typeface="標楷體" panose="03000509000000000000" pitchFamily="65" charset="-120"/>
                        </a:rPr>
                        <a:t>3,820</a:t>
                      </a:r>
                      <a:endParaRPr lang="en-US" altLang="zh-TW" sz="2000" b="1" i="0" u="none" strike="noStrike" dirty="0">
                        <a:solidFill>
                          <a:srgbClr val="FF0000"/>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solidFill>
                  </a:tcPr>
                </a:tc>
                <a:tc>
                  <a:txBody>
                    <a:bodyPr/>
                    <a:lstStyle/>
                    <a:p>
                      <a:pPr algn="r" rtl="0" fontAlgn="ctr"/>
                      <a:r>
                        <a:rPr lang="en-US" altLang="zh-TW" sz="2000" b="1" u="none" strike="noStrike" dirty="0">
                          <a:solidFill>
                            <a:srgbClr val="FF0000"/>
                          </a:solidFill>
                          <a:effectLst/>
                          <a:latin typeface="Book Antiqua" panose="02040602050305030304" pitchFamily="18" charset="0"/>
                          <a:ea typeface="標楷體" panose="03000509000000000000" pitchFamily="65" charset="-120"/>
                        </a:rPr>
                        <a:t>2,119</a:t>
                      </a:r>
                      <a:endParaRPr lang="en-US" altLang="zh-TW" sz="2000" b="1" i="0" u="none" strike="noStrike" dirty="0">
                        <a:solidFill>
                          <a:srgbClr val="FF0000"/>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solidFill>
                  </a:tcPr>
                </a:tc>
                <a:tc>
                  <a:txBody>
                    <a:bodyPr/>
                    <a:lstStyle/>
                    <a:p>
                      <a:pPr algn="r" rtl="0" fontAlgn="ctr"/>
                      <a:r>
                        <a:rPr lang="en-US" altLang="zh-TW" sz="2000" b="1" u="none" strike="noStrike" dirty="0" smtClean="0">
                          <a:solidFill>
                            <a:schemeClr val="bg1"/>
                          </a:solidFill>
                          <a:effectLst/>
                          <a:latin typeface="Book Antiqua" panose="02040602050305030304" pitchFamily="18" charset="0"/>
                          <a:ea typeface="標楷體" panose="03000509000000000000" pitchFamily="65" charset="-120"/>
                        </a:rPr>
                        <a:t>55.5</a:t>
                      </a:r>
                      <a:endParaRPr lang="en-US" altLang="zh-TW" sz="2000" b="1" i="0" u="none" strike="noStrike" dirty="0">
                        <a:solidFill>
                          <a:schemeClr val="bg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3333FF"/>
                    </a:solidFill>
                  </a:tcPr>
                </a:tc>
                <a:tc>
                  <a:txBody>
                    <a:bodyPr/>
                    <a:lstStyle/>
                    <a:p>
                      <a:pPr algn="r" rtl="0" fontAlgn="ctr"/>
                      <a:r>
                        <a:rPr lang="en-US" altLang="zh-TW" sz="2000" b="1" u="none" strike="noStrike" dirty="0">
                          <a:solidFill>
                            <a:srgbClr val="FF0000"/>
                          </a:solidFill>
                          <a:effectLst/>
                          <a:latin typeface="Book Antiqua" panose="02040602050305030304" pitchFamily="18" charset="0"/>
                          <a:ea typeface="標楷體" panose="03000509000000000000" pitchFamily="65" charset="-120"/>
                        </a:rPr>
                        <a:t>1,706</a:t>
                      </a:r>
                      <a:endParaRPr lang="en-US" altLang="zh-TW" sz="2000" b="1" i="0" u="none" strike="noStrike" dirty="0">
                        <a:solidFill>
                          <a:srgbClr val="FF0000"/>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solidFill>
                  </a:tcPr>
                </a:tc>
                <a:tc>
                  <a:txBody>
                    <a:bodyPr/>
                    <a:lstStyle/>
                    <a:p>
                      <a:pPr algn="r" rtl="0" fontAlgn="ctr"/>
                      <a:r>
                        <a:rPr lang="en-US" altLang="zh-TW" sz="2000" b="1" u="none" strike="noStrike" dirty="0" smtClean="0">
                          <a:solidFill>
                            <a:schemeClr val="bg1"/>
                          </a:solidFill>
                          <a:effectLst/>
                          <a:latin typeface="Book Antiqua" panose="02040602050305030304" pitchFamily="18" charset="0"/>
                          <a:ea typeface="標楷體" panose="03000509000000000000" pitchFamily="65" charset="-120"/>
                        </a:rPr>
                        <a:t>80.5</a:t>
                      </a:r>
                      <a:endParaRPr lang="en-US" altLang="zh-TW" sz="2000" b="1" i="0" u="none" strike="noStrike" dirty="0">
                        <a:solidFill>
                          <a:schemeClr val="bg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009900"/>
                    </a:solidFill>
                  </a:tcPr>
                </a:tc>
                <a:tc>
                  <a:txBody>
                    <a:bodyPr/>
                    <a:lstStyle/>
                    <a:p>
                      <a:pPr algn="r" rtl="0" fontAlgn="ctr"/>
                      <a:r>
                        <a:rPr lang="en-US" altLang="zh-TW" sz="2000" b="1" u="none" strike="noStrike" dirty="0" smtClean="0">
                          <a:solidFill>
                            <a:schemeClr val="bg1"/>
                          </a:solidFill>
                          <a:effectLst/>
                          <a:latin typeface="Book Antiqua" panose="02040602050305030304" pitchFamily="18" charset="0"/>
                          <a:ea typeface="標楷體" panose="03000509000000000000" pitchFamily="65" charset="-120"/>
                        </a:rPr>
                        <a:t>    57.4</a:t>
                      </a:r>
                      <a:endParaRPr lang="en-US" altLang="zh-TW" sz="2000" b="1" i="0" u="none" strike="noStrike" dirty="0">
                        <a:solidFill>
                          <a:schemeClr val="bg1"/>
                        </a:solidFill>
                        <a:effectLst/>
                        <a:latin typeface="Book Antiqua" panose="02040602050305030304" pitchFamily="18" charset="0"/>
                        <a:ea typeface="標楷體" panose="03000509000000000000" pitchFamily="65" charset="-120"/>
                      </a:endParaRPr>
                    </a:p>
                  </a:txBody>
                  <a:tcPr marL="36000"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F57B17"/>
                    </a:solidFill>
                  </a:tcPr>
                </a:tc>
                <a:extLst>
                  <a:ext uri="{0D108BD9-81ED-4DB2-BD59-A6C34878D82A}">
                    <a16:rowId xmlns:a16="http://schemas.microsoft.com/office/drawing/2014/main" val="10009"/>
                  </a:ext>
                </a:extLst>
              </a:tr>
            </a:tbl>
          </a:graphicData>
        </a:graphic>
      </p:graphicFrame>
      <p:sp>
        <p:nvSpPr>
          <p:cNvPr id="6" name="矩形 5"/>
          <p:cNvSpPr/>
          <p:nvPr/>
        </p:nvSpPr>
        <p:spPr>
          <a:xfrm>
            <a:off x="225264" y="4572000"/>
            <a:ext cx="8712968" cy="5452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062959" y="5228612"/>
            <a:ext cx="6876765" cy="338554"/>
          </a:xfrm>
          <a:prstGeom prst="rect">
            <a:avLst/>
          </a:prstGeom>
          <a:solidFill>
            <a:srgbClr val="FFFFCC"/>
          </a:solidFill>
        </p:spPr>
        <p:txBody>
          <a:bodyPr wrap="square" lIns="0" rIns="0">
            <a:spAutoFit/>
          </a:bodyPr>
          <a:lstStyle/>
          <a:p>
            <a:r>
              <a:rPr lang="zh-TW" altLang="en-US" sz="1600" b="1" dirty="0" smtClean="0">
                <a:solidFill>
                  <a:srgbClr val="FF0000"/>
                </a:solidFill>
                <a:latin typeface="Book Antiqua" panose="02040602050305030304" pitchFamily="18" charset="0"/>
              </a:rPr>
              <a:t>   </a:t>
            </a:r>
            <a:r>
              <a:rPr lang="en-US" altLang="zh-TW" sz="1600" b="1" dirty="0" smtClean="0">
                <a:solidFill>
                  <a:srgbClr val="FF0000"/>
                </a:solidFill>
                <a:latin typeface="Book Antiqua" panose="02040602050305030304" pitchFamily="18" charset="0"/>
              </a:rPr>
              <a:t>+3.3%</a:t>
            </a:r>
            <a:r>
              <a:rPr lang="zh-TW" altLang="en-US" sz="1600" b="1" dirty="0" smtClean="0">
                <a:solidFill>
                  <a:srgbClr val="FF0000"/>
                </a:solidFill>
                <a:latin typeface="Book Antiqua" panose="02040602050305030304" pitchFamily="18" charset="0"/>
              </a:rPr>
              <a:t>                     </a:t>
            </a:r>
            <a:r>
              <a:rPr lang="en-US" altLang="zh-TW" sz="1600" b="1" dirty="0" smtClean="0">
                <a:solidFill>
                  <a:srgbClr val="FF0000"/>
                </a:solidFill>
                <a:latin typeface="Book Antiqua" panose="02040602050305030304" pitchFamily="18" charset="0"/>
              </a:rPr>
              <a:t>+18.8%</a:t>
            </a:r>
            <a:r>
              <a:rPr lang="zh-TW" altLang="en-US" sz="1600" b="1" dirty="0" smtClean="0">
                <a:solidFill>
                  <a:srgbClr val="FF0000"/>
                </a:solidFill>
                <a:latin typeface="Book Antiqua" panose="02040602050305030304" pitchFamily="18" charset="0"/>
              </a:rPr>
              <a:t>        </a:t>
            </a:r>
            <a:r>
              <a:rPr lang="en-US" altLang="zh-TW" sz="1600" b="1" dirty="0" smtClean="0">
                <a:latin typeface="Book Antiqua" panose="02040602050305030304" pitchFamily="18" charset="0"/>
              </a:rPr>
              <a:t>-9.2%</a:t>
            </a:r>
            <a:r>
              <a:rPr lang="zh-TW" altLang="en-US" sz="1600" b="1" dirty="0" smtClean="0">
                <a:latin typeface="Book Antiqua" panose="02040602050305030304" pitchFamily="18" charset="0"/>
              </a:rPr>
              <a:t>     </a:t>
            </a:r>
            <a:r>
              <a:rPr lang="en-US" altLang="zh-TW" sz="1600" b="1" dirty="0" smtClean="0">
                <a:latin typeface="Book Antiqua" panose="02040602050305030304" pitchFamily="18" charset="0"/>
              </a:rPr>
              <a:t>-16.2%</a:t>
            </a:r>
            <a:r>
              <a:rPr lang="zh-TW" altLang="en-US" sz="1600" b="1" dirty="0" smtClean="0">
                <a:latin typeface="Book Antiqua" panose="02040602050305030304" pitchFamily="18" charset="0"/>
              </a:rPr>
              <a:t>     </a:t>
            </a:r>
            <a:r>
              <a:rPr lang="en-US" altLang="zh-TW" sz="1600" b="1" dirty="0" smtClean="0">
                <a:solidFill>
                  <a:srgbClr val="FF0000"/>
                </a:solidFill>
                <a:latin typeface="Book Antiqua" panose="02040602050305030304" pitchFamily="18" charset="0"/>
              </a:rPr>
              <a:t>+31.5%</a:t>
            </a:r>
            <a:r>
              <a:rPr lang="zh-TW" altLang="en-US" sz="1600" b="1" dirty="0" smtClean="0">
                <a:solidFill>
                  <a:srgbClr val="FF0000"/>
                </a:solidFill>
                <a:latin typeface="Book Antiqua" panose="02040602050305030304" pitchFamily="18" charset="0"/>
              </a:rPr>
              <a:t>    </a:t>
            </a:r>
            <a:r>
              <a:rPr lang="en-US" altLang="zh-TW" sz="1600" b="1" dirty="0" smtClean="0">
                <a:solidFill>
                  <a:srgbClr val="FF0000"/>
                </a:solidFill>
                <a:latin typeface="Book Antiqua" panose="02040602050305030304" pitchFamily="18" charset="0"/>
              </a:rPr>
              <a:t>+24.3%</a:t>
            </a:r>
            <a:r>
              <a:rPr lang="zh-TW" altLang="en-US" sz="1600" b="1" dirty="0" smtClean="0">
                <a:solidFill>
                  <a:srgbClr val="FF0000"/>
                </a:solidFill>
                <a:latin typeface="Book Antiqua" panose="02040602050305030304" pitchFamily="18" charset="0"/>
              </a:rPr>
              <a:t>    </a:t>
            </a:r>
            <a:r>
              <a:rPr lang="en-US" altLang="zh-TW" sz="1600" b="1" dirty="0" smtClean="0">
                <a:solidFill>
                  <a:srgbClr val="FF0000"/>
                </a:solidFill>
                <a:latin typeface="Book Antiqua" panose="02040602050305030304" pitchFamily="18" charset="0"/>
              </a:rPr>
              <a:t>+12.3%</a:t>
            </a:r>
            <a:r>
              <a:rPr lang="zh-TW" altLang="en-US" sz="1600" b="1" dirty="0" smtClean="0">
                <a:solidFill>
                  <a:srgbClr val="FF0000"/>
                </a:solidFill>
                <a:latin typeface="Book Antiqua" panose="02040602050305030304" pitchFamily="18" charset="0"/>
              </a:rPr>
              <a:t>                                                               </a:t>
            </a:r>
            <a:endParaRPr lang="en-US" altLang="zh-TW" sz="1600" b="1" dirty="0" smtClean="0">
              <a:solidFill>
                <a:srgbClr val="FF0000"/>
              </a:solidFill>
              <a:latin typeface="Book Antiqua" panose="02040602050305030304" pitchFamily="18" charset="0"/>
            </a:endParaRPr>
          </a:p>
        </p:txBody>
      </p:sp>
    </p:spTree>
    <p:extLst>
      <p:ext uri="{BB962C8B-B14F-4D97-AF65-F5344CB8AC3E}">
        <p14:creationId xmlns:p14="http://schemas.microsoft.com/office/powerpoint/2010/main" val="7350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26"/>
          <p:cNvSpPr>
            <a:spLocks noGrp="1"/>
          </p:cNvSpPr>
          <p:nvPr>
            <p:ph type="title"/>
          </p:nvPr>
        </p:nvSpPr>
        <p:spPr>
          <a:xfrm>
            <a:off x="192088" y="188640"/>
            <a:ext cx="8229600" cy="633412"/>
          </a:xfrm>
        </p:spPr>
        <p:txBody>
          <a:bodyPr/>
          <a:lstStyle/>
          <a:p>
            <a:r>
              <a:rPr lang="zh-TW" altLang="en-US" sz="3600" b="1" dirty="0" smtClean="0">
                <a:solidFill>
                  <a:schemeClr val="tx1"/>
                </a:solidFill>
                <a:latin typeface="標楷體" panose="03000509000000000000" pitchFamily="65" charset="-120"/>
                <a:ea typeface="標楷體" panose="03000509000000000000" pitchFamily="65" charset="-120"/>
              </a:rPr>
              <a:t>機械群學生群名次表範例</a:t>
            </a:r>
          </a:p>
        </p:txBody>
      </p:sp>
      <p:graphicFrame>
        <p:nvGraphicFramePr>
          <p:cNvPr id="5" name="內容版面配置區 4"/>
          <p:cNvGraphicFramePr>
            <a:graphicFrameLocks noGrp="1"/>
          </p:cNvGraphicFramePr>
          <p:nvPr>
            <p:ph idx="1"/>
          </p:nvPr>
        </p:nvGraphicFramePr>
        <p:xfrm>
          <a:off x="257175" y="1628775"/>
          <a:ext cx="8707438" cy="3133727"/>
        </p:xfrm>
        <a:graphic>
          <a:graphicData uri="http://schemas.openxmlformats.org/drawingml/2006/table">
            <a:tbl>
              <a:tblPr/>
              <a:tblGrid>
                <a:gridCol w="295275">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471488">
                  <a:extLst>
                    <a:ext uri="{9D8B030D-6E8A-4147-A177-3AD203B41FA5}">
                      <a16:colId xmlns:a16="http://schemas.microsoft.com/office/drawing/2014/main" val="20002"/>
                    </a:ext>
                  </a:extLst>
                </a:gridCol>
                <a:gridCol w="473075">
                  <a:extLst>
                    <a:ext uri="{9D8B030D-6E8A-4147-A177-3AD203B41FA5}">
                      <a16:colId xmlns:a16="http://schemas.microsoft.com/office/drawing/2014/main" val="20003"/>
                    </a:ext>
                  </a:extLst>
                </a:gridCol>
                <a:gridCol w="549275">
                  <a:extLst>
                    <a:ext uri="{9D8B030D-6E8A-4147-A177-3AD203B41FA5}">
                      <a16:colId xmlns:a16="http://schemas.microsoft.com/office/drawing/2014/main" val="20004"/>
                    </a:ext>
                  </a:extLst>
                </a:gridCol>
                <a:gridCol w="720725">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gridCol w="862012">
                  <a:extLst>
                    <a:ext uri="{9D8B030D-6E8A-4147-A177-3AD203B41FA5}">
                      <a16:colId xmlns:a16="http://schemas.microsoft.com/office/drawing/2014/main" val="20007"/>
                    </a:ext>
                  </a:extLst>
                </a:gridCol>
                <a:gridCol w="863600">
                  <a:extLst>
                    <a:ext uri="{9D8B030D-6E8A-4147-A177-3AD203B41FA5}">
                      <a16:colId xmlns:a16="http://schemas.microsoft.com/office/drawing/2014/main" val="20008"/>
                    </a:ext>
                  </a:extLst>
                </a:gridCol>
                <a:gridCol w="784225">
                  <a:extLst>
                    <a:ext uri="{9D8B030D-6E8A-4147-A177-3AD203B41FA5}">
                      <a16:colId xmlns:a16="http://schemas.microsoft.com/office/drawing/2014/main" val="20009"/>
                    </a:ext>
                  </a:extLst>
                </a:gridCol>
                <a:gridCol w="855663">
                  <a:extLst>
                    <a:ext uri="{9D8B030D-6E8A-4147-A177-3AD203B41FA5}">
                      <a16:colId xmlns:a16="http://schemas.microsoft.com/office/drawing/2014/main" val="20010"/>
                    </a:ext>
                  </a:extLst>
                </a:gridCol>
                <a:gridCol w="869950">
                  <a:extLst>
                    <a:ext uri="{9D8B030D-6E8A-4147-A177-3AD203B41FA5}">
                      <a16:colId xmlns:a16="http://schemas.microsoft.com/office/drawing/2014/main" val="20011"/>
                    </a:ext>
                  </a:extLst>
                </a:gridCol>
                <a:gridCol w="863600">
                  <a:extLst>
                    <a:ext uri="{9D8B030D-6E8A-4147-A177-3AD203B41FA5}">
                      <a16:colId xmlns:a16="http://schemas.microsoft.com/office/drawing/2014/main" val="20012"/>
                    </a:ext>
                  </a:extLst>
                </a:gridCol>
              </a:tblGrid>
              <a:tr h="75405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序號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學生</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姓名</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群別</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代碼</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學制</a:t>
                      </a:r>
                      <a:endPar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代碼</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科</a:t>
                      </a: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組</a:t>
                      </a: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、學程名稱</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班級</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名稱</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學業平均成</a:t>
                      </a: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績</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科</a:t>
                      </a:r>
                      <a:r>
                        <a:rPr kumimoji="0" lang="en-US" altLang="zh-TW" sz="1200" b="1" i="0" u="none" strike="noStrike" cap="none" normalizeH="0" baseline="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組</a:t>
                      </a:r>
                      <a:r>
                        <a:rPr kumimoji="0" lang="en-US" altLang="zh-TW" sz="1200" b="1" i="0" u="none" strike="noStrike" cap="none" normalizeH="0" baseline="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、學程名次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學業平均成績</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專業及實習科目平均成績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英文平均成績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國文平均</a:t>
                      </a:r>
                      <a:endPar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數學平均成績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97854321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周生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製圖學程</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三孝</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3</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6</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97666321</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朱生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模具科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三忠</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5</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16</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9</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8573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10</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97654321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張生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chemeClr val="tx1"/>
                          </a:solidFill>
                          <a:effectLst/>
                          <a:latin typeface="Times New Roman" pitchFamily="18" charset="0"/>
                          <a:ea typeface="新細明體" pitchFamily="18" charset="-120"/>
                        </a:rPr>
                        <a:t>01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三甲</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3</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9367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9765432</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林生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01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三甲</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3</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30</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97888999</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陳生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板金科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18</a:t>
                      </a: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13</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bl>
          </a:graphicData>
        </a:graphic>
      </p:graphicFrame>
      <p:sp>
        <p:nvSpPr>
          <p:cNvPr id="77033" name="投影片編號版面配置區 3"/>
          <p:cNvSpPr>
            <a:spLocks noGrp="1"/>
          </p:cNvSpPr>
          <p:nvPr>
            <p:ph type="sldNum" sz="quarter" idx="12"/>
          </p:nvPr>
        </p:nvSpPr>
        <p:spPr>
          <a:xfrm>
            <a:off x="6627813"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3317247-9135-4603-86DD-7BDDDC1F00FB}" type="slidenum">
              <a:rPr lang="zh-TW" altLang="en-US" sz="1400" smtClean="0"/>
              <a:pPr>
                <a:spcBef>
                  <a:spcPct val="0"/>
                </a:spcBef>
                <a:buFontTx/>
                <a:buNone/>
              </a:pPr>
              <a:t>30</a:t>
            </a:fld>
            <a:endParaRPr lang="en-US" altLang="zh-TW" sz="1400" smtClean="0"/>
          </a:p>
        </p:txBody>
      </p:sp>
      <p:sp>
        <p:nvSpPr>
          <p:cNvPr id="77029" name="文字方塊 24"/>
          <p:cNvSpPr txBox="1">
            <a:spLocks noChangeArrowheads="1"/>
          </p:cNvSpPr>
          <p:nvPr/>
        </p:nvSpPr>
        <p:spPr bwMode="auto">
          <a:xfrm>
            <a:off x="192088" y="1127125"/>
            <a:ext cx="5100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Ø"/>
            </a:pP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機械群為</a:t>
            </a: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群，故檔名設為</a:t>
            </a: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01.xls</a:t>
            </a:r>
            <a:endPar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001" name="文字方塊 5"/>
          <p:cNvSpPr txBox="1">
            <a:spLocks noChangeArrowheads="1"/>
          </p:cNvSpPr>
          <p:nvPr/>
        </p:nvSpPr>
        <p:spPr bwMode="auto">
          <a:xfrm>
            <a:off x="279400" y="4797425"/>
            <a:ext cx="8642350" cy="1616075"/>
          </a:xfrm>
          <a:prstGeom prst="rect">
            <a:avLst/>
          </a:prstGeom>
          <a:solidFill>
            <a:srgbClr val="FFFFCC"/>
          </a:solidFill>
          <a:ln w="9525">
            <a:noFill/>
            <a:miter lim="800000"/>
            <a:headEnd/>
            <a:tailEnd/>
          </a:ln>
        </p:spPr>
        <p:txBody>
          <a:bodyPr>
            <a:spAutoFit/>
          </a:bodyPr>
          <a:lstStyle>
            <a:lvl1pPr marL="542925" indent="-542925"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520700" indent="-520700" eaLnBrk="1" hangingPunct="1">
              <a:spcBef>
                <a:spcPct val="0"/>
              </a:spcBef>
              <a:buFontTx/>
              <a:buNone/>
              <a:defRPr/>
            </a:pPr>
            <a:r>
              <a:rPr lang="zh-TW" altLang="en-US" sz="1400" b="1" dirty="0" smtClean="0">
                <a:latin typeface="Times New Roman" pitchFamily="18" charset="0"/>
                <a:ea typeface="標楷體" pitchFamily="65" charset="-120"/>
                <a:cs typeface="Times New Roman" pitchFamily="18" charset="0"/>
              </a:rPr>
              <a:t>註</a:t>
            </a:r>
            <a:r>
              <a:rPr lang="en-US" altLang="zh-TW" sz="1400" b="1" dirty="0" smtClean="0">
                <a:latin typeface="Times New Roman" pitchFamily="18" charset="0"/>
                <a:ea typeface="標楷體" pitchFamily="65" charset="-120"/>
                <a:cs typeface="Times New Roman" pitchFamily="18" charset="0"/>
              </a:rPr>
              <a:t>1</a:t>
            </a:r>
            <a:r>
              <a:rPr lang="zh-TW" altLang="en-US" sz="1400" b="1" dirty="0" smtClean="0">
                <a:latin typeface="Times New Roman" pitchFamily="18" charset="0"/>
                <a:ea typeface="標楷體" pitchFamily="65" charset="-120"/>
                <a:cs typeface="Times New Roman" pitchFamily="18" charset="0"/>
              </a:rPr>
              <a:t>：</a:t>
            </a:r>
            <a:r>
              <a:rPr lang="zh-TW" altLang="en-US" sz="1400" b="1" dirty="0" smtClean="0">
                <a:solidFill>
                  <a:srgbClr val="FF00FF"/>
                </a:solidFill>
                <a:latin typeface="Times New Roman" pitchFamily="18" charset="0"/>
                <a:ea typeface="標楷體" pitchFamily="65" charset="-120"/>
                <a:cs typeface="Times New Roman" pitchFamily="18" charset="0"/>
              </a:rPr>
              <a:t>學制：</a:t>
            </a:r>
            <a:r>
              <a:rPr lang="en-US" altLang="zh-TW" sz="1400" b="1" dirty="0" smtClean="0">
                <a:solidFill>
                  <a:srgbClr val="FF00FF"/>
                </a:solidFill>
                <a:latin typeface="Times New Roman" pitchFamily="18" charset="0"/>
                <a:ea typeface="標楷體" pitchFamily="65" charset="-120"/>
                <a:cs typeface="Times New Roman" pitchFamily="18" charset="0"/>
              </a:rPr>
              <a:t>1—</a:t>
            </a:r>
            <a:r>
              <a:rPr lang="zh-TW" altLang="en-US" sz="1400" b="1" dirty="0" smtClean="0">
                <a:solidFill>
                  <a:srgbClr val="FF00FF"/>
                </a:solidFill>
                <a:latin typeface="Times New Roman" pitchFamily="18" charset="0"/>
                <a:ea typeface="標楷體" pitchFamily="65" charset="-120"/>
                <a:cs typeface="Times New Roman" pitchFamily="18" charset="0"/>
              </a:rPr>
              <a:t>高職、</a:t>
            </a:r>
            <a:r>
              <a:rPr lang="en-US" altLang="zh-TW" sz="1400" b="1" dirty="0" smtClean="0">
                <a:solidFill>
                  <a:srgbClr val="FF00FF"/>
                </a:solidFill>
                <a:latin typeface="Times New Roman" pitchFamily="18" charset="0"/>
                <a:ea typeface="標楷體" pitchFamily="65" charset="-120"/>
                <a:cs typeface="Times New Roman" pitchFamily="18" charset="0"/>
              </a:rPr>
              <a:t>2—</a:t>
            </a:r>
            <a:r>
              <a:rPr lang="zh-TW" altLang="en-US" sz="1400" b="1" dirty="0" smtClean="0">
                <a:solidFill>
                  <a:srgbClr val="FF00FF"/>
                </a:solidFill>
                <a:latin typeface="Times New Roman" pitchFamily="18" charset="0"/>
                <a:ea typeface="標楷體" pitchFamily="65" charset="-120"/>
                <a:cs typeface="Times New Roman" pitchFamily="18" charset="0"/>
              </a:rPr>
              <a:t>綜合高中、</a:t>
            </a:r>
            <a:r>
              <a:rPr lang="en-US" altLang="zh-TW" sz="1400" b="1" dirty="0" smtClean="0">
                <a:solidFill>
                  <a:srgbClr val="FF00FF"/>
                </a:solidFill>
                <a:latin typeface="Times New Roman" pitchFamily="18" charset="0"/>
                <a:ea typeface="標楷體" pitchFamily="65" charset="-120"/>
                <a:cs typeface="Times New Roman" pitchFamily="18" charset="0"/>
              </a:rPr>
              <a:t>3—</a:t>
            </a:r>
            <a:r>
              <a:rPr lang="zh-TW" altLang="en-US" sz="1400" b="1" dirty="0" smtClean="0">
                <a:solidFill>
                  <a:srgbClr val="FF00FF"/>
                </a:solidFill>
                <a:latin typeface="Times New Roman" pitchFamily="18" charset="0"/>
                <a:ea typeface="標楷體" pitchFamily="65" charset="-120"/>
                <a:cs typeface="Times New Roman" pitchFamily="18" charset="0"/>
              </a:rPr>
              <a:t>實用技能學程、</a:t>
            </a:r>
            <a:r>
              <a:rPr lang="en-US" altLang="zh-TW" sz="1400" b="1" dirty="0" smtClean="0">
                <a:solidFill>
                  <a:srgbClr val="FF00FF"/>
                </a:solidFill>
                <a:latin typeface="Times New Roman" pitchFamily="18" charset="0"/>
                <a:ea typeface="標楷體" pitchFamily="65" charset="-120"/>
                <a:cs typeface="Times New Roman" pitchFamily="18" charset="0"/>
              </a:rPr>
              <a:t>4—</a:t>
            </a:r>
            <a:r>
              <a:rPr lang="zh-TW" altLang="en-US" sz="1400" b="1" dirty="0" smtClean="0">
                <a:solidFill>
                  <a:srgbClr val="FF00FF"/>
                </a:solidFill>
                <a:latin typeface="Times New Roman" pitchFamily="18" charset="0"/>
                <a:ea typeface="標楷體" pitchFamily="65" charset="-120"/>
                <a:cs typeface="Times New Roman" pitchFamily="18" charset="0"/>
              </a:rPr>
              <a:t>建教班、</a:t>
            </a:r>
            <a:r>
              <a:rPr lang="en-US" altLang="zh-TW" sz="1400" b="1" dirty="0" smtClean="0">
                <a:solidFill>
                  <a:srgbClr val="FF00FF"/>
                </a:solidFill>
                <a:latin typeface="Times New Roman" pitchFamily="18" charset="0"/>
                <a:ea typeface="標楷體" pitchFamily="65" charset="-120"/>
                <a:cs typeface="Times New Roman" pitchFamily="18" charset="0"/>
              </a:rPr>
              <a:t>5—</a:t>
            </a:r>
            <a:r>
              <a:rPr lang="zh-TW" altLang="en-US" sz="1400" b="1" dirty="0" smtClean="0">
                <a:solidFill>
                  <a:srgbClr val="FF00FF"/>
                </a:solidFill>
                <a:latin typeface="Times New Roman" pitchFamily="18" charset="0"/>
                <a:ea typeface="標楷體" pitchFamily="65" charset="-120"/>
                <a:cs typeface="Times New Roman" pitchFamily="18" charset="0"/>
              </a:rPr>
              <a:t>日間部進修學校、</a:t>
            </a:r>
            <a:r>
              <a:rPr lang="en-US" altLang="zh-TW" sz="1400" b="1" dirty="0" smtClean="0">
                <a:solidFill>
                  <a:srgbClr val="FF00FF"/>
                </a:solidFill>
                <a:latin typeface="Times New Roman" pitchFamily="18" charset="0"/>
                <a:ea typeface="標楷體" pitchFamily="65" charset="-120"/>
                <a:cs typeface="Times New Roman" pitchFamily="18" charset="0"/>
              </a:rPr>
              <a:t>6—</a:t>
            </a:r>
            <a:r>
              <a:rPr lang="zh-TW" altLang="en-US" sz="1400" b="1" dirty="0" smtClean="0">
                <a:solidFill>
                  <a:srgbClr val="FF00FF"/>
                </a:solidFill>
                <a:latin typeface="Times New Roman" pitchFamily="18" charset="0"/>
                <a:ea typeface="標楷體" pitchFamily="65" charset="-120"/>
                <a:cs typeface="Times New Roman" pitchFamily="18" charset="0"/>
              </a:rPr>
              <a:t>進修部進修學校、</a:t>
            </a:r>
            <a:r>
              <a:rPr lang="en-US" altLang="zh-TW" sz="1400" b="1" dirty="0" smtClean="0">
                <a:solidFill>
                  <a:srgbClr val="FF00FF"/>
                </a:solidFill>
                <a:latin typeface="Times New Roman" pitchFamily="18" charset="0"/>
                <a:ea typeface="標楷體" pitchFamily="65" charset="-120"/>
                <a:cs typeface="Times New Roman" pitchFamily="18" charset="0"/>
              </a:rPr>
              <a:t>9—</a:t>
            </a:r>
            <a:r>
              <a:rPr lang="zh-TW" altLang="en-US" sz="1400" b="1" dirty="0" smtClean="0">
                <a:solidFill>
                  <a:srgbClr val="FF00FF"/>
                </a:solidFill>
                <a:latin typeface="Times New Roman" pitchFamily="18" charset="0"/>
                <a:ea typeface="標楷體" pitchFamily="65" charset="-120"/>
                <a:cs typeface="Times New Roman" pitchFamily="18" charset="0"/>
              </a:rPr>
              <a:t>其他。</a:t>
            </a:r>
            <a:endParaRPr lang="en-US" altLang="zh-TW" sz="1400" b="1" dirty="0" smtClean="0">
              <a:solidFill>
                <a:srgbClr val="FF00FF"/>
              </a:solidFill>
              <a:latin typeface="Times New Roman" pitchFamily="18" charset="0"/>
              <a:ea typeface="標楷體" pitchFamily="65" charset="-120"/>
              <a:cs typeface="Times New Roman" pitchFamily="18" charset="0"/>
            </a:endParaRPr>
          </a:p>
          <a:p>
            <a:pPr marL="520700" indent="-520700" eaLnBrk="1" hangingPunct="1">
              <a:spcBef>
                <a:spcPct val="0"/>
              </a:spcBef>
              <a:buFontTx/>
              <a:buNone/>
              <a:defRPr/>
            </a:pPr>
            <a:r>
              <a:rPr lang="zh-TW" altLang="en-US" sz="1400" b="1" dirty="0" smtClean="0">
                <a:latin typeface="Times New Roman" pitchFamily="18" charset="0"/>
                <a:ea typeface="標楷體" pitchFamily="65" charset="-120"/>
                <a:cs typeface="Times New Roman" pitchFamily="18" charset="0"/>
              </a:rPr>
              <a:t>註</a:t>
            </a:r>
            <a:r>
              <a:rPr lang="en-US" altLang="zh-TW" sz="1400" b="1" dirty="0" smtClean="0">
                <a:latin typeface="Times New Roman" pitchFamily="18" charset="0"/>
                <a:ea typeface="標楷體" pitchFamily="65" charset="-120"/>
                <a:cs typeface="Times New Roman" pitchFamily="18" charset="0"/>
              </a:rPr>
              <a:t>2</a:t>
            </a:r>
            <a:r>
              <a:rPr lang="zh-TW" altLang="en-US" sz="1400" b="1" dirty="0" smtClean="0">
                <a:latin typeface="Times New Roman" pitchFamily="18" charset="0"/>
                <a:ea typeface="標楷體" pitchFamily="65" charset="-120"/>
                <a:cs typeface="Times New Roman" pitchFamily="18" charset="0"/>
              </a:rPr>
              <a:t>：</a:t>
            </a:r>
            <a:r>
              <a:rPr lang="zh-TW" altLang="en-US" sz="1400" b="1" spc="-50" dirty="0" smtClean="0">
                <a:solidFill>
                  <a:srgbClr val="0000FF"/>
                </a:solidFill>
                <a:latin typeface="Times New Roman" pitchFamily="18" charset="0"/>
                <a:ea typeface="標楷體" pitchFamily="65" charset="-120"/>
                <a:cs typeface="Times New Roman" pitchFamily="18" charset="0"/>
              </a:rPr>
              <a:t>至多</a:t>
            </a:r>
            <a:r>
              <a:rPr lang="en-US" altLang="zh-TW" sz="1400" b="1" spc="-50" dirty="0" smtClean="0">
                <a:solidFill>
                  <a:srgbClr val="0000FF"/>
                </a:solidFill>
                <a:latin typeface="Times New Roman" pitchFamily="18" charset="0"/>
                <a:ea typeface="標楷體" pitchFamily="65" charset="-120"/>
                <a:cs typeface="Times New Roman" pitchFamily="18" charset="0"/>
              </a:rPr>
              <a:t>15</a:t>
            </a:r>
            <a:r>
              <a:rPr lang="zh-TW" altLang="en-US" sz="1400" b="1" spc="-50" dirty="0" smtClean="0">
                <a:solidFill>
                  <a:srgbClr val="0000FF"/>
                </a:solidFill>
                <a:latin typeface="Times New Roman" pitchFamily="18" charset="0"/>
                <a:ea typeface="標楷體" pitchFamily="65" charset="-120"/>
                <a:cs typeface="Times New Roman" pitchFamily="18" charset="0"/>
              </a:rPr>
              <a:t>群</a:t>
            </a:r>
            <a:r>
              <a:rPr lang="en-US" altLang="zh-TW" sz="1400" b="1" spc="-50" dirty="0" smtClean="0">
                <a:solidFill>
                  <a:srgbClr val="0000FF"/>
                </a:solidFill>
                <a:latin typeface="Times New Roman" pitchFamily="18" charset="0"/>
                <a:ea typeface="標楷體" pitchFamily="65" charset="-120"/>
                <a:cs typeface="Times New Roman" pitchFamily="18" charset="0"/>
              </a:rPr>
              <a:t>—15</a:t>
            </a:r>
            <a:r>
              <a:rPr lang="zh-TW" altLang="en-US" sz="1400" b="1" spc="-50" dirty="0" smtClean="0">
                <a:solidFill>
                  <a:srgbClr val="0000FF"/>
                </a:solidFill>
                <a:latin typeface="Times New Roman" pitchFamily="18" charset="0"/>
                <a:ea typeface="標楷體" pitchFamily="65" charset="-120"/>
                <a:cs typeface="Times New Roman" pitchFamily="18" charset="0"/>
              </a:rPr>
              <a:t>個群名次表</a:t>
            </a:r>
            <a:r>
              <a:rPr lang="en-US" altLang="zh-TW" sz="1400" b="1" spc="-50" dirty="0" smtClean="0">
                <a:solidFill>
                  <a:srgbClr val="0000FF"/>
                </a:solidFill>
                <a:latin typeface="Times New Roman" pitchFamily="18" charset="0"/>
                <a:ea typeface="標楷體" pitchFamily="65" charset="-120"/>
                <a:cs typeface="Times New Roman" pitchFamily="18" charset="0"/>
              </a:rPr>
              <a:t>—15</a:t>
            </a:r>
            <a:r>
              <a:rPr lang="zh-TW" altLang="en-US" sz="1400" b="1" spc="-50" dirty="0" smtClean="0">
                <a:solidFill>
                  <a:srgbClr val="0000FF"/>
                </a:solidFill>
                <a:latin typeface="Times New Roman" pitchFamily="18" charset="0"/>
                <a:ea typeface="標楷體" pitchFamily="65" charset="-120"/>
                <a:cs typeface="Times New Roman" pitchFamily="18" charset="0"/>
              </a:rPr>
              <a:t>個</a:t>
            </a:r>
            <a:r>
              <a:rPr lang="en-US" altLang="zh-TW" sz="1400" b="1" spc="-50" dirty="0" smtClean="0">
                <a:solidFill>
                  <a:srgbClr val="0000FF"/>
                </a:solidFill>
                <a:latin typeface="Times New Roman" pitchFamily="18" charset="0"/>
                <a:ea typeface="標楷體" pitchFamily="65" charset="-120"/>
                <a:cs typeface="Times New Roman" pitchFamily="18" charset="0"/>
              </a:rPr>
              <a:t>Excel</a:t>
            </a:r>
            <a:r>
              <a:rPr lang="zh-TW" altLang="en-US" sz="1400" b="1" spc="-50" dirty="0" smtClean="0">
                <a:solidFill>
                  <a:srgbClr val="0000FF"/>
                </a:solidFill>
                <a:latin typeface="Times New Roman" pitchFamily="18" charset="0"/>
                <a:ea typeface="標楷體" pitchFamily="65" charset="-120"/>
                <a:cs typeface="Times New Roman" pitchFamily="18" charset="0"/>
              </a:rPr>
              <a:t>檔。</a:t>
            </a:r>
            <a:r>
              <a:rPr lang="en-US" altLang="zh-TW" sz="1400" b="1" spc="-50" dirty="0" smtClean="0">
                <a:solidFill>
                  <a:srgbClr val="FF0000"/>
                </a:solidFill>
                <a:latin typeface="Times New Roman" pitchFamily="18" charset="0"/>
                <a:ea typeface="標楷體" pitchFamily="65" charset="-120"/>
                <a:cs typeface="Times New Roman" pitchFamily="18" charset="0"/>
              </a:rPr>
              <a:t>1</a:t>
            </a:r>
            <a:r>
              <a:rPr lang="zh-TW" altLang="zh-TW" sz="1400" b="1" spc="-50" dirty="0" smtClean="0">
                <a:solidFill>
                  <a:srgbClr val="FF0000"/>
                </a:solidFill>
                <a:latin typeface="Times New Roman" pitchFamily="18" charset="0"/>
                <a:ea typeface="標楷體" pitchFamily="65" charset="-120"/>
                <a:cs typeface="Times New Roman" pitchFamily="18" charset="0"/>
              </a:rPr>
              <a:t>個群別</a:t>
            </a:r>
            <a:r>
              <a:rPr lang="en-US" altLang="zh-TW" sz="1400" b="1" spc="-50" dirty="0" smtClean="0">
                <a:solidFill>
                  <a:srgbClr val="FF0000"/>
                </a:solidFill>
                <a:latin typeface="Times New Roman" pitchFamily="18" charset="0"/>
                <a:ea typeface="標楷體" pitchFamily="65" charset="-120"/>
                <a:cs typeface="Times New Roman" pitchFamily="18" charset="0"/>
              </a:rPr>
              <a:t>1</a:t>
            </a:r>
            <a:r>
              <a:rPr lang="zh-TW" altLang="zh-TW" sz="1400" b="1" spc="-50" dirty="0" smtClean="0">
                <a:solidFill>
                  <a:srgbClr val="FF0000"/>
                </a:solidFill>
                <a:latin typeface="Times New Roman" pitchFamily="18" charset="0"/>
                <a:ea typeface="標楷體" pitchFamily="65" charset="-120"/>
                <a:cs typeface="Times New Roman" pitchFamily="18" charset="0"/>
              </a:rPr>
              <a:t>個檔，以群別代碼</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en-US" sz="1400" b="1" spc="-50" dirty="0" smtClean="0">
                <a:solidFill>
                  <a:srgbClr val="FF0000"/>
                </a:solidFill>
                <a:latin typeface="Times New Roman" pitchFamily="18" charset="0"/>
                <a:ea typeface="標楷體" pitchFamily="65" charset="-120"/>
                <a:cs typeface="Times New Roman" pitchFamily="18" charset="0"/>
              </a:rPr>
              <a:t>參</a:t>
            </a:r>
            <a:r>
              <a:rPr lang="zh-TW" altLang="zh-TW" sz="1400" b="1" spc="-50" dirty="0" smtClean="0">
                <a:solidFill>
                  <a:srgbClr val="FF0000"/>
                </a:solidFill>
                <a:latin typeface="Times New Roman" pitchFamily="18" charset="0"/>
                <a:ea typeface="標楷體" pitchFamily="65" charset="-120"/>
                <a:cs typeface="Times New Roman" pitchFamily="18" charset="0"/>
              </a:rPr>
              <a:t>考</a:t>
            </a:r>
            <a:r>
              <a:rPr lang="zh-TW" altLang="en-US" sz="1400" b="1" spc="-50" dirty="0" smtClean="0">
                <a:solidFill>
                  <a:srgbClr val="FF0000"/>
                </a:solidFill>
                <a:latin typeface="Times New Roman" pitchFamily="18" charset="0"/>
                <a:ea typeface="標楷體" pitchFamily="65" charset="-120"/>
                <a:cs typeface="Times New Roman" pitchFamily="18" charset="0"/>
              </a:rPr>
              <a:t>簡章附錄三「報名考生科</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en-US" sz="1400" b="1" spc="-50" dirty="0" smtClean="0">
                <a:solidFill>
                  <a:srgbClr val="FF0000"/>
                </a:solidFill>
                <a:latin typeface="Times New Roman" pitchFamily="18" charset="0"/>
                <a:ea typeface="標楷體" pitchFamily="65" charset="-120"/>
                <a:cs typeface="Times New Roman" pitchFamily="18" charset="0"/>
              </a:rPr>
              <a:t>組</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en-US" sz="1400" b="1" spc="-50" dirty="0" smtClean="0">
                <a:solidFill>
                  <a:srgbClr val="FF0000"/>
                </a:solidFill>
                <a:latin typeface="Times New Roman" pitchFamily="18" charset="0"/>
                <a:ea typeface="標楷體" pitchFamily="65" charset="-120"/>
                <a:cs typeface="Times New Roman" pitchFamily="18" charset="0"/>
              </a:rPr>
              <a:t>、學程代碼與報名群別表」</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zh-TW" sz="1400" b="1" spc="-50" dirty="0" smtClean="0">
                <a:solidFill>
                  <a:srgbClr val="FF0000"/>
                </a:solidFill>
                <a:latin typeface="Times New Roman" pitchFamily="18" charset="0"/>
                <a:ea typeface="標楷體" pitchFamily="65" charset="-120"/>
                <a:cs typeface="Times New Roman" pitchFamily="18" charset="0"/>
              </a:rPr>
              <a:t>為檔名，例</a:t>
            </a:r>
            <a:r>
              <a:rPr lang="en-US" altLang="zh-TW" sz="1400" b="1" spc="-50" dirty="0" smtClean="0">
                <a:solidFill>
                  <a:srgbClr val="FF0000"/>
                </a:solidFill>
                <a:latin typeface="Times New Roman" pitchFamily="18" charset="0"/>
                <a:ea typeface="標楷體" pitchFamily="65" charset="-120"/>
                <a:cs typeface="Times New Roman" pitchFamily="18" charset="0"/>
              </a:rPr>
              <a:t>01.xls</a:t>
            </a:r>
            <a:r>
              <a:rPr lang="zh-TW" altLang="zh-TW" sz="1400" b="1" spc="-50" dirty="0" smtClean="0">
                <a:solidFill>
                  <a:srgbClr val="FF0000"/>
                </a:solidFill>
                <a:latin typeface="Times New Roman" pitchFamily="18" charset="0"/>
                <a:ea typeface="標楷體" pitchFamily="65" charset="-120"/>
                <a:cs typeface="Times New Roman" pitchFamily="18" charset="0"/>
              </a:rPr>
              <a:t>、</a:t>
            </a:r>
            <a:r>
              <a:rPr lang="en-US" altLang="zh-TW" sz="1400" b="1" spc="-50" dirty="0" smtClean="0">
                <a:solidFill>
                  <a:srgbClr val="FF0000"/>
                </a:solidFill>
                <a:latin typeface="Times New Roman" pitchFamily="18" charset="0"/>
                <a:ea typeface="標楷體" pitchFamily="65" charset="-120"/>
                <a:cs typeface="Times New Roman" pitchFamily="18" charset="0"/>
              </a:rPr>
              <a:t>02.xls</a:t>
            </a:r>
            <a:r>
              <a:rPr lang="zh-TW" altLang="zh-TW" sz="1400" b="1" spc="-50" dirty="0" smtClean="0">
                <a:solidFill>
                  <a:srgbClr val="FF0000"/>
                </a:solidFill>
                <a:latin typeface="Times New Roman" pitchFamily="18" charset="0"/>
                <a:ea typeface="標楷體" pitchFamily="65" charset="-120"/>
                <a:cs typeface="Times New Roman" pitchFamily="18" charset="0"/>
              </a:rPr>
              <a:t>、</a:t>
            </a:r>
            <a:r>
              <a:rPr lang="en-US" altLang="zh-TW" sz="1400" b="1" spc="-50" dirty="0" smtClean="0">
                <a:solidFill>
                  <a:srgbClr val="FF0000"/>
                </a:solidFill>
                <a:latin typeface="Times New Roman" pitchFamily="18" charset="0"/>
                <a:ea typeface="標楷體" pitchFamily="65" charset="-120"/>
                <a:cs typeface="Times New Roman" pitchFamily="18" charset="0"/>
              </a:rPr>
              <a:t>…</a:t>
            </a:r>
            <a:r>
              <a:rPr lang="zh-TW" altLang="zh-TW" sz="1400" b="1" spc="-50" dirty="0" smtClean="0">
                <a:solidFill>
                  <a:srgbClr val="FF0000"/>
                </a:solidFill>
                <a:latin typeface="Times New Roman" pitchFamily="18" charset="0"/>
                <a:ea typeface="標楷體" pitchFamily="65" charset="-120"/>
                <a:cs typeface="Times New Roman" pitchFamily="18" charset="0"/>
              </a:rPr>
              <a:t>、</a:t>
            </a:r>
            <a:r>
              <a:rPr lang="en-US" altLang="zh-TW" sz="1400" b="1" spc="-50" dirty="0" smtClean="0">
                <a:solidFill>
                  <a:srgbClr val="FF0000"/>
                </a:solidFill>
                <a:latin typeface="Times New Roman" pitchFamily="18" charset="0"/>
                <a:ea typeface="標楷體" pitchFamily="65" charset="-120"/>
                <a:cs typeface="Times New Roman" pitchFamily="18" charset="0"/>
              </a:rPr>
              <a:t>15.xls</a:t>
            </a:r>
            <a:r>
              <a:rPr lang="zh-TW" altLang="zh-TW" sz="1400" b="1" spc="-50" dirty="0" smtClean="0">
                <a:solidFill>
                  <a:srgbClr val="FF0000"/>
                </a:solidFill>
                <a:latin typeface="Times New Roman" pitchFamily="18" charset="0"/>
                <a:ea typeface="標楷體" pitchFamily="65" charset="-120"/>
                <a:cs typeface="Times New Roman" pitchFamily="18" charset="0"/>
              </a:rPr>
              <a:t>，最多</a:t>
            </a:r>
            <a:r>
              <a:rPr lang="en-US" altLang="zh-TW" sz="1400" b="1" spc="-50" dirty="0" smtClean="0">
                <a:solidFill>
                  <a:srgbClr val="FF0000"/>
                </a:solidFill>
                <a:latin typeface="Times New Roman" pitchFamily="18" charset="0"/>
                <a:ea typeface="標楷體" pitchFamily="65" charset="-120"/>
                <a:cs typeface="Times New Roman" pitchFamily="18" charset="0"/>
              </a:rPr>
              <a:t>15</a:t>
            </a:r>
            <a:r>
              <a:rPr lang="zh-TW" altLang="zh-TW" sz="1400" b="1" spc="-50" dirty="0" smtClean="0">
                <a:solidFill>
                  <a:srgbClr val="FF0000"/>
                </a:solidFill>
                <a:latin typeface="Times New Roman" pitchFamily="18" charset="0"/>
                <a:ea typeface="標楷體" pitchFamily="65" charset="-120"/>
                <a:cs typeface="Times New Roman" pitchFamily="18" charset="0"/>
              </a:rPr>
              <a:t>個群別，並分</a:t>
            </a:r>
            <a:r>
              <a:rPr lang="en-US" altLang="zh-TW" sz="1400" b="1" spc="-50" dirty="0" smtClean="0">
                <a:solidFill>
                  <a:srgbClr val="FF0000"/>
                </a:solidFill>
                <a:latin typeface="Times New Roman" pitchFamily="18" charset="0"/>
                <a:ea typeface="標楷體" pitchFamily="65" charset="-120"/>
                <a:cs typeface="Times New Roman" pitchFamily="18" charset="0"/>
              </a:rPr>
              <a:t>15</a:t>
            </a:r>
            <a:r>
              <a:rPr lang="zh-TW" altLang="zh-TW" sz="1400" b="1" spc="-50" dirty="0" smtClean="0">
                <a:solidFill>
                  <a:srgbClr val="FF0000"/>
                </a:solidFill>
                <a:latin typeface="Times New Roman" pitchFamily="18" charset="0"/>
                <a:ea typeface="標楷體" pitchFamily="65" charset="-120"/>
                <a:cs typeface="Times New Roman" pitchFamily="18" charset="0"/>
              </a:rPr>
              <a:t>次上傳</a:t>
            </a:r>
            <a:r>
              <a:rPr lang="zh-TW" altLang="en-US" sz="1400" b="1" spc="-50" dirty="0" smtClean="0">
                <a:solidFill>
                  <a:srgbClr val="FF0000"/>
                </a:solidFill>
                <a:latin typeface="Times New Roman" pitchFamily="18" charset="0"/>
                <a:ea typeface="標楷體" pitchFamily="65" charset="-120"/>
                <a:cs typeface="Times New Roman" pitchFamily="18" charset="0"/>
              </a:rPr>
              <a:t>。</a:t>
            </a:r>
            <a:endParaRPr lang="en-US" altLang="zh-TW" sz="1400" b="1" spc="-50" dirty="0" smtClean="0">
              <a:solidFill>
                <a:srgbClr val="FF0000"/>
              </a:solidFill>
              <a:latin typeface="Times New Roman" pitchFamily="18" charset="0"/>
              <a:ea typeface="標楷體" pitchFamily="65" charset="-120"/>
              <a:cs typeface="Times New Roman" pitchFamily="18" charset="0"/>
            </a:endParaRPr>
          </a:p>
          <a:p>
            <a:pPr eaLnBrk="1" hangingPunct="1">
              <a:spcBef>
                <a:spcPct val="0"/>
              </a:spcBef>
              <a:buFontTx/>
              <a:buNone/>
              <a:defRPr/>
            </a:pPr>
            <a:r>
              <a:rPr lang="zh-TW" altLang="en-US" sz="1400" b="1" dirty="0" smtClean="0">
                <a:latin typeface="Times New Roman" pitchFamily="18" charset="0"/>
                <a:ea typeface="標楷體" pitchFamily="65" charset="-120"/>
                <a:cs typeface="Times New Roman" pitchFamily="18" charset="0"/>
              </a:rPr>
              <a:t>註</a:t>
            </a:r>
            <a:r>
              <a:rPr lang="en-US" altLang="zh-TW" sz="1400" b="1" dirty="0" smtClean="0">
                <a:latin typeface="Times New Roman" pitchFamily="18" charset="0"/>
                <a:ea typeface="標楷體" pitchFamily="65" charset="-120"/>
                <a:cs typeface="Times New Roman" pitchFamily="18" charset="0"/>
              </a:rPr>
              <a:t>3</a:t>
            </a:r>
            <a:r>
              <a:rPr lang="zh-TW" altLang="en-US" sz="1400" b="1" dirty="0" smtClean="0">
                <a:latin typeface="Times New Roman" pitchFamily="18" charset="0"/>
                <a:ea typeface="標楷體" pitchFamily="65" charset="-120"/>
                <a:cs typeface="Times New Roman" pitchFamily="18" charset="0"/>
              </a:rPr>
              <a:t>：科</a:t>
            </a: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組</a:t>
            </a: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、學程名稱請參考簡章附錄三之「報名考生科</a:t>
            </a: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組</a:t>
            </a: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、學程代碼與報名群別表」。</a:t>
            </a:r>
            <a:endParaRPr lang="en-US" altLang="zh-TW" sz="1400" b="1" dirty="0" smtClean="0">
              <a:latin typeface="Times New Roman" pitchFamily="18" charset="0"/>
              <a:ea typeface="標楷體" pitchFamily="65" charset="-120"/>
              <a:cs typeface="Times New Roman" pitchFamily="18" charset="0"/>
            </a:endParaRPr>
          </a:p>
          <a:p>
            <a:pPr marL="520700" indent="-520700" eaLnBrk="1" hangingPunct="1">
              <a:spcBef>
                <a:spcPct val="0"/>
              </a:spcBef>
              <a:buFontTx/>
              <a:buNone/>
              <a:defRPr/>
            </a:pPr>
            <a:r>
              <a:rPr lang="zh-TW" altLang="en-US" sz="1400" b="1" dirty="0" smtClean="0">
                <a:latin typeface="Times New Roman" pitchFamily="18" charset="0"/>
                <a:ea typeface="標楷體" pitchFamily="65" charset="-120"/>
                <a:cs typeface="Times New Roman" pitchFamily="18" charset="0"/>
              </a:rPr>
              <a:t>註</a:t>
            </a:r>
            <a:r>
              <a:rPr lang="en-US" altLang="zh-TW" sz="1400" b="1" dirty="0" smtClean="0">
                <a:latin typeface="Times New Roman" pitchFamily="18" charset="0"/>
                <a:ea typeface="標楷體" pitchFamily="65" charset="-120"/>
                <a:cs typeface="Times New Roman" pitchFamily="18" charset="0"/>
              </a:rPr>
              <a:t>4</a:t>
            </a:r>
            <a:r>
              <a:rPr lang="zh-TW" altLang="en-US" sz="1400" b="1" dirty="0" smtClean="0">
                <a:latin typeface="Times New Roman" pitchFamily="18" charset="0"/>
                <a:ea typeface="標楷體" pitchFamily="65" charset="-120"/>
                <a:cs typeface="Times New Roman" pitchFamily="18" charset="0"/>
              </a:rPr>
              <a:t>：</a:t>
            </a:r>
            <a:r>
              <a:rPr lang="zh-TW" altLang="en-US" sz="1400" b="1" dirty="0" smtClean="0">
                <a:solidFill>
                  <a:srgbClr val="0000FF"/>
                </a:solidFill>
                <a:latin typeface="Times New Roman" pitchFamily="18" charset="0"/>
                <a:ea typeface="標楷體" pitchFamily="65" charset="-120"/>
                <a:cs typeface="Times New Roman" pitchFamily="18" charset="0"/>
              </a:rPr>
              <a:t>同一高職學校若有不同被推薦考生之第</a:t>
            </a:r>
            <a:r>
              <a:rPr lang="en-US" altLang="zh-TW" sz="1400" b="1" dirty="0" smtClean="0">
                <a:solidFill>
                  <a:srgbClr val="0000FF"/>
                </a:solidFill>
                <a:latin typeface="Times New Roman" pitchFamily="18" charset="0"/>
                <a:ea typeface="標楷體" pitchFamily="65" charset="-120"/>
                <a:cs typeface="Times New Roman" pitchFamily="18" charset="0"/>
              </a:rPr>
              <a:t>1</a:t>
            </a:r>
            <a:r>
              <a:rPr lang="zh-TW" altLang="en-US" sz="1400" b="1" dirty="0" smtClean="0">
                <a:solidFill>
                  <a:srgbClr val="0000FF"/>
                </a:solidFill>
                <a:latin typeface="Times New Roman" pitchFamily="18" charset="0"/>
                <a:ea typeface="標楷體" pitchFamily="65" charset="-120"/>
                <a:cs typeface="Times New Roman" pitchFamily="18" charset="0"/>
              </a:rPr>
              <a:t>比序至第</a:t>
            </a:r>
            <a:r>
              <a:rPr lang="en-US" altLang="zh-TW" sz="1400" b="1" dirty="0" smtClean="0">
                <a:solidFill>
                  <a:srgbClr val="0000FF"/>
                </a:solidFill>
                <a:latin typeface="Times New Roman" pitchFamily="18" charset="0"/>
                <a:ea typeface="標楷體" pitchFamily="65" charset="-120"/>
                <a:cs typeface="Times New Roman" pitchFamily="18" charset="0"/>
              </a:rPr>
              <a:t>5</a:t>
            </a:r>
            <a:r>
              <a:rPr lang="zh-TW" altLang="en-US" sz="1400" b="1" dirty="0" smtClean="0">
                <a:solidFill>
                  <a:srgbClr val="0000FF"/>
                </a:solidFill>
                <a:latin typeface="Times New Roman" pitchFamily="18" charset="0"/>
                <a:ea typeface="標楷體" pitchFamily="65" charset="-120"/>
                <a:cs typeface="Times New Roman" pitchFamily="18" charset="0"/>
              </a:rPr>
              <a:t>比序群名次完全相同，</a:t>
            </a:r>
            <a:r>
              <a:rPr lang="zh-TW" altLang="en-US" sz="1400" b="1" dirty="0" smtClean="0">
                <a:latin typeface="Times New Roman" pitchFamily="18" charset="0"/>
                <a:ea typeface="標楷體" pitchFamily="65" charset="-120"/>
                <a:cs typeface="Times New Roman" pitchFamily="18" charset="0"/>
              </a:rPr>
              <a:t>則須準備該等考生的全部成績資料，以供查驗。</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43" name="標題 26"/>
          <p:cNvSpPr>
            <a:spLocks noGrp="1"/>
          </p:cNvSpPr>
          <p:nvPr>
            <p:ph type="title"/>
          </p:nvPr>
        </p:nvSpPr>
        <p:spPr>
          <a:xfrm>
            <a:off x="179388" y="188640"/>
            <a:ext cx="7921625" cy="633412"/>
          </a:xfrm>
        </p:spPr>
        <p:txBody>
          <a:bodyPr/>
          <a:lstStyle/>
          <a:p>
            <a:r>
              <a:rPr lang="zh-TW" altLang="en-US" sz="3600" b="1" dirty="0" smtClean="0">
                <a:solidFill>
                  <a:schemeClr val="tx1"/>
                </a:solidFill>
                <a:latin typeface="標楷體" panose="03000509000000000000" pitchFamily="65" charset="-120"/>
                <a:ea typeface="標楷體" panose="03000509000000000000" pitchFamily="65" charset="-120"/>
              </a:rPr>
              <a:t>上傳檔案欄位說明</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429262251"/>
              </p:ext>
            </p:extLst>
          </p:nvPr>
        </p:nvGraphicFramePr>
        <p:xfrm>
          <a:off x="179388" y="1443038"/>
          <a:ext cx="8713787" cy="4856965"/>
        </p:xfrm>
        <a:graphic>
          <a:graphicData uri="http://schemas.openxmlformats.org/drawingml/2006/table">
            <a:tbl>
              <a:tblPr firstRow="1" firstCol="1" bandRow="1" bandCol="1">
                <a:tableStyleId>{5C22544A-7EE6-4342-B048-85BDC9FD1C3A}</a:tableStyleId>
              </a:tblPr>
              <a:tblGrid>
                <a:gridCol w="576118">
                  <a:extLst>
                    <a:ext uri="{9D8B030D-6E8A-4147-A177-3AD203B41FA5}">
                      <a16:colId xmlns:a16="http://schemas.microsoft.com/office/drawing/2014/main" val="20000"/>
                    </a:ext>
                  </a:extLst>
                </a:gridCol>
                <a:gridCol w="3096635">
                  <a:extLst>
                    <a:ext uri="{9D8B030D-6E8A-4147-A177-3AD203B41FA5}">
                      <a16:colId xmlns:a16="http://schemas.microsoft.com/office/drawing/2014/main" val="20001"/>
                    </a:ext>
                  </a:extLst>
                </a:gridCol>
                <a:gridCol w="1116014">
                  <a:extLst>
                    <a:ext uri="{9D8B030D-6E8A-4147-A177-3AD203B41FA5}">
                      <a16:colId xmlns:a16="http://schemas.microsoft.com/office/drawing/2014/main" val="20002"/>
                    </a:ext>
                  </a:extLst>
                </a:gridCol>
                <a:gridCol w="1116014">
                  <a:extLst>
                    <a:ext uri="{9D8B030D-6E8A-4147-A177-3AD203B41FA5}">
                      <a16:colId xmlns:a16="http://schemas.microsoft.com/office/drawing/2014/main" val="20003"/>
                    </a:ext>
                  </a:extLst>
                </a:gridCol>
                <a:gridCol w="2809006">
                  <a:extLst>
                    <a:ext uri="{9D8B030D-6E8A-4147-A177-3AD203B41FA5}">
                      <a16:colId xmlns:a16="http://schemas.microsoft.com/office/drawing/2014/main" val="20004"/>
                    </a:ext>
                  </a:extLst>
                </a:gridCol>
              </a:tblGrid>
              <a:tr h="315667">
                <a:tc>
                  <a:txBody>
                    <a:bodyPr/>
                    <a:lstStyle/>
                    <a:p>
                      <a:pPr algn="ctr">
                        <a:spcAft>
                          <a:spcPts val="0"/>
                        </a:spcAft>
                      </a:pPr>
                      <a:r>
                        <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項次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欄位名稱</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b="1" kern="100" dirty="0">
                          <a:solidFill>
                            <a:srgbClr val="FFFF00"/>
                          </a:solidFill>
                          <a:effectLst/>
                          <a:latin typeface="Times New Roman" panose="02020603050405020304" pitchFamily="18" charset="0"/>
                          <a:ea typeface="標楷體" panose="03000509000000000000" pitchFamily="65" charset="-120"/>
                          <a:cs typeface="Times New Roman" panose="02020603050405020304" pitchFamily="18" charset="0"/>
                        </a:rPr>
                        <a:t>資料型態</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長度</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備註</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extLst>
                  <a:ext uri="{0D108BD9-81ED-4DB2-BD59-A6C34878D82A}">
                    <a16:rowId xmlns:a16="http://schemas.microsoft.com/office/drawing/2014/main" val="10000"/>
                  </a:ext>
                </a:extLst>
              </a:tr>
              <a:tr h="258789">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序號</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碼</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1"/>
                  </a:ext>
                </a:extLst>
              </a:tr>
              <a:tr h="258789">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學號</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碼</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408461">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學生姓名</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字</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需造字者填造字</a:t>
                      </a:r>
                      <a:r>
                        <a:rPr 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申請表</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，連同報名資料寄至本會。</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3"/>
                  </a:ext>
                </a:extLst>
              </a:tr>
              <a:tr h="498699">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群別代碼</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固定</a:t>
                      </a:r>
                      <a:r>
                        <a:rPr lang="en-US"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碼</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spcAft>
                          <a:spcPts val="0"/>
                        </a:spcAft>
                      </a:pP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請</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考</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簡章附錄三「</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畢</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肄</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業科</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、學程代碼</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與報名群別表」</a:t>
                      </a:r>
                      <a:endParaRPr lang="zh-TW" alt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816923">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學制代碼</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spcAft>
                          <a:spcPts val="0"/>
                        </a:spcAft>
                      </a:pPr>
                      <a:r>
                        <a:rPr lang="en-US"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高職（含高中附設職業類科）、</a:t>
                      </a:r>
                      <a:r>
                        <a:rPr lang="en-US"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綜合高中、</a:t>
                      </a:r>
                      <a:r>
                        <a:rPr lang="en-US"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實用技能學程、</a:t>
                      </a:r>
                      <a:r>
                        <a:rPr lang="en-US"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建教班、</a:t>
                      </a:r>
                      <a:r>
                        <a:rPr lang="en-US"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日間部進修學校、</a:t>
                      </a:r>
                      <a:r>
                        <a:rPr lang="en-US"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進修</a:t>
                      </a:r>
                      <a:r>
                        <a:rPr lang="zh-TW"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部進修學校、</a:t>
                      </a:r>
                      <a:r>
                        <a:rPr lang="en-US"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400" b="1" dirty="0" smtClean="0">
                          <a:latin typeface="Times New Roman" panose="02020603050405020304" pitchFamily="18" charset="0"/>
                          <a:ea typeface="標楷體" panose="03000509000000000000" pitchFamily="65" charset="-120"/>
                          <a:cs typeface="Times New Roman" panose="02020603050405020304" pitchFamily="18" charset="0"/>
                        </a:rPr>
                        <a:t>其他</a:t>
                      </a:r>
                      <a:endParaRPr lang="zh-TW" sz="14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5"/>
                  </a:ext>
                </a:extLst>
              </a:tr>
              <a:tr h="433338">
                <a:tc>
                  <a:txBody>
                    <a:bodyPr/>
                    <a:lstStyle/>
                    <a:p>
                      <a:pPr algn="ctr">
                        <a:spcAft>
                          <a:spcPts val="0"/>
                        </a:spcAft>
                      </a:pP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科</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、學程名稱</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字</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258789">
                <a:tc>
                  <a:txBody>
                    <a:bodyPr/>
                    <a:lstStyle/>
                    <a:p>
                      <a:pPr algn="ctr">
                        <a:spcAft>
                          <a:spcPts val="0"/>
                        </a:spcAft>
                      </a:pP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班級名稱</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字</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7"/>
                  </a:ext>
                </a:extLst>
              </a:tr>
              <a:tr h="258789">
                <a:tc>
                  <a:txBody>
                    <a:bodyPr/>
                    <a:lstStyle/>
                    <a:p>
                      <a:pPr algn="ctr">
                        <a:spcAft>
                          <a:spcPts val="0"/>
                        </a:spcAft>
                      </a:pP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學業平均成績科</a:t>
                      </a:r>
                      <a:r>
                        <a:rPr lang="en-US"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、學程名次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258789">
                <a:tc>
                  <a:txBody>
                    <a:bodyPr/>
                    <a:lstStyle/>
                    <a:p>
                      <a:pPr algn="ctr">
                        <a:spcAft>
                          <a:spcPts val="0"/>
                        </a:spcAft>
                      </a:pP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學業平均成績群名次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9"/>
                  </a:ext>
                </a:extLst>
              </a:tr>
              <a:tr h="258789">
                <a:tc>
                  <a:txBody>
                    <a:bodyPr/>
                    <a:lstStyle/>
                    <a:p>
                      <a:pPr algn="ctr">
                        <a:spcAft>
                          <a:spcPts val="0"/>
                        </a:spcAft>
                      </a:pPr>
                      <a:r>
                        <a:rPr lang="en-US"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專業及實習科目平均成績群名次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258789">
                <a:tc>
                  <a:txBody>
                    <a:bodyPr/>
                    <a:lstStyle/>
                    <a:p>
                      <a:pPr algn="ctr">
                        <a:spcAft>
                          <a:spcPts val="0"/>
                        </a:spcAft>
                      </a:pPr>
                      <a:r>
                        <a:rPr lang="en-US"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英文平均成績群名次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11"/>
                  </a:ext>
                </a:extLst>
              </a:tr>
              <a:tr h="258789">
                <a:tc>
                  <a:txBody>
                    <a:bodyPr/>
                    <a:lstStyle/>
                    <a:p>
                      <a:pPr algn="ctr">
                        <a:spcAft>
                          <a:spcPts val="0"/>
                        </a:spcAft>
                      </a:pPr>
                      <a:r>
                        <a:rPr lang="en-US"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國文平均成績群名次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2"/>
                  </a:ext>
                </a:extLst>
              </a:tr>
              <a:tr h="258789">
                <a:tc>
                  <a:txBody>
                    <a:bodyPr/>
                    <a:lstStyle/>
                    <a:p>
                      <a:pPr algn="ctr">
                        <a:spcAft>
                          <a:spcPts val="0"/>
                        </a:spcAft>
                      </a:pPr>
                      <a:r>
                        <a:rPr lang="en-US"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數學平均成績群名次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13"/>
                  </a:ext>
                </a:extLst>
              </a:tr>
            </a:tbl>
          </a:graphicData>
        </a:graphic>
      </p:graphicFrame>
      <p:sp>
        <p:nvSpPr>
          <p:cNvPr id="7894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16647B3-BEA2-40F3-B0FD-B712057A985A}" type="slidenum">
              <a:rPr lang="zh-TW" altLang="en-US" sz="1400" smtClean="0"/>
              <a:pPr>
                <a:spcBef>
                  <a:spcPct val="0"/>
                </a:spcBef>
                <a:buFontTx/>
                <a:buNone/>
              </a:pPr>
              <a:t>31</a:t>
            </a:fld>
            <a:endParaRPr lang="en-US" altLang="zh-TW" sz="1400" smtClean="0"/>
          </a:p>
        </p:txBody>
      </p:sp>
      <p:sp>
        <p:nvSpPr>
          <p:cNvPr id="78944" name="文字方塊 6"/>
          <p:cNvSpPr txBox="1">
            <a:spLocks noChangeArrowheads="1"/>
          </p:cNvSpPr>
          <p:nvPr/>
        </p:nvSpPr>
        <p:spPr bwMode="auto">
          <a:xfrm>
            <a:off x="179388" y="981075"/>
            <a:ext cx="813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u"/>
            </a:pPr>
            <a:r>
              <a:rPr lang="zh-TW" altLang="en-US" sz="2400" dirty="0">
                <a:latin typeface="標楷體" panose="03000509000000000000" pitchFamily="65" charset="-120"/>
                <a:ea typeface="標楷體" panose="03000509000000000000" pitchFamily="65" charset="-120"/>
              </a:rPr>
              <a:t>上傳檔案失敗，請先</a:t>
            </a:r>
            <a:r>
              <a:rPr lang="zh-TW" altLang="en-US" sz="2400" b="1" dirty="0">
                <a:solidFill>
                  <a:srgbClr val="0000FF"/>
                </a:solidFill>
                <a:latin typeface="標楷體" panose="03000509000000000000" pitchFamily="65" charset="-120"/>
                <a:ea typeface="標楷體" panose="03000509000000000000" pitchFamily="65" charset="-120"/>
              </a:rPr>
              <a:t>檢視各欄位之</a:t>
            </a:r>
            <a:r>
              <a:rPr lang="zh-TW" altLang="en-US" sz="2400" b="1" dirty="0">
                <a:solidFill>
                  <a:srgbClr val="C00000"/>
                </a:solidFill>
                <a:latin typeface="標楷體" panose="03000509000000000000" pitchFamily="65" charset="-120"/>
                <a:ea typeface="標楷體" panose="03000509000000000000" pitchFamily="65" charset="-120"/>
              </a:rPr>
              <a:t>「資料型態」</a:t>
            </a:r>
            <a:r>
              <a:rPr lang="zh-TW" altLang="en-US" sz="2400" b="1" dirty="0">
                <a:solidFill>
                  <a:srgbClr val="0000FF"/>
                </a:solidFill>
                <a:latin typeface="標楷體" panose="03000509000000000000" pitchFamily="65" charset="-120"/>
                <a:ea typeface="標楷體" panose="03000509000000000000" pitchFamily="65" charset="-120"/>
              </a:rPr>
              <a:t>是否正確</a:t>
            </a:r>
            <a:r>
              <a:rPr lang="zh-TW" altLang="en-US" sz="2400" dirty="0">
                <a:solidFill>
                  <a:srgbClr val="7030A0"/>
                </a:solidFill>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3600" b="1" dirty="0">
                <a:solidFill>
                  <a:schemeClr val="tx1"/>
                </a:solidFill>
                <a:latin typeface="標楷體" panose="03000509000000000000" pitchFamily="65" charset="-120"/>
                <a:ea typeface="標楷體" panose="03000509000000000000" pitchFamily="65" charset="-120"/>
              </a:rPr>
              <a:t>上傳檔案失敗</a:t>
            </a:r>
            <a:r>
              <a:rPr lang="zh-TW" altLang="en-US" sz="3600" b="1" dirty="0" smtClean="0">
                <a:solidFill>
                  <a:schemeClr val="tx1"/>
                </a:solidFill>
                <a:latin typeface="標楷體" panose="03000509000000000000" pitchFamily="65" charset="-120"/>
                <a:ea typeface="標楷體" panose="03000509000000000000" pitchFamily="65" charset="-120"/>
              </a:rPr>
              <a:t>範例說明</a:t>
            </a:r>
            <a:endParaRPr lang="zh-TW" altLang="en-US" sz="3600" b="1" dirty="0">
              <a:solidFill>
                <a:schemeClr val="tx1"/>
              </a:solidFill>
            </a:endParaRP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32</a:t>
            </a:fld>
            <a:endParaRPr lang="en-US" altLang="zh-TW"/>
          </a:p>
        </p:txBody>
      </p:sp>
      <p:pic>
        <p:nvPicPr>
          <p:cNvPr id="5" name="圖片 4"/>
          <p:cNvPicPr>
            <a:picLocks noChangeAspect="1"/>
          </p:cNvPicPr>
          <p:nvPr/>
        </p:nvPicPr>
        <p:blipFill rotWithShape="1">
          <a:blip r:embed="rId2"/>
          <a:srcRect r="833"/>
          <a:stretch/>
        </p:blipFill>
        <p:spPr>
          <a:xfrm>
            <a:off x="251520" y="2276872"/>
            <a:ext cx="8568952" cy="3960440"/>
          </a:xfrm>
          <a:prstGeom prst="rect">
            <a:avLst/>
          </a:prstGeom>
        </p:spPr>
      </p:pic>
      <p:sp>
        <p:nvSpPr>
          <p:cNvPr id="8" name="圓角矩形圖說文字 7"/>
          <p:cNvSpPr/>
          <p:nvPr/>
        </p:nvSpPr>
        <p:spPr bwMode="auto">
          <a:xfrm>
            <a:off x="4463988" y="1124744"/>
            <a:ext cx="2304256" cy="758016"/>
          </a:xfrm>
          <a:prstGeom prst="wedgeRoundRectCallout">
            <a:avLst>
              <a:gd name="adj1" fmla="val 14158"/>
              <a:gd name="adj2" fmla="val 99184"/>
              <a:gd name="adj3" fmla="val 16667"/>
            </a:avLst>
          </a:prstGeom>
          <a:solidFill>
            <a:srgbClr val="F8A6E3"/>
          </a:solidFill>
          <a:ln>
            <a:noFill/>
          </a:ln>
          <a:scene3d>
            <a:camera prst="orthographicFront"/>
            <a:lightRig rig="threePt" dir="t"/>
          </a:scene3d>
          <a:sp3d>
            <a:bevelT/>
          </a:sp3d>
          <a:extLst/>
        </p:spPr>
        <p:txBody>
          <a:bodyPr rtlCol="0" anchor="ctr"/>
          <a:lstStyle/>
          <a:p>
            <a:pPr algn="ctr"/>
            <a:r>
              <a:rPr lang="zh-TW" altLang="en-US" dirty="0" smtClean="0">
                <a:latin typeface="標楷體" panose="03000509000000000000" pitchFamily="65" charset="-120"/>
                <a:ea typeface="標楷體" panose="03000509000000000000" pitchFamily="65" charset="-120"/>
              </a:rPr>
              <a:t>科</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組</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、學程名次</a:t>
            </a:r>
            <a:endParaRPr lang="en-US" altLang="zh-TW" dirty="0" smtClean="0">
              <a:latin typeface="標楷體" panose="03000509000000000000" pitchFamily="65" charset="-120"/>
              <a:ea typeface="標楷體" panose="03000509000000000000" pitchFamily="65" charset="-120"/>
            </a:endParaRPr>
          </a:p>
          <a:p>
            <a:pPr algn="ctr"/>
            <a:r>
              <a:rPr lang="zh-TW" altLang="en-US" b="1" dirty="0" smtClean="0">
                <a:latin typeface="標楷體" panose="03000509000000000000" pitchFamily="65" charset="-120"/>
                <a:ea typeface="標楷體" panose="03000509000000000000" pitchFamily="65" charset="-120"/>
              </a:rPr>
              <a:t>汽車科</a:t>
            </a:r>
            <a:r>
              <a:rPr lang="zh-TW" altLang="en-US" dirty="0" smtClean="0">
                <a:latin typeface="標楷體" panose="03000509000000000000" pitchFamily="65" charset="-120"/>
                <a:ea typeface="標楷體" panose="03000509000000000000" pitchFamily="65" charset="-120"/>
              </a:rPr>
              <a:t>應合併排名</a:t>
            </a:r>
            <a:endParaRPr lang="zh-TW" altLang="en-US" dirty="0">
              <a:latin typeface="標楷體" panose="03000509000000000000" pitchFamily="65" charset="-120"/>
              <a:ea typeface="標楷體" panose="03000509000000000000" pitchFamily="65" charset="-120"/>
            </a:endParaRPr>
          </a:p>
        </p:txBody>
      </p:sp>
      <p:sp>
        <p:nvSpPr>
          <p:cNvPr id="9" name="矩形 8"/>
          <p:cNvSpPr/>
          <p:nvPr/>
        </p:nvSpPr>
        <p:spPr bwMode="auto">
          <a:xfrm>
            <a:off x="3907190" y="2276872"/>
            <a:ext cx="675504" cy="3960440"/>
          </a:xfrm>
          <a:prstGeom prst="rect">
            <a:avLst/>
          </a:prstGeom>
          <a:noFill/>
          <a:ln w="38100">
            <a:solidFill>
              <a:srgbClr val="F8A6E3"/>
            </a:solidFill>
          </a:ln>
          <a:extLst/>
        </p:spPr>
        <p:txBody>
          <a:bodyPr rtlCol="0" anchor="ctr"/>
          <a:lstStyle/>
          <a:p>
            <a:pPr algn="ctr"/>
            <a:r>
              <a:rPr lang="zh-TW" altLang="en-US" dirty="0" smtClean="0">
                <a:noFill/>
              </a:rPr>
              <a:t>                                                            </a:t>
            </a:r>
            <a:endParaRPr lang="zh-TW" altLang="en-US" dirty="0">
              <a:noFill/>
            </a:endParaRPr>
          </a:p>
        </p:txBody>
      </p:sp>
      <p:sp>
        <p:nvSpPr>
          <p:cNvPr id="11" name="圓角矩形圖說文字 10"/>
          <p:cNvSpPr/>
          <p:nvPr/>
        </p:nvSpPr>
        <p:spPr bwMode="auto">
          <a:xfrm>
            <a:off x="2608604" y="1124744"/>
            <a:ext cx="1584176" cy="758016"/>
          </a:xfrm>
          <a:prstGeom prst="wedgeRoundRectCallout">
            <a:avLst>
              <a:gd name="adj1" fmla="val 14436"/>
              <a:gd name="adj2" fmla="val 95032"/>
              <a:gd name="adj3" fmla="val 16667"/>
            </a:avLst>
          </a:prstGeom>
          <a:solidFill>
            <a:srgbClr val="FFC000"/>
          </a:solidFill>
          <a:ln>
            <a:noFill/>
          </a:ln>
          <a:scene3d>
            <a:camera prst="orthographicFront"/>
            <a:lightRig rig="threePt" dir="t"/>
          </a:scene3d>
          <a:sp3d>
            <a:bevelT/>
          </a:sp3d>
          <a:extLst/>
        </p:spPr>
        <p:txBody>
          <a:bodyPr rtlCol="0" anchor="ctr"/>
          <a:lstStyle/>
          <a:p>
            <a:pPr algn="ctr"/>
            <a:r>
              <a:rPr lang="zh-TW" altLang="en-US" dirty="0" smtClean="0">
                <a:latin typeface="標楷體" panose="03000509000000000000" pitchFamily="65" charset="-120"/>
                <a:ea typeface="標楷體" panose="03000509000000000000" pitchFamily="65" charset="-120"/>
              </a:rPr>
              <a:t>學制代碼應為</a:t>
            </a:r>
            <a:r>
              <a:rPr lang="zh-TW" altLang="en-US" b="1" dirty="0" smtClean="0">
                <a:latin typeface="標楷體" panose="03000509000000000000" pitchFamily="65" charset="-120"/>
                <a:ea typeface="標楷體" panose="03000509000000000000" pitchFamily="65" charset="-120"/>
              </a:rPr>
              <a:t>數字</a:t>
            </a:r>
            <a:r>
              <a:rPr lang="zh-TW" altLang="en-US" dirty="0" smtClean="0">
                <a:latin typeface="標楷體" panose="03000509000000000000" pitchFamily="65" charset="-120"/>
                <a:ea typeface="標楷體" panose="03000509000000000000" pitchFamily="65" charset="-120"/>
              </a:rPr>
              <a:t>型態</a:t>
            </a:r>
            <a:endParaRPr lang="zh-TW" altLang="en-US" dirty="0">
              <a:latin typeface="標楷體" panose="03000509000000000000" pitchFamily="65" charset="-120"/>
              <a:ea typeface="標楷體" panose="03000509000000000000" pitchFamily="65" charset="-120"/>
            </a:endParaRPr>
          </a:p>
        </p:txBody>
      </p:sp>
      <p:sp>
        <p:nvSpPr>
          <p:cNvPr id="12" name="矩形 11"/>
          <p:cNvSpPr/>
          <p:nvPr/>
        </p:nvSpPr>
        <p:spPr bwMode="auto">
          <a:xfrm>
            <a:off x="3154680" y="2276872"/>
            <a:ext cx="694944" cy="3960440"/>
          </a:xfrm>
          <a:prstGeom prst="rect">
            <a:avLst/>
          </a:prstGeom>
          <a:noFill/>
          <a:ln w="38100">
            <a:solidFill>
              <a:srgbClr val="FFC000"/>
            </a:solidFill>
          </a:ln>
          <a:extLst/>
        </p:spPr>
        <p:txBody>
          <a:bodyPr rtlCol="0" anchor="ctr"/>
          <a:lstStyle/>
          <a:p>
            <a:pPr algn="ctr"/>
            <a:r>
              <a:rPr lang="zh-TW" altLang="en-US" dirty="0" smtClean="0">
                <a:noFill/>
              </a:rPr>
              <a:t>                                                                                                             </a:t>
            </a:r>
            <a:endParaRPr lang="zh-TW" altLang="en-US" dirty="0">
              <a:noFill/>
            </a:endParaRPr>
          </a:p>
        </p:txBody>
      </p:sp>
      <p:sp>
        <p:nvSpPr>
          <p:cNvPr id="13" name="矩形 12"/>
          <p:cNvSpPr/>
          <p:nvPr/>
        </p:nvSpPr>
        <p:spPr bwMode="auto">
          <a:xfrm>
            <a:off x="5239166" y="2276872"/>
            <a:ext cx="2048602" cy="3960440"/>
          </a:xfrm>
          <a:prstGeom prst="rect">
            <a:avLst/>
          </a:prstGeom>
          <a:noFill/>
          <a:ln w="38100">
            <a:solidFill>
              <a:srgbClr val="F8A6E3"/>
            </a:solidFill>
          </a:ln>
          <a:extLst/>
        </p:spPr>
        <p:txBody>
          <a:bodyPr rtlCol="0" anchor="ctr"/>
          <a:lstStyle/>
          <a:p>
            <a:pPr algn="ctr"/>
            <a:r>
              <a:rPr lang="zh-TW" altLang="en-US" dirty="0" smtClean="0">
                <a:noFill/>
              </a:rPr>
              <a:t>                                                            </a:t>
            </a:r>
            <a:endParaRPr lang="zh-TW" altLang="en-US" dirty="0">
              <a:noFill/>
            </a:endParaRPr>
          </a:p>
        </p:txBody>
      </p:sp>
      <p:sp>
        <p:nvSpPr>
          <p:cNvPr id="14" name="矩形 13"/>
          <p:cNvSpPr/>
          <p:nvPr/>
        </p:nvSpPr>
        <p:spPr bwMode="auto">
          <a:xfrm>
            <a:off x="7414588" y="2276872"/>
            <a:ext cx="1405884" cy="3960440"/>
          </a:xfrm>
          <a:prstGeom prst="rect">
            <a:avLst/>
          </a:prstGeom>
          <a:noFill/>
          <a:ln w="38100">
            <a:solidFill>
              <a:srgbClr val="92D050"/>
            </a:solidFill>
          </a:ln>
          <a:extLst/>
        </p:spPr>
        <p:txBody>
          <a:bodyPr rtlCol="0" anchor="ctr"/>
          <a:lstStyle/>
          <a:p>
            <a:pPr algn="ctr"/>
            <a:r>
              <a:rPr lang="zh-TW" altLang="en-US" dirty="0" smtClean="0">
                <a:noFill/>
              </a:rPr>
              <a:t>                                                            </a:t>
            </a:r>
            <a:endParaRPr lang="zh-TW" altLang="en-US" dirty="0">
              <a:noFill/>
            </a:endParaRPr>
          </a:p>
        </p:txBody>
      </p:sp>
      <p:sp>
        <p:nvSpPr>
          <p:cNvPr id="15" name="圓角矩形圖說文字 14"/>
          <p:cNvSpPr/>
          <p:nvPr/>
        </p:nvSpPr>
        <p:spPr bwMode="auto">
          <a:xfrm>
            <a:off x="7020272" y="1124744"/>
            <a:ext cx="2057748" cy="756849"/>
          </a:xfrm>
          <a:prstGeom prst="wedgeRoundRectCallout">
            <a:avLst>
              <a:gd name="adj1" fmla="val 14158"/>
              <a:gd name="adj2" fmla="val 99184"/>
              <a:gd name="adj3" fmla="val 16667"/>
            </a:avLst>
          </a:prstGeom>
          <a:solidFill>
            <a:srgbClr val="92D050"/>
          </a:solidFill>
          <a:ln>
            <a:noFill/>
          </a:ln>
          <a:scene3d>
            <a:camera prst="orthographicFront"/>
            <a:lightRig rig="threePt" dir="t"/>
          </a:scene3d>
          <a:sp3d>
            <a:bevelT/>
          </a:sp3d>
          <a:extLst/>
        </p:spPr>
        <p:txBody>
          <a:bodyPr rtlCol="0" anchor="ct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群名次應為</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02</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群</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全部學生排名</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矩形 15"/>
          <p:cNvSpPr/>
          <p:nvPr/>
        </p:nvSpPr>
        <p:spPr bwMode="auto">
          <a:xfrm>
            <a:off x="2498208" y="2284785"/>
            <a:ext cx="606154" cy="3960440"/>
          </a:xfrm>
          <a:prstGeom prst="rect">
            <a:avLst/>
          </a:prstGeom>
          <a:noFill/>
          <a:ln w="38100">
            <a:solidFill>
              <a:srgbClr val="92D050"/>
            </a:solidFill>
          </a:ln>
          <a:extLst/>
        </p:spPr>
        <p:txBody>
          <a:bodyPr rtlCol="0" anchor="ctr"/>
          <a:lstStyle/>
          <a:p>
            <a:pPr algn="ctr"/>
            <a:r>
              <a:rPr lang="zh-TW" altLang="en-US" dirty="0" smtClean="0">
                <a:noFill/>
              </a:rPr>
              <a:t>                                                            </a:t>
            </a:r>
            <a:endParaRPr lang="zh-TW" altLang="en-US" dirty="0">
              <a:noFill/>
            </a:endParaRPr>
          </a:p>
        </p:txBody>
      </p:sp>
      <p:sp>
        <p:nvSpPr>
          <p:cNvPr id="17" name="矩形 16"/>
          <p:cNvSpPr/>
          <p:nvPr/>
        </p:nvSpPr>
        <p:spPr bwMode="auto">
          <a:xfrm>
            <a:off x="1907704" y="2636912"/>
            <a:ext cx="504056" cy="3600400"/>
          </a:xfrm>
          <a:prstGeom prst="rect">
            <a:avLst/>
          </a:prstGeom>
          <a:blipFill rotWithShape="0">
            <a:blip r:embed="rId3"/>
            <a:tile tx="0" ty="0" sx="100000" sy="100000" flip="none" algn="tl"/>
          </a:blipFill>
          <a:ln>
            <a:noFill/>
          </a:ln>
          <a:extLst/>
        </p:spPr>
        <p:txBody>
          <a:bodyPr rtlCol="0" anchor="ctr"/>
          <a:lstStyle/>
          <a:p>
            <a:pPr algn="ctr"/>
            <a:endParaRPr lang="zh-TW" altLang="en-US">
              <a:noFill/>
            </a:endParaRPr>
          </a:p>
        </p:txBody>
      </p:sp>
    </p:spTree>
    <p:extLst>
      <p:ext uri="{BB962C8B-B14F-4D97-AF65-F5344CB8AC3E}">
        <p14:creationId xmlns:p14="http://schemas.microsoft.com/office/powerpoint/2010/main" val="3441582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標題 5"/>
          <p:cNvSpPr>
            <a:spLocks noGrp="1"/>
          </p:cNvSpPr>
          <p:nvPr>
            <p:ph type="title"/>
          </p:nvPr>
        </p:nvSpPr>
        <p:spPr>
          <a:xfrm>
            <a:off x="0" y="188640"/>
            <a:ext cx="9144000" cy="633413"/>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拾壹、作業流程重要注意事項</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0898" name="內容版面配置區 2"/>
          <p:cNvSpPr>
            <a:spLocks noGrp="1"/>
          </p:cNvSpPr>
          <p:nvPr>
            <p:ph idx="1"/>
          </p:nvPr>
        </p:nvSpPr>
        <p:spPr>
          <a:xfrm>
            <a:off x="194696" y="1628329"/>
            <a:ext cx="8697784" cy="4969023"/>
          </a:xfrm>
        </p:spPr>
        <p:txBody>
          <a:bodyPr/>
          <a:lstStyle/>
          <a:p>
            <a:pPr algn="just">
              <a:spcBef>
                <a:spcPts val="600"/>
              </a:spcBef>
              <a:spcAft>
                <a:spcPts val="600"/>
              </a:spcAft>
              <a:buFont typeface="Wingdings" panose="05000000000000000000" pitchFamily="2" charset="2"/>
              <a:buChar char="u"/>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高職學校完成登錄後，由高職學校作業系統產生</a:t>
            </a:r>
            <a:r>
              <a:rPr lang="zh-TW" altLang="en-US" sz="2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「甄選編號通知單」</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，並轉發考生使用。每位考生密碼均不相同，限考生個人使用。</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600"/>
              </a:spcBef>
              <a:spcAft>
                <a:spcPts val="600"/>
              </a:spcAft>
              <a:buFont typeface="Wingdings" panose="05000000000000000000" pitchFamily="2" charset="2"/>
              <a:buChar char="u"/>
            </a:pPr>
            <a:r>
              <a:rPr lang="zh-TW" altLang="en-US" sz="22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被推薦學生本人</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至本委員會網站「考生作業系統」之「網路報名系統」</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輸入</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個人持有證明文件之報名資料並確實核對正確</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600"/>
              </a:spcBef>
              <a:spcAft>
                <a:spcPts val="600"/>
              </a:spcAft>
              <a:buFont typeface="Wingdings" panose="05000000000000000000" pitchFamily="2" charset="2"/>
              <a:buChar char="u"/>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報名資料會傳送至所屬高職學校系統，由所屬高職學校審查。所屬高職學校依考生持有之證明文件，審查輸入報名資料是否正確。正確無誤者，即由所屬高職學校確定送出，完成網路報名，即不得修改；未正確者，由所屬高職學校退回考生資料輸入頁面，並協助考生確實修改正確後，再進行資料確定送出</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600"/>
              </a:spcBef>
              <a:spcAft>
                <a:spcPts val="600"/>
              </a:spcAft>
              <a:buFont typeface="Wingdings" panose="05000000000000000000" pitchFamily="2" charset="2"/>
              <a:buChar char="u"/>
            </a:pPr>
            <a:r>
              <a:rPr lang="zh-TW" altLang="zh-TW" sz="2200" dirty="0" smtClean="0">
                <a:solidFill>
                  <a:srgbClr val="FF0000"/>
                </a:solidFill>
                <a:latin typeface="Times New Roman" pitchFamily="18" charset="0"/>
                <a:ea typeface="標楷體" pitchFamily="65" charset="-120"/>
                <a:cs typeface="Times New Roman" pitchFamily="18" charset="0"/>
              </a:rPr>
              <a:t>考生網路輸入與所屬高職學校審查並確定送出報名資料，均須於</a:t>
            </a:r>
            <a:r>
              <a:rPr lang="en-US" altLang="zh-TW" sz="2200" dirty="0" smtClean="0">
                <a:solidFill>
                  <a:srgbClr val="FF0000"/>
                </a:solidFill>
                <a:latin typeface="Times New Roman" pitchFamily="18" charset="0"/>
                <a:ea typeface="標楷體" pitchFamily="65" charset="-120"/>
                <a:cs typeface="Times New Roman" pitchFamily="18" charset="0"/>
              </a:rPr>
              <a:t>109</a:t>
            </a:r>
            <a:r>
              <a:rPr lang="zh-TW" altLang="zh-TW" sz="2200" dirty="0" smtClean="0">
                <a:solidFill>
                  <a:srgbClr val="FF0000"/>
                </a:solidFill>
                <a:latin typeface="Times New Roman" pitchFamily="18" charset="0"/>
                <a:ea typeface="標楷體" pitchFamily="65" charset="-120"/>
                <a:cs typeface="Times New Roman" pitchFamily="18" charset="0"/>
              </a:rPr>
              <a:t>年</a:t>
            </a:r>
            <a:r>
              <a:rPr lang="en-US" altLang="zh-TW" sz="2200" dirty="0" smtClean="0">
                <a:solidFill>
                  <a:srgbClr val="FF0000"/>
                </a:solidFill>
                <a:latin typeface="Times New Roman" pitchFamily="18" charset="0"/>
                <a:ea typeface="標楷體" pitchFamily="65" charset="-120"/>
                <a:cs typeface="Times New Roman" pitchFamily="18" charset="0"/>
              </a:rPr>
              <a:t>3</a:t>
            </a:r>
            <a:r>
              <a:rPr lang="zh-TW" altLang="zh-TW" sz="2200" dirty="0" smtClean="0">
                <a:solidFill>
                  <a:srgbClr val="FF0000"/>
                </a:solidFill>
                <a:latin typeface="Times New Roman" pitchFamily="18" charset="0"/>
                <a:ea typeface="標楷體" pitchFamily="65" charset="-120"/>
                <a:cs typeface="Times New Roman" pitchFamily="18" charset="0"/>
              </a:rPr>
              <a:t>月</a:t>
            </a:r>
            <a:r>
              <a:rPr lang="en-US" altLang="zh-TW" sz="2200" dirty="0" smtClean="0">
                <a:solidFill>
                  <a:srgbClr val="FF0000"/>
                </a:solidFill>
                <a:latin typeface="Times New Roman" pitchFamily="18" charset="0"/>
                <a:ea typeface="標楷體" pitchFamily="65" charset="-120"/>
                <a:cs typeface="Times New Roman" pitchFamily="18" charset="0"/>
              </a:rPr>
              <a:t>18</a:t>
            </a:r>
            <a:r>
              <a:rPr lang="zh-TW" altLang="zh-TW" sz="2200" dirty="0" smtClean="0">
                <a:solidFill>
                  <a:srgbClr val="FF0000"/>
                </a:solidFill>
                <a:latin typeface="Times New Roman" pitchFamily="18" charset="0"/>
                <a:ea typeface="標楷體" pitchFamily="65" charset="-120"/>
                <a:cs typeface="Times New Roman" pitchFamily="18" charset="0"/>
              </a:rPr>
              <a:t>日</a:t>
            </a:r>
            <a:r>
              <a:rPr lang="en-US" altLang="zh-TW" sz="2200" dirty="0" smtClean="0">
                <a:solidFill>
                  <a:srgbClr val="FF0000"/>
                </a:solidFill>
                <a:latin typeface="Times New Roman" pitchFamily="18" charset="0"/>
                <a:ea typeface="標楷體" pitchFamily="65" charset="-120"/>
                <a:cs typeface="Times New Roman" pitchFamily="18" charset="0"/>
              </a:rPr>
              <a:t>17</a:t>
            </a:r>
            <a:r>
              <a:rPr lang="zh-TW" altLang="zh-TW" sz="2200" dirty="0" smtClean="0">
                <a:solidFill>
                  <a:srgbClr val="FF0000"/>
                </a:solidFill>
                <a:latin typeface="Times New Roman" pitchFamily="18" charset="0"/>
                <a:ea typeface="標楷體" pitchFamily="65" charset="-120"/>
                <a:cs typeface="Times New Roman" pitchFamily="18" charset="0"/>
              </a:rPr>
              <a:t>：</a:t>
            </a:r>
            <a:r>
              <a:rPr lang="en-US" altLang="zh-TW" sz="2200" dirty="0" smtClean="0">
                <a:solidFill>
                  <a:srgbClr val="FF0000"/>
                </a:solidFill>
                <a:latin typeface="Times New Roman" pitchFamily="18" charset="0"/>
                <a:ea typeface="標楷體" pitchFamily="65" charset="-120"/>
                <a:cs typeface="Times New Roman" pitchFamily="18" charset="0"/>
              </a:rPr>
              <a:t>00</a:t>
            </a:r>
            <a:r>
              <a:rPr lang="zh-TW" altLang="zh-TW" sz="2200" dirty="0" smtClean="0">
                <a:solidFill>
                  <a:srgbClr val="FF0000"/>
                </a:solidFill>
                <a:latin typeface="Times New Roman" pitchFamily="18" charset="0"/>
                <a:ea typeface="標楷體" pitchFamily="65" charset="-120"/>
                <a:cs typeface="Times New Roman" pitchFamily="18" charset="0"/>
              </a:rPr>
              <a:t>前完成</a:t>
            </a:r>
            <a:r>
              <a:rPr lang="zh-TW" altLang="zh-TW" sz="2200" dirty="0" smtClean="0">
                <a:latin typeface="Times New Roman" pitchFamily="18" charset="0"/>
                <a:ea typeface="標楷體" pitchFamily="65" charset="-120"/>
                <a:cs typeface="Times New Roman" pitchFamily="18" charset="0"/>
              </a:rPr>
              <a:t>，始完成網路報名。考生報名資料經完成網路報名後即不得修改，才得以列印報名表件。</a:t>
            </a:r>
          </a:p>
        </p:txBody>
      </p:sp>
      <p:sp>
        <p:nvSpPr>
          <p:cNvPr id="8089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5BB3170-C16C-4E34-87E9-4ECBEC71166E}" type="slidenum">
              <a:rPr lang="zh-TW" altLang="en-US" sz="1400" smtClean="0"/>
              <a:pPr>
                <a:spcBef>
                  <a:spcPct val="0"/>
                </a:spcBef>
                <a:buFontTx/>
                <a:buNone/>
              </a:pPr>
              <a:t>33</a:t>
            </a:fld>
            <a:endParaRPr lang="en-US" altLang="zh-TW" sz="1400" dirty="0" smtClean="0"/>
          </a:p>
        </p:txBody>
      </p:sp>
      <p:sp>
        <p:nvSpPr>
          <p:cNvPr id="7" name="矩形 6"/>
          <p:cNvSpPr/>
          <p:nvPr/>
        </p:nvSpPr>
        <p:spPr>
          <a:xfrm>
            <a:off x="194696" y="1090539"/>
            <a:ext cx="365722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被推薦</a:t>
            </a:r>
            <a:r>
              <a:rPr lang="zh-TW" altLang="en-US" sz="2400" dirty="0" smtClean="0">
                <a:latin typeface="華康中黑體" pitchFamily="49" charset="-120"/>
                <a:ea typeface="華康中黑體" pitchFamily="49" charset="-120"/>
              </a:rPr>
              <a:t>學生網路</a:t>
            </a:r>
            <a:r>
              <a:rPr lang="zh-TW" altLang="en-US" sz="2400" dirty="0">
                <a:latin typeface="華康中黑體" pitchFamily="49" charset="-120"/>
                <a:ea typeface="華康中黑體" pitchFamily="49" charset="-120"/>
              </a:rPr>
              <a:t>報名</a:t>
            </a:r>
          </a:p>
        </p:txBody>
      </p:sp>
      <p:sp>
        <p:nvSpPr>
          <p:cNvPr id="80905" name="文字方塊 8"/>
          <p:cNvSpPr txBox="1">
            <a:spLocks noChangeArrowheads="1"/>
          </p:cNvSpPr>
          <p:nvPr/>
        </p:nvSpPr>
        <p:spPr bwMode="auto">
          <a:xfrm>
            <a:off x="3708400" y="112236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3/9</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3010" name="內容版面配置區 2"/>
          <p:cNvSpPr>
            <a:spLocks noGrp="1"/>
          </p:cNvSpPr>
          <p:nvPr>
            <p:ph idx="1"/>
          </p:nvPr>
        </p:nvSpPr>
        <p:spPr>
          <a:xfrm>
            <a:off x="122238" y="1616669"/>
            <a:ext cx="8914258" cy="5104805"/>
          </a:xfrm>
        </p:spPr>
        <p:txBody>
          <a:bodyPr/>
          <a:lstStyle/>
          <a:p>
            <a:pPr algn="just">
              <a:spcBef>
                <a:spcPts val="600"/>
              </a:spcBef>
              <a:buFont typeface="Wingdings" panose="05000000000000000000" pitchFamily="2" charset="2"/>
              <a:buChar char="u"/>
              <a:defRPr/>
            </a:pPr>
            <a:r>
              <a:rPr lang="zh-TW" altLang="zh-TW" sz="22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考生網路登錄報名資料，未經所屬高職學校於規定期限內確定送出者，概視為未完成網路報名</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，即喪失參加本招生之報名資格，提醒考生應主動檢視報名系統報名資料確定送出之完成狀態，以維報名權益</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itchFamily="18" charset="0"/>
              <a:ea typeface="標楷體" pitchFamily="65" charset="-120"/>
              <a:cs typeface="Times New Roman" pitchFamily="18" charset="0"/>
            </a:endParaRPr>
          </a:p>
          <a:p>
            <a:pPr algn="just">
              <a:spcBef>
                <a:spcPts val="600"/>
              </a:spcBef>
              <a:buFont typeface="Wingdings" panose="05000000000000000000" pitchFamily="2" charset="2"/>
              <a:buChar char="u"/>
              <a:defRPr/>
            </a:pPr>
            <a:r>
              <a:rPr lang="zh-TW" altLang="en-US" sz="2200" dirty="0" smtClean="0">
                <a:latin typeface="Times New Roman" pitchFamily="18" charset="0"/>
                <a:ea typeface="標楷體" pitchFamily="65" charset="-120"/>
                <a:cs typeface="Times New Roman" pitchFamily="18" charset="0"/>
              </a:rPr>
              <a:t>相關</a:t>
            </a:r>
            <a:r>
              <a:rPr lang="zh-TW" altLang="zh-TW" sz="2200" dirty="0" smtClean="0">
                <a:latin typeface="Times New Roman" pitchFamily="18" charset="0"/>
                <a:ea typeface="標楷體" pitchFamily="65" charset="-120"/>
                <a:cs typeface="Times New Roman" pitchFamily="18" charset="0"/>
              </a:rPr>
              <a:t>證明</a:t>
            </a:r>
            <a:r>
              <a:rPr lang="zh-TW" altLang="en-US" sz="2200" dirty="0" smtClean="0">
                <a:latin typeface="Times New Roman" pitchFamily="18" charset="0"/>
                <a:ea typeface="標楷體" pitchFamily="65" charset="-120"/>
                <a:cs typeface="Times New Roman" pitchFamily="18" charset="0"/>
              </a:rPr>
              <a:t>文件</a:t>
            </a:r>
            <a:r>
              <a:rPr lang="zh-TW" altLang="zh-TW" sz="2200" dirty="0" smtClean="0">
                <a:latin typeface="Times New Roman" pitchFamily="18" charset="0"/>
                <a:ea typeface="標楷體" pitchFamily="65" charset="-120"/>
                <a:cs typeface="Times New Roman" pitchFamily="18" charset="0"/>
              </a:rPr>
              <a:t>影</a:t>
            </a:r>
            <a:r>
              <a:rPr lang="zh-TW" altLang="zh-TW" sz="2200" dirty="0">
                <a:latin typeface="Times New Roman" pitchFamily="18" charset="0"/>
                <a:ea typeface="標楷體" pitchFamily="65" charset="-120"/>
                <a:cs typeface="Times New Roman" pitchFamily="18" charset="0"/>
              </a:rPr>
              <a:t>本由各高職學校加蓋</a:t>
            </a:r>
            <a:r>
              <a:rPr lang="zh-TW" altLang="zh-TW" sz="2200" b="1" dirty="0">
                <a:latin typeface="Times New Roman" pitchFamily="18" charset="0"/>
                <a:ea typeface="標楷體" pitchFamily="65" charset="-120"/>
                <a:cs typeface="Times New Roman" pitchFamily="18" charset="0"/>
              </a:rPr>
              <a:t>「本件核與原件相符」戳章</a:t>
            </a:r>
            <a:r>
              <a:rPr lang="zh-TW" altLang="zh-TW" sz="2200" dirty="0">
                <a:latin typeface="Times New Roman" pitchFamily="18" charset="0"/>
                <a:ea typeface="標楷體" pitchFamily="65" charset="-120"/>
                <a:cs typeface="Times New Roman" pitchFamily="18" charset="0"/>
              </a:rPr>
              <a:t>。依「彙整表」之項目名稱順序，黏貼於「黏貼單」上，</a:t>
            </a:r>
            <a:r>
              <a:rPr lang="zh-TW" altLang="zh-TW" sz="2200" b="1" dirty="0">
                <a:latin typeface="Times New Roman" pitchFamily="18" charset="0"/>
                <a:ea typeface="標楷體" pitchFamily="65" charset="-120"/>
                <a:cs typeface="Times New Roman" pitchFamily="18" charset="0"/>
              </a:rPr>
              <a:t>加</a:t>
            </a:r>
            <a:r>
              <a:rPr lang="zh-TW" altLang="zh-TW" sz="2200" b="1" dirty="0" smtClean="0">
                <a:latin typeface="Times New Roman" pitchFamily="18" charset="0"/>
                <a:ea typeface="標楷體" pitchFamily="65" charset="-120"/>
                <a:cs typeface="Times New Roman" pitchFamily="18" charset="0"/>
              </a:rPr>
              <a:t>蓋</a:t>
            </a:r>
            <a:r>
              <a:rPr lang="zh-TW" altLang="en-US" sz="2200" b="1" dirty="0" smtClean="0">
                <a:latin typeface="Times New Roman" pitchFamily="18" charset="0"/>
                <a:ea typeface="標楷體" pitchFamily="65" charset="-120"/>
                <a:cs typeface="Times New Roman" pitchFamily="18" charset="0"/>
              </a:rPr>
              <a:t>承辦</a:t>
            </a:r>
            <a:r>
              <a:rPr lang="zh-TW" altLang="zh-TW" sz="2200" b="1" dirty="0" smtClean="0">
                <a:latin typeface="Times New Roman" pitchFamily="18" charset="0"/>
                <a:ea typeface="標楷體" pitchFamily="65" charset="-120"/>
                <a:cs typeface="Times New Roman" pitchFamily="18" charset="0"/>
              </a:rPr>
              <a:t>人</a:t>
            </a:r>
            <a:r>
              <a:rPr lang="zh-TW" altLang="zh-TW" sz="2200" b="1" dirty="0">
                <a:latin typeface="Times New Roman" pitchFamily="18" charset="0"/>
                <a:ea typeface="標楷體" pitchFamily="65" charset="-120"/>
                <a:cs typeface="Times New Roman" pitchFamily="18" charset="0"/>
              </a:rPr>
              <a:t>職</a:t>
            </a:r>
            <a:r>
              <a:rPr lang="zh-TW" altLang="zh-TW" sz="2200" b="1" dirty="0" smtClean="0">
                <a:latin typeface="Times New Roman" pitchFamily="18" charset="0"/>
                <a:ea typeface="標楷體" pitchFamily="65" charset="-120"/>
                <a:cs typeface="Times New Roman" pitchFamily="18" charset="0"/>
              </a:rPr>
              <a:t>章</a:t>
            </a:r>
            <a:r>
              <a:rPr lang="zh-TW" altLang="zh-TW" sz="2200" dirty="0" smtClean="0"/>
              <a:t>；</a:t>
            </a:r>
            <a:r>
              <a:rPr lang="zh-TW" altLang="zh-TW" sz="2200" dirty="0">
                <a:latin typeface="Times New Roman" pitchFamily="18" charset="0"/>
                <a:ea typeface="標楷體" pitchFamily="65" charset="-120"/>
                <a:cs typeface="Times New Roman" pitchFamily="18" charset="0"/>
              </a:rPr>
              <a:t>未依規定辦理者，概不予採</a:t>
            </a:r>
            <a:r>
              <a:rPr lang="zh-TW" altLang="zh-TW" sz="2200" dirty="0" smtClean="0">
                <a:latin typeface="Times New Roman" pitchFamily="18" charset="0"/>
                <a:ea typeface="標楷體" pitchFamily="65" charset="-120"/>
                <a:cs typeface="Times New Roman" pitchFamily="18" charset="0"/>
              </a:rPr>
              <a:t>計。</a:t>
            </a:r>
            <a:endParaRPr lang="en-US" altLang="zh-TW" sz="2200" dirty="0">
              <a:latin typeface="Times New Roman" pitchFamily="18" charset="0"/>
              <a:ea typeface="標楷體" pitchFamily="65" charset="-120"/>
              <a:cs typeface="Times New Roman" pitchFamily="18" charset="0"/>
            </a:endParaRPr>
          </a:p>
          <a:p>
            <a:pPr algn="just">
              <a:spcBef>
                <a:spcPts val="600"/>
              </a:spcBef>
              <a:buFont typeface="Wingdings" panose="05000000000000000000" pitchFamily="2" charset="2"/>
              <a:buChar char="u"/>
              <a:defRPr/>
            </a:pPr>
            <a:r>
              <a:rPr lang="zh-TW" altLang="en-US" sz="2200" dirty="0" smtClean="0">
                <a:latin typeface="Times New Roman" pitchFamily="18" charset="0"/>
                <a:ea typeface="標楷體" pitchFamily="65" charset="-120"/>
                <a:cs typeface="Times New Roman" pitchFamily="18" charset="0"/>
              </a:rPr>
              <a:t>請考生由</a:t>
            </a:r>
            <a:r>
              <a:rPr lang="zh-TW" altLang="en-US" sz="2200" b="1" dirty="0" smtClean="0">
                <a:solidFill>
                  <a:srgbClr val="0000FF"/>
                </a:solidFill>
                <a:latin typeface="新細明體" panose="02020500000000000000" pitchFamily="18" charset="-120"/>
                <a:ea typeface="新細明體" panose="02020500000000000000" pitchFamily="18" charset="-120"/>
                <a:cs typeface="Times New Roman" pitchFamily="18" charset="0"/>
              </a:rPr>
              <a:t>「</a:t>
            </a:r>
            <a:r>
              <a:rPr lang="zh-TW" altLang="en-US" sz="2200" b="1" dirty="0" smtClean="0">
                <a:solidFill>
                  <a:srgbClr val="0000FF"/>
                </a:solidFill>
                <a:latin typeface="Times New Roman" pitchFamily="18" charset="0"/>
                <a:ea typeface="標楷體" pitchFamily="65" charset="-120"/>
                <a:cs typeface="Times New Roman" pitchFamily="18" charset="0"/>
              </a:rPr>
              <a:t>網路報名系統</a:t>
            </a:r>
            <a:r>
              <a:rPr lang="zh-TW" altLang="en-US" sz="2200" b="1" dirty="0" smtClean="0">
                <a:solidFill>
                  <a:srgbClr val="0000FF"/>
                </a:solidFill>
                <a:latin typeface="新細明體" panose="02020500000000000000" pitchFamily="18" charset="-120"/>
                <a:ea typeface="新細明體" panose="02020500000000000000" pitchFamily="18" charset="-120"/>
                <a:cs typeface="Times New Roman" pitchFamily="18" charset="0"/>
              </a:rPr>
              <a:t>」</a:t>
            </a:r>
            <a:r>
              <a:rPr lang="zh-TW" altLang="en-US" sz="2200" dirty="0" smtClean="0">
                <a:latin typeface="Times New Roman" pitchFamily="18" charset="0"/>
                <a:ea typeface="標楷體" pitchFamily="65" charset="-120"/>
                <a:cs typeface="Times New Roman" pitchFamily="18" charset="0"/>
              </a:rPr>
              <a:t>列印</a:t>
            </a:r>
            <a:r>
              <a:rPr lang="zh-TW" altLang="en-US" sz="2200" b="1" dirty="0">
                <a:solidFill>
                  <a:srgbClr val="FF3399"/>
                </a:solidFill>
                <a:latin typeface="Times New Roman" pitchFamily="18" charset="0"/>
                <a:ea typeface="標楷體" pitchFamily="65" charset="-120"/>
                <a:cs typeface="Times New Roman" pitchFamily="18" charset="0"/>
              </a:rPr>
              <a:t>「考生報名資料袋專用信封封面</a:t>
            </a:r>
            <a:r>
              <a:rPr lang="zh-TW" altLang="en-US" sz="2200" b="1" dirty="0" smtClean="0">
                <a:solidFill>
                  <a:srgbClr val="FF3399"/>
                </a:solidFill>
                <a:latin typeface="Times New Roman" pitchFamily="18" charset="0"/>
                <a:ea typeface="標楷體" pitchFamily="65" charset="-120"/>
                <a:cs typeface="Times New Roman" pitchFamily="18" charset="0"/>
              </a:rPr>
              <a:t>」</a:t>
            </a:r>
            <a:r>
              <a:rPr lang="zh-TW" altLang="en-US" sz="2200" b="1" dirty="0" smtClean="0">
                <a:latin typeface="Times New Roman" pitchFamily="18" charset="0"/>
                <a:ea typeface="標楷體" pitchFamily="65" charset="-120"/>
                <a:cs typeface="Times New Roman" pitchFamily="18" charset="0"/>
              </a:rPr>
              <a:t>，</a:t>
            </a:r>
            <a:r>
              <a:rPr lang="zh-TW" altLang="en-US" sz="2200" b="1" dirty="0">
                <a:latin typeface="Times New Roman" pitchFamily="18" charset="0"/>
                <a:ea typeface="標楷體" pitchFamily="65" charset="-120"/>
                <a:cs typeface="Times New Roman" pitchFamily="18" charset="0"/>
              </a:rPr>
              <a:t>黏貼於</a:t>
            </a:r>
            <a:r>
              <a:rPr lang="en-US" altLang="zh-TW" sz="2200" b="1" dirty="0">
                <a:solidFill>
                  <a:srgbClr val="FF3399"/>
                </a:solidFill>
                <a:latin typeface="Times New Roman" pitchFamily="18" charset="0"/>
                <a:ea typeface="標楷體" pitchFamily="65" charset="-120"/>
                <a:cs typeface="Times New Roman" pitchFamily="18" charset="0"/>
              </a:rPr>
              <a:t>B4</a:t>
            </a:r>
            <a:r>
              <a:rPr lang="zh-TW" altLang="en-US" sz="2200" b="1" dirty="0">
                <a:solidFill>
                  <a:srgbClr val="FF3399"/>
                </a:solidFill>
                <a:latin typeface="Times New Roman" pitchFamily="18" charset="0"/>
                <a:ea typeface="標楷體" pitchFamily="65" charset="-120"/>
                <a:cs typeface="Times New Roman" pitchFamily="18" charset="0"/>
              </a:rPr>
              <a:t>信封</a:t>
            </a:r>
            <a:r>
              <a:rPr lang="zh-TW" altLang="en-US" sz="2200" b="1" dirty="0">
                <a:latin typeface="Times New Roman" pitchFamily="18" charset="0"/>
                <a:ea typeface="標楷體" pitchFamily="65" charset="-120"/>
                <a:cs typeface="Times New Roman" pitchFamily="18" charset="0"/>
              </a:rPr>
              <a:t>，並備齊下列資料依序裝入</a:t>
            </a:r>
            <a:r>
              <a:rPr lang="zh-TW" altLang="en-US" sz="2200" b="1" dirty="0" smtClean="0">
                <a:latin typeface="Times New Roman" pitchFamily="18" charset="0"/>
                <a:ea typeface="標楷體" pitchFamily="65" charset="-120"/>
                <a:cs typeface="Times New Roman" pitchFamily="18" charset="0"/>
              </a:rPr>
              <a:t>：</a:t>
            </a:r>
            <a:endParaRPr lang="en-US" altLang="zh-TW" sz="2200" b="1" dirty="0" smtClean="0">
              <a:latin typeface="Times New Roman" pitchFamily="18" charset="0"/>
              <a:ea typeface="標楷體" pitchFamily="65" charset="-120"/>
              <a:cs typeface="Times New Roman" pitchFamily="18" charset="0"/>
            </a:endParaRPr>
          </a:p>
          <a:p>
            <a:pPr marL="628650" indent="-266700" algn="just">
              <a:spcBef>
                <a:spcPts val="0"/>
              </a:spcBef>
              <a:buFont typeface="+mj-lt"/>
              <a:buAutoNum type="arabicPeriod"/>
              <a:defRPr/>
            </a:pPr>
            <a:r>
              <a:rPr lang="zh-TW" altLang="en-US" sz="2000" b="1" dirty="0" smtClean="0">
                <a:solidFill>
                  <a:srgbClr val="FF3399"/>
                </a:solidFill>
                <a:latin typeface="Times New Roman" pitchFamily="18" charset="0"/>
                <a:ea typeface="標楷體" pitchFamily="65" charset="-120"/>
                <a:cs typeface="Times New Roman" pitchFamily="18" charset="0"/>
              </a:rPr>
              <a:t>附件一 報名表</a:t>
            </a:r>
            <a:endParaRPr lang="en-US" altLang="zh-TW" sz="2000" b="1" dirty="0" smtClean="0">
              <a:solidFill>
                <a:srgbClr val="FF3399"/>
              </a:solidFill>
              <a:latin typeface="Times New Roman" pitchFamily="18" charset="0"/>
              <a:ea typeface="標楷體" pitchFamily="65" charset="-120"/>
              <a:cs typeface="Times New Roman" pitchFamily="18" charset="0"/>
            </a:endParaRPr>
          </a:p>
          <a:p>
            <a:pPr marL="628650" indent="-266700" algn="just">
              <a:spcBef>
                <a:spcPts val="0"/>
              </a:spcBef>
              <a:buFont typeface="+mj-lt"/>
              <a:buAutoNum type="arabicPeriod"/>
              <a:defRPr/>
            </a:pPr>
            <a:r>
              <a:rPr lang="zh-TW" altLang="en-US" sz="2000" b="1" dirty="0" smtClean="0">
                <a:solidFill>
                  <a:srgbClr val="FF3399"/>
                </a:solidFill>
                <a:latin typeface="Times New Roman" pitchFamily="18" charset="0"/>
                <a:ea typeface="標楷體" pitchFamily="65" charset="-120"/>
                <a:cs typeface="Times New Roman" pitchFamily="18" charset="0"/>
              </a:rPr>
              <a:t>附件二 報考證明書</a:t>
            </a:r>
            <a:endParaRPr lang="en-US" altLang="zh-TW" sz="2000" b="1" dirty="0" smtClean="0">
              <a:solidFill>
                <a:srgbClr val="FF3399"/>
              </a:solidFill>
              <a:latin typeface="Times New Roman" pitchFamily="18" charset="0"/>
              <a:ea typeface="標楷體" pitchFamily="65" charset="-120"/>
              <a:cs typeface="Times New Roman" pitchFamily="18" charset="0"/>
            </a:endParaRPr>
          </a:p>
          <a:p>
            <a:pPr marL="628650" indent="-266700" algn="just">
              <a:spcBef>
                <a:spcPts val="0"/>
              </a:spcBef>
              <a:buFont typeface="+mj-lt"/>
              <a:buAutoNum type="arabicPeriod"/>
              <a:defRPr/>
            </a:pPr>
            <a:r>
              <a:rPr lang="zh-TW" altLang="en-US" sz="2000" b="1" dirty="0" smtClean="0">
                <a:solidFill>
                  <a:srgbClr val="FF3399"/>
                </a:solidFill>
                <a:latin typeface="Times New Roman" pitchFamily="18" charset="0"/>
                <a:ea typeface="標楷體" pitchFamily="65" charset="-120"/>
                <a:cs typeface="Times New Roman" pitchFamily="18" charset="0"/>
              </a:rPr>
              <a:t>歷年成績單</a:t>
            </a:r>
            <a:r>
              <a:rPr lang="en-US" altLang="zh-TW" sz="2000" b="1" dirty="0" smtClean="0">
                <a:solidFill>
                  <a:srgbClr val="FF3399"/>
                </a:solidFill>
                <a:latin typeface="Times New Roman" pitchFamily="18" charset="0"/>
                <a:ea typeface="標楷體" pitchFamily="65" charset="-120"/>
                <a:cs typeface="Times New Roman" pitchFamily="18" charset="0"/>
              </a:rPr>
              <a:t>(</a:t>
            </a:r>
            <a:r>
              <a:rPr lang="zh-TW" altLang="en-US" sz="2000" b="1" dirty="0" smtClean="0">
                <a:solidFill>
                  <a:srgbClr val="FF3399"/>
                </a:solidFill>
                <a:latin typeface="Times New Roman" pitchFamily="18" charset="0"/>
                <a:ea typeface="標楷體" pitchFamily="65" charset="-120"/>
                <a:cs typeface="Times New Roman" pitchFamily="18" charset="0"/>
              </a:rPr>
              <a:t>正本</a:t>
            </a:r>
            <a:r>
              <a:rPr lang="en-US" altLang="zh-TW" sz="2000" b="1" dirty="0" smtClean="0">
                <a:solidFill>
                  <a:srgbClr val="FF3399"/>
                </a:solidFill>
                <a:latin typeface="Times New Roman" pitchFamily="18" charset="0"/>
                <a:ea typeface="標楷體" pitchFamily="65" charset="-120"/>
                <a:cs typeface="Times New Roman" pitchFamily="18" charset="0"/>
              </a:rPr>
              <a:t>)</a:t>
            </a:r>
          </a:p>
          <a:p>
            <a:pPr marL="628650" indent="-266700" algn="just">
              <a:spcBef>
                <a:spcPts val="0"/>
              </a:spcBef>
              <a:buFont typeface="+mj-lt"/>
              <a:buAutoNum type="arabicPeriod"/>
              <a:defRPr/>
            </a:pPr>
            <a:r>
              <a:rPr lang="zh-TW" altLang="en-US" sz="2000" b="1" dirty="0">
                <a:solidFill>
                  <a:srgbClr val="FF3399"/>
                </a:solidFill>
                <a:latin typeface="Times New Roman" pitchFamily="18" charset="0"/>
                <a:ea typeface="標楷體" pitchFamily="65" charset="-120"/>
                <a:cs typeface="Times New Roman" pitchFamily="18" charset="0"/>
              </a:rPr>
              <a:t>附件</a:t>
            </a:r>
            <a:r>
              <a:rPr lang="zh-TW" altLang="en-US" sz="2000" b="1" dirty="0" smtClean="0">
                <a:solidFill>
                  <a:srgbClr val="FF3399"/>
                </a:solidFill>
                <a:latin typeface="Times New Roman" pitchFamily="18" charset="0"/>
                <a:ea typeface="標楷體" pitchFamily="65" charset="-120"/>
                <a:cs typeface="Times New Roman" pitchFamily="18" charset="0"/>
              </a:rPr>
              <a:t>三 各項</a:t>
            </a:r>
            <a:r>
              <a:rPr lang="zh-TW" altLang="en-US" sz="2000" b="1" dirty="0">
                <a:solidFill>
                  <a:srgbClr val="FF3399"/>
                </a:solidFill>
                <a:latin typeface="Times New Roman" pitchFamily="18" charset="0"/>
                <a:ea typeface="標楷體" pitchFamily="65" charset="-120"/>
                <a:cs typeface="Times New Roman" pitchFamily="18" charset="0"/>
              </a:rPr>
              <a:t>競賽、證照及語文能力檢定等證明影本及彙整</a:t>
            </a:r>
            <a:r>
              <a:rPr lang="zh-TW" altLang="en-US" sz="2000" b="1" dirty="0" smtClean="0">
                <a:solidFill>
                  <a:srgbClr val="FF3399"/>
                </a:solidFill>
                <a:latin typeface="Times New Roman" pitchFamily="18" charset="0"/>
                <a:ea typeface="標楷體" pitchFamily="65" charset="-120"/>
                <a:cs typeface="Times New Roman" pitchFamily="18" charset="0"/>
              </a:rPr>
              <a:t>表</a:t>
            </a:r>
            <a:endParaRPr lang="en-US" altLang="zh-TW" sz="2000" b="1" dirty="0" smtClean="0">
              <a:solidFill>
                <a:srgbClr val="FF3399"/>
              </a:solidFill>
              <a:latin typeface="Times New Roman" pitchFamily="18" charset="0"/>
              <a:ea typeface="標楷體" pitchFamily="65" charset="-120"/>
              <a:cs typeface="Times New Roman" pitchFamily="18" charset="0"/>
            </a:endParaRPr>
          </a:p>
          <a:p>
            <a:pPr marL="628650" indent="-266700" algn="just">
              <a:spcBef>
                <a:spcPts val="0"/>
              </a:spcBef>
              <a:buFont typeface="+mj-lt"/>
              <a:buAutoNum type="arabicPeriod"/>
              <a:defRPr/>
            </a:pPr>
            <a:r>
              <a:rPr lang="zh-TW" altLang="en-US" sz="2000" b="1" dirty="0">
                <a:solidFill>
                  <a:srgbClr val="FF3399"/>
                </a:solidFill>
                <a:latin typeface="Times New Roman" pitchFamily="18" charset="0"/>
                <a:ea typeface="標楷體" pitchFamily="65" charset="-120"/>
                <a:cs typeface="Times New Roman" pitchFamily="18" charset="0"/>
              </a:rPr>
              <a:t>附件</a:t>
            </a:r>
            <a:r>
              <a:rPr lang="zh-TW" altLang="en-US" sz="2000" b="1" dirty="0" smtClean="0">
                <a:solidFill>
                  <a:srgbClr val="FF3399"/>
                </a:solidFill>
                <a:latin typeface="Times New Roman" pitchFamily="18" charset="0"/>
                <a:ea typeface="標楷體" pitchFamily="65" charset="-120"/>
                <a:cs typeface="Times New Roman" pitchFamily="18" charset="0"/>
              </a:rPr>
              <a:t>四 學校</a:t>
            </a:r>
            <a:r>
              <a:rPr lang="zh-TW" altLang="en-US" sz="2000" b="1" dirty="0">
                <a:solidFill>
                  <a:srgbClr val="FF3399"/>
                </a:solidFill>
                <a:latin typeface="Times New Roman" pitchFamily="18" charset="0"/>
                <a:ea typeface="標楷體" pitchFamily="65" charset="-120"/>
                <a:cs typeface="Times New Roman" pitchFamily="18" charset="0"/>
              </a:rPr>
              <a:t>幹部、志工、社會服務及社團參與等證明影本及彙整表</a:t>
            </a:r>
            <a:endParaRPr lang="en-US" altLang="zh-TW" sz="2000" b="1" dirty="0" smtClean="0">
              <a:solidFill>
                <a:srgbClr val="FF3399"/>
              </a:solidFill>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endParaRPr lang="en-US" altLang="zh-TW" sz="2200" dirty="0">
              <a:solidFill>
                <a:srgbClr val="FF3399"/>
              </a:solidFill>
              <a:latin typeface="Times New Roman" pitchFamily="18" charset="0"/>
              <a:ea typeface="標楷體" pitchFamily="65" charset="-120"/>
              <a:cs typeface="Times New Roman" pitchFamily="18" charset="0"/>
            </a:endParaRPr>
          </a:p>
        </p:txBody>
      </p:sp>
      <p:sp>
        <p:nvSpPr>
          <p:cNvPr id="8294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211DCB-B6A4-43AF-9C14-EE0265F8F087}" type="slidenum">
              <a:rPr lang="zh-TW" altLang="en-US" sz="1400" smtClean="0"/>
              <a:pPr>
                <a:spcBef>
                  <a:spcPct val="0"/>
                </a:spcBef>
                <a:buFontTx/>
                <a:buNone/>
              </a:pPr>
              <a:t>34</a:t>
            </a:fld>
            <a:endParaRPr lang="en-US" altLang="zh-TW" sz="1400" dirty="0" smtClean="0"/>
          </a:p>
        </p:txBody>
      </p:sp>
      <p:sp>
        <p:nvSpPr>
          <p:cNvPr id="7" name="矩形 6"/>
          <p:cNvSpPr/>
          <p:nvPr/>
        </p:nvSpPr>
        <p:spPr>
          <a:xfrm>
            <a:off x="194696" y="1090539"/>
            <a:ext cx="365722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被推薦</a:t>
            </a:r>
            <a:r>
              <a:rPr lang="zh-TW" altLang="en-US" sz="2400" dirty="0" smtClean="0">
                <a:latin typeface="華康中黑體" pitchFamily="49" charset="-120"/>
                <a:ea typeface="華康中黑體" pitchFamily="49" charset="-120"/>
              </a:rPr>
              <a:t>學生網路</a:t>
            </a:r>
            <a:r>
              <a:rPr lang="zh-TW" altLang="en-US" sz="2400" dirty="0">
                <a:latin typeface="華康中黑體" pitchFamily="49" charset="-120"/>
                <a:ea typeface="華康中黑體" pitchFamily="49" charset="-120"/>
              </a:rPr>
              <a:t>報名</a:t>
            </a:r>
          </a:p>
        </p:txBody>
      </p:sp>
      <p:sp>
        <p:nvSpPr>
          <p:cNvPr id="82953" name="文字方塊 8"/>
          <p:cNvSpPr txBox="1">
            <a:spLocks noChangeArrowheads="1"/>
          </p:cNvSpPr>
          <p:nvPr/>
        </p:nvSpPr>
        <p:spPr bwMode="auto">
          <a:xfrm>
            <a:off x="3708400" y="112236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4/9</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3010" name="內容版面配置區 2"/>
          <p:cNvSpPr>
            <a:spLocks noGrp="1"/>
          </p:cNvSpPr>
          <p:nvPr>
            <p:ph idx="1"/>
          </p:nvPr>
        </p:nvSpPr>
        <p:spPr>
          <a:xfrm>
            <a:off x="150812" y="1693764"/>
            <a:ext cx="8842375" cy="4332288"/>
          </a:xfrm>
        </p:spPr>
        <p:txBody>
          <a:bodyPr/>
          <a:lstStyle/>
          <a:p>
            <a:pPr>
              <a:spcBef>
                <a:spcPts val="600"/>
              </a:spcBef>
              <a:spcAft>
                <a:spcPts val="600"/>
              </a:spcAft>
              <a:buFont typeface="Wingdings" panose="05000000000000000000" pitchFamily="2" charset="2"/>
              <a:buChar char="u"/>
              <a:defRPr/>
            </a:pPr>
            <a:r>
              <a:rPr lang="zh-TW" altLang="en-US" sz="2200" dirty="0" smtClean="0">
                <a:latin typeface="Times New Roman" pitchFamily="18" charset="0"/>
                <a:ea typeface="標楷體" pitchFamily="65" charset="-120"/>
                <a:cs typeface="Times New Roman" pitchFamily="18" charset="0"/>
              </a:rPr>
              <a:t>報名表、第</a:t>
            </a:r>
            <a:r>
              <a:rPr lang="en-US" altLang="zh-TW" sz="2200" dirty="0" smtClean="0">
                <a:latin typeface="Times New Roman" pitchFamily="18" charset="0"/>
                <a:ea typeface="標楷體" pitchFamily="65" charset="-120"/>
                <a:cs typeface="Times New Roman" pitchFamily="18" charset="0"/>
              </a:rPr>
              <a:t>6</a:t>
            </a:r>
            <a:r>
              <a:rPr lang="zh-TW" altLang="en-US" sz="2200" dirty="0" smtClean="0">
                <a:latin typeface="Times New Roman" pitchFamily="18" charset="0"/>
                <a:ea typeface="標楷體" pitchFamily="65" charset="-120"/>
                <a:cs typeface="Times New Roman" pitchFamily="18" charset="0"/>
              </a:rPr>
              <a:t>比序彙整表、第</a:t>
            </a:r>
            <a:r>
              <a:rPr lang="en-US" altLang="zh-TW" sz="2200" dirty="0" smtClean="0">
                <a:latin typeface="Times New Roman" pitchFamily="18" charset="0"/>
                <a:ea typeface="標楷體" pitchFamily="65" charset="-120"/>
                <a:cs typeface="Times New Roman" pitchFamily="18" charset="0"/>
              </a:rPr>
              <a:t>7</a:t>
            </a:r>
            <a:r>
              <a:rPr lang="zh-TW" altLang="en-US" sz="2200" dirty="0" smtClean="0">
                <a:latin typeface="Times New Roman" pitchFamily="18" charset="0"/>
                <a:ea typeface="標楷體" pitchFamily="65" charset="-120"/>
                <a:cs typeface="Times New Roman" pitchFamily="18" charset="0"/>
              </a:rPr>
              <a:t>比序彙整表除由</a:t>
            </a:r>
            <a:r>
              <a:rPr lang="zh-TW" altLang="en-US" sz="2200" b="1" dirty="0" smtClean="0">
                <a:solidFill>
                  <a:srgbClr val="0000FF"/>
                </a:solidFill>
                <a:latin typeface="Times New Roman" pitchFamily="18" charset="0"/>
                <a:ea typeface="標楷體" pitchFamily="65" charset="-120"/>
                <a:cs typeface="Times New Roman" pitchFamily="18" charset="0"/>
              </a:rPr>
              <a:t>考生親自簽名</a:t>
            </a:r>
            <a:r>
              <a:rPr lang="zh-TW" altLang="en-US" sz="2200" dirty="0" smtClean="0">
                <a:latin typeface="Times New Roman" pitchFamily="18" charset="0"/>
                <a:ea typeface="標楷體" pitchFamily="65" charset="-120"/>
                <a:cs typeface="Times New Roman" pitchFamily="18" charset="0"/>
              </a:rPr>
              <a:t>外，並須經</a:t>
            </a:r>
            <a:r>
              <a:rPr lang="zh-TW" altLang="en-US" sz="2200" dirty="0" smtClean="0">
                <a:solidFill>
                  <a:srgbClr val="0000FF"/>
                </a:solidFill>
                <a:latin typeface="Times New Roman" pitchFamily="18" charset="0"/>
                <a:ea typeface="標楷體" pitchFamily="65" charset="-120"/>
                <a:cs typeface="Times New Roman" pitchFamily="18" charset="0"/>
              </a:rPr>
              <a:t>學校相關審核人員簽章</a:t>
            </a:r>
            <a:r>
              <a:rPr lang="zh-TW" altLang="en-US" sz="2200" dirty="0" smtClean="0">
                <a:latin typeface="Times New Roman" pitchFamily="18" charset="0"/>
                <a:ea typeface="標楷體" pitchFamily="65" charset="-120"/>
                <a:cs typeface="Times New Roman" pitchFamily="18" charset="0"/>
              </a:rPr>
              <a:t>。</a:t>
            </a:r>
            <a:endParaRPr lang="en-US" altLang="zh-TW" sz="2200" dirty="0" smtClean="0">
              <a:latin typeface="Times New Roman" pitchFamily="18" charset="0"/>
              <a:ea typeface="標楷體" pitchFamily="65" charset="-120"/>
              <a:cs typeface="Times New Roman" pitchFamily="18" charset="0"/>
            </a:endParaRPr>
          </a:p>
          <a:p>
            <a:pPr>
              <a:spcBef>
                <a:spcPts val="600"/>
              </a:spcBef>
              <a:spcAft>
                <a:spcPts val="600"/>
              </a:spcAft>
              <a:buFont typeface="Wingdings" panose="05000000000000000000" pitchFamily="2" charset="2"/>
              <a:buChar char="u"/>
              <a:defRPr/>
            </a:pPr>
            <a:r>
              <a:rPr lang="zh-TW" altLang="en-US" sz="2200" dirty="0" smtClean="0">
                <a:latin typeface="Times New Roman" pitchFamily="18" charset="0"/>
                <a:ea typeface="標楷體" pitchFamily="65" charset="-120"/>
                <a:cs typeface="Times New Roman" pitchFamily="18" charset="0"/>
              </a:rPr>
              <a:t>報名資料裝袋寄出前請務必確認各相關文件應簽章或加蓋教務處戳章（或「本件核與原件相符戳章」）及學校相關審核人員職章，是否有漏蓋之處。</a:t>
            </a:r>
            <a:endParaRPr lang="en-US" altLang="zh-TW" sz="2200" dirty="0" smtClean="0">
              <a:latin typeface="Times New Roman" pitchFamily="18" charset="0"/>
              <a:ea typeface="標楷體" pitchFamily="65" charset="-120"/>
              <a:cs typeface="Times New Roman" pitchFamily="18" charset="0"/>
            </a:endParaRPr>
          </a:p>
          <a:p>
            <a:pPr>
              <a:spcBef>
                <a:spcPts val="600"/>
              </a:spcBef>
              <a:spcAft>
                <a:spcPts val="600"/>
              </a:spcAft>
              <a:buFont typeface="Wingdings" panose="05000000000000000000" pitchFamily="2" charset="2"/>
              <a:buChar char="u"/>
              <a:defRPr/>
            </a:pPr>
            <a:r>
              <a:rPr lang="zh-TW" altLang="en-US" sz="2200" dirty="0">
                <a:latin typeface="Times New Roman" pitchFamily="18" charset="0"/>
                <a:ea typeface="標楷體" pitchFamily="65" charset="-120"/>
                <a:cs typeface="Times New Roman" pitchFamily="18" charset="0"/>
              </a:rPr>
              <a:t>考生須依所屬高職學校規定時間內繳交報名表件，</a:t>
            </a:r>
            <a:r>
              <a:rPr lang="zh-TW" altLang="en-US" sz="2200" dirty="0">
                <a:solidFill>
                  <a:srgbClr val="FF0000"/>
                </a:solidFill>
                <a:latin typeface="Times New Roman" pitchFamily="18" charset="0"/>
                <a:ea typeface="標楷體" pitchFamily="65" charset="-120"/>
                <a:cs typeface="Times New Roman" pitchFamily="18" charset="0"/>
              </a:rPr>
              <a:t>由高職學校統一收齊後，辦理集體繳寄，考生不得個別繳寄。</a:t>
            </a:r>
            <a:endParaRPr lang="en-US" altLang="zh-TW" sz="2200" b="1" dirty="0" smtClean="0">
              <a:solidFill>
                <a:srgbClr val="FF0000"/>
              </a:solidFill>
              <a:latin typeface="Times New Roman" pitchFamily="18" charset="0"/>
              <a:ea typeface="標楷體" pitchFamily="65" charset="-120"/>
              <a:cs typeface="Times New Roman" pitchFamily="18" charset="0"/>
            </a:endParaRPr>
          </a:p>
        </p:txBody>
      </p:sp>
      <p:sp>
        <p:nvSpPr>
          <p:cNvPr id="8499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861F076-2B44-4513-9098-09774A3E6768}" type="slidenum">
              <a:rPr lang="zh-TW" altLang="en-US" sz="1400" smtClean="0"/>
              <a:pPr>
                <a:spcBef>
                  <a:spcPct val="0"/>
                </a:spcBef>
                <a:buFontTx/>
                <a:buNone/>
              </a:pPr>
              <a:t>35</a:t>
            </a:fld>
            <a:endParaRPr lang="en-US" altLang="zh-TW" sz="1400" smtClean="0"/>
          </a:p>
        </p:txBody>
      </p:sp>
      <p:sp>
        <p:nvSpPr>
          <p:cNvPr id="7" name="矩形 6"/>
          <p:cNvSpPr/>
          <p:nvPr/>
        </p:nvSpPr>
        <p:spPr>
          <a:xfrm>
            <a:off x="194696" y="1090539"/>
            <a:ext cx="365722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被推薦</a:t>
            </a:r>
            <a:r>
              <a:rPr lang="zh-TW" altLang="en-US" sz="2400" dirty="0" smtClean="0">
                <a:latin typeface="華康中黑體" pitchFamily="49" charset="-120"/>
                <a:ea typeface="華康中黑體" pitchFamily="49" charset="-120"/>
              </a:rPr>
              <a:t>學生網路</a:t>
            </a:r>
            <a:r>
              <a:rPr lang="zh-TW" altLang="en-US" sz="2400" dirty="0">
                <a:latin typeface="華康中黑體" pitchFamily="49" charset="-120"/>
                <a:ea typeface="華康中黑體" pitchFamily="49" charset="-120"/>
              </a:rPr>
              <a:t>報名</a:t>
            </a:r>
          </a:p>
        </p:txBody>
      </p:sp>
      <p:sp>
        <p:nvSpPr>
          <p:cNvPr id="85001" name="文字方塊 8"/>
          <p:cNvSpPr txBox="1">
            <a:spLocks noChangeArrowheads="1"/>
          </p:cNvSpPr>
          <p:nvPr/>
        </p:nvSpPr>
        <p:spPr bwMode="auto">
          <a:xfrm>
            <a:off x="3708400" y="112236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
        <p:nvSpPr>
          <p:cNvPr id="9" name="圓角矩形圖說文字 8"/>
          <p:cNvSpPr/>
          <p:nvPr/>
        </p:nvSpPr>
        <p:spPr>
          <a:xfrm>
            <a:off x="2051720" y="4797152"/>
            <a:ext cx="6941467" cy="864096"/>
          </a:xfrm>
          <a:prstGeom prst="wedgeRoundRectCallout">
            <a:avLst>
              <a:gd name="adj1" fmla="val 22393"/>
              <a:gd name="adj2" fmla="val -46487"/>
              <a:gd name="adj3" fmla="val 16667"/>
            </a:avLst>
          </a:prstGeom>
          <a:solidFill>
            <a:srgbClr val="FFFF99"/>
          </a:solidFill>
          <a:ln>
            <a:solidFill>
              <a:srgbClr val="FF99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eaLnBrk="1" hangingPunct="1">
              <a:defRPr/>
            </a:pPr>
            <a:r>
              <a:rPr lang="zh-TW" altLang="en-US" b="1" dirty="0" smtClean="0">
                <a:solidFill>
                  <a:srgbClr val="008000"/>
                </a:solidFill>
                <a:latin typeface="Times New Roman" panose="02020603050405020304" pitchFamily="18" charset="0"/>
                <a:ea typeface="標楷體" pitchFamily="65" charset="-120"/>
                <a:cs typeface="Times New Roman" panose="02020603050405020304" pitchFamily="18" charset="0"/>
              </a:rPr>
              <a:t>考生網路報名練習</a:t>
            </a:r>
            <a:r>
              <a:rPr lang="zh-TW" altLang="en-US" b="1" dirty="0">
                <a:solidFill>
                  <a:srgbClr val="008000"/>
                </a:solidFill>
                <a:latin typeface="Times New Roman" panose="02020603050405020304" pitchFamily="18" charset="0"/>
                <a:ea typeface="標楷體" pitchFamily="65" charset="-120"/>
                <a:cs typeface="Times New Roman" panose="02020603050405020304" pitchFamily="18" charset="0"/>
              </a:rPr>
              <a:t>版於</a:t>
            </a:r>
            <a:r>
              <a:rPr lang="en-US" altLang="zh-TW" b="1" dirty="0" smtClean="0">
                <a:solidFill>
                  <a:srgbClr val="008000"/>
                </a:solidFill>
                <a:latin typeface="Times New Roman" panose="02020603050405020304" pitchFamily="18" charset="0"/>
                <a:ea typeface="標楷體" pitchFamily="65" charset="-120"/>
                <a:cs typeface="Times New Roman" panose="02020603050405020304" pitchFamily="18" charset="0"/>
              </a:rPr>
              <a:t>109</a:t>
            </a:r>
            <a:r>
              <a:rPr lang="zh-TW" altLang="en-US" b="1" dirty="0" smtClean="0">
                <a:solidFill>
                  <a:srgbClr val="008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008000"/>
                </a:solidFill>
                <a:latin typeface="Times New Roman" panose="02020603050405020304" pitchFamily="18" charset="0"/>
                <a:ea typeface="標楷體" pitchFamily="65" charset="-120"/>
                <a:cs typeface="Times New Roman" panose="02020603050405020304" pitchFamily="18" charset="0"/>
              </a:rPr>
              <a:t>2</a:t>
            </a:r>
            <a:r>
              <a:rPr lang="zh-TW" altLang="en-US" b="1" dirty="0" smtClean="0">
                <a:solidFill>
                  <a:srgbClr val="008000"/>
                </a:solidFill>
                <a:latin typeface="Times New Roman" panose="02020603050405020304" pitchFamily="18" charset="0"/>
                <a:ea typeface="標楷體" pitchFamily="65" charset="-120"/>
                <a:cs typeface="Times New Roman" panose="02020603050405020304" pitchFamily="18" charset="0"/>
              </a:rPr>
              <a:t>月</a:t>
            </a:r>
            <a:r>
              <a:rPr lang="en-US" altLang="zh-TW" b="1" dirty="0" smtClean="0">
                <a:solidFill>
                  <a:srgbClr val="008000"/>
                </a:solidFill>
                <a:latin typeface="Times New Roman" panose="02020603050405020304" pitchFamily="18" charset="0"/>
                <a:ea typeface="標楷體" pitchFamily="65" charset="-120"/>
                <a:cs typeface="Times New Roman" panose="02020603050405020304" pitchFamily="18" charset="0"/>
              </a:rPr>
              <a:t>26</a:t>
            </a:r>
            <a:r>
              <a:rPr lang="zh-TW" altLang="en-US" b="1" dirty="0" smtClean="0">
                <a:solidFill>
                  <a:srgbClr val="008000"/>
                </a:solidFill>
                <a:latin typeface="Times New Roman" panose="02020603050405020304" pitchFamily="18" charset="0"/>
                <a:ea typeface="標楷體" pitchFamily="65" charset="-120"/>
                <a:cs typeface="Times New Roman" panose="02020603050405020304" pitchFamily="18" charset="0"/>
              </a:rPr>
              <a:t>日</a:t>
            </a:r>
            <a:r>
              <a:rPr lang="en-US" altLang="zh-TW" b="1" dirty="0" smtClean="0">
                <a:solidFill>
                  <a:srgbClr val="008000"/>
                </a:solidFill>
                <a:latin typeface="Times New Roman" panose="02020603050405020304" pitchFamily="18" charset="0"/>
                <a:ea typeface="標楷體" pitchFamily="65" charset="-120"/>
                <a:cs typeface="Times New Roman" panose="02020603050405020304" pitchFamily="18" charset="0"/>
              </a:rPr>
              <a:t>10:00</a:t>
            </a:r>
            <a:r>
              <a:rPr lang="zh-TW" altLang="en-US" b="1" dirty="0">
                <a:solidFill>
                  <a:srgbClr val="008000"/>
                </a:solidFill>
                <a:latin typeface="Times New Roman" panose="02020603050405020304" pitchFamily="18" charset="0"/>
                <a:ea typeface="標楷體" pitchFamily="65" charset="-120"/>
                <a:cs typeface="Times New Roman" panose="02020603050405020304" pitchFamily="18" charset="0"/>
              </a:rPr>
              <a:t>起至</a:t>
            </a:r>
            <a:r>
              <a:rPr lang="en-US" altLang="zh-TW" b="1" dirty="0" smtClean="0">
                <a:solidFill>
                  <a:srgbClr val="008000"/>
                </a:solidFill>
                <a:latin typeface="Times New Roman" panose="02020603050405020304" pitchFamily="18" charset="0"/>
                <a:ea typeface="標楷體" pitchFamily="65" charset="-120"/>
                <a:cs typeface="Times New Roman" panose="02020603050405020304" pitchFamily="18" charset="0"/>
              </a:rPr>
              <a:t>109</a:t>
            </a:r>
            <a:r>
              <a:rPr lang="zh-TW" altLang="en-US" b="1" dirty="0" smtClean="0">
                <a:solidFill>
                  <a:srgbClr val="008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008000"/>
                </a:solidFill>
                <a:latin typeface="Times New Roman" panose="02020603050405020304" pitchFamily="18" charset="0"/>
                <a:ea typeface="標楷體" pitchFamily="65" charset="-120"/>
                <a:cs typeface="Times New Roman" panose="02020603050405020304" pitchFamily="18" charset="0"/>
              </a:rPr>
              <a:t>3</a:t>
            </a:r>
            <a:r>
              <a:rPr lang="zh-TW" altLang="en-US" b="1" dirty="0" smtClean="0">
                <a:solidFill>
                  <a:srgbClr val="008000"/>
                </a:solidFill>
                <a:latin typeface="Times New Roman" panose="02020603050405020304" pitchFamily="18" charset="0"/>
                <a:ea typeface="標楷體" pitchFamily="65" charset="-120"/>
                <a:cs typeface="Times New Roman" panose="02020603050405020304" pitchFamily="18" charset="0"/>
              </a:rPr>
              <a:t>月</a:t>
            </a:r>
            <a:r>
              <a:rPr lang="en-US" altLang="zh-TW" b="1" dirty="0" smtClean="0">
                <a:solidFill>
                  <a:srgbClr val="008000"/>
                </a:solidFill>
                <a:latin typeface="Times New Roman" panose="02020603050405020304" pitchFamily="18" charset="0"/>
                <a:ea typeface="標楷體" pitchFamily="65" charset="-120"/>
                <a:cs typeface="Times New Roman" panose="02020603050405020304" pitchFamily="18" charset="0"/>
              </a:rPr>
              <a:t>6</a:t>
            </a:r>
            <a:r>
              <a:rPr lang="zh-TW" altLang="en-US" b="1" dirty="0" smtClean="0">
                <a:solidFill>
                  <a:srgbClr val="008000"/>
                </a:solidFill>
                <a:latin typeface="Times New Roman" panose="02020603050405020304" pitchFamily="18" charset="0"/>
                <a:ea typeface="標楷體" pitchFamily="65" charset="-120"/>
                <a:cs typeface="Times New Roman" panose="02020603050405020304" pitchFamily="18" charset="0"/>
              </a:rPr>
              <a:t>日</a:t>
            </a:r>
            <a:r>
              <a:rPr lang="en-US" altLang="zh-TW" b="1" dirty="0" smtClean="0">
                <a:solidFill>
                  <a:srgbClr val="008000"/>
                </a:solidFill>
                <a:latin typeface="Times New Roman" panose="02020603050405020304" pitchFamily="18" charset="0"/>
                <a:ea typeface="標楷體" pitchFamily="65" charset="-120"/>
                <a:cs typeface="Times New Roman" panose="02020603050405020304" pitchFamily="18" charset="0"/>
              </a:rPr>
              <a:t>17:00</a:t>
            </a:r>
            <a:r>
              <a:rPr lang="zh-TW" altLang="en-US" b="1" dirty="0">
                <a:solidFill>
                  <a:srgbClr val="008000"/>
                </a:solidFill>
                <a:latin typeface="Times New Roman" panose="02020603050405020304" pitchFamily="18" charset="0"/>
                <a:ea typeface="標楷體" pitchFamily="65" charset="-120"/>
                <a:cs typeface="Times New Roman" panose="02020603050405020304" pitchFamily="18" charset="0"/>
              </a:rPr>
              <a:t>止開放，請提醒考生把握時間練習</a:t>
            </a:r>
            <a:r>
              <a:rPr lang="zh-TW" altLang="en-US" b="1" dirty="0" smtClean="0">
                <a:solidFill>
                  <a:srgbClr val="008000"/>
                </a:solidFill>
                <a:latin typeface="Times New Roman" panose="02020603050405020304" pitchFamily="18" charset="0"/>
                <a:ea typeface="標楷體" pitchFamily="65" charset="-120"/>
                <a:cs typeface="Times New Roman" panose="02020603050405020304" pitchFamily="18" charset="0"/>
              </a:rPr>
              <a:t>操作。</a:t>
            </a:r>
            <a:endParaRPr lang="zh-TW" altLang="en-US" b="1" dirty="0">
              <a:solidFill>
                <a:srgbClr val="008000"/>
              </a:solidFill>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5/9</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87042" name="內容版面配置區 2"/>
          <p:cNvSpPr>
            <a:spLocks noGrp="1"/>
          </p:cNvSpPr>
          <p:nvPr>
            <p:ph idx="1"/>
          </p:nvPr>
        </p:nvSpPr>
        <p:spPr>
          <a:xfrm>
            <a:off x="195263" y="1514475"/>
            <a:ext cx="8645525" cy="1773238"/>
          </a:xfrm>
        </p:spPr>
        <p:txBody>
          <a:bodyPr/>
          <a:lstStyle/>
          <a:p>
            <a:pPr>
              <a:buFont typeface="Wingdings" panose="05000000000000000000" pitchFamily="2" charset="2"/>
              <a:buChar char="u"/>
            </a:pPr>
            <a:r>
              <a:rPr lang="zh-TW" altLang="zh-TW" sz="2100" dirty="0" smtClean="0">
                <a:latin typeface="標楷體" panose="03000509000000000000" pitchFamily="65" charset="-120"/>
                <a:ea typeface="標楷體" panose="03000509000000000000" pitchFamily="65" charset="-120"/>
              </a:rPr>
              <a:t>請各高職學校收齊被推薦考生資料後，至</a:t>
            </a:r>
            <a:r>
              <a:rPr lang="zh-TW" altLang="zh-TW" sz="2100" b="1" dirty="0" smtClean="0">
                <a:solidFill>
                  <a:srgbClr val="0000FF"/>
                </a:solidFill>
                <a:latin typeface="標楷體" panose="03000509000000000000" pitchFamily="65" charset="-120"/>
                <a:ea typeface="標楷體" panose="03000509000000000000" pitchFamily="65" charset="-120"/>
              </a:rPr>
              <a:t>高職學校作業及查詢系統列印「</a:t>
            </a:r>
            <a:r>
              <a:rPr lang="en-US" altLang="zh-TW" sz="21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1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zh-TW" sz="2100" b="1" dirty="0" smtClean="0">
                <a:solidFill>
                  <a:srgbClr val="0000FF"/>
                </a:solidFill>
                <a:latin typeface="標楷體" panose="03000509000000000000" pitchFamily="65" charset="-120"/>
                <a:ea typeface="標楷體" panose="03000509000000000000" pitchFamily="65" charset="-120"/>
              </a:rPr>
              <a:t>繁星計畫聯合推薦甄選入學高職學校推薦考生資料專用信封封面」</a:t>
            </a:r>
            <a:r>
              <a:rPr lang="zh-TW" altLang="zh-TW" sz="2100" dirty="0" smtClean="0">
                <a:latin typeface="標楷體" panose="03000509000000000000" pitchFamily="65" charset="-120"/>
                <a:ea typeface="標楷體" panose="03000509000000000000" pitchFamily="65" charset="-120"/>
              </a:rPr>
              <a:t>，將所有考生資料袋一起裝箱或裝袋</a:t>
            </a:r>
            <a:r>
              <a:rPr lang="zh-TW" altLang="en-US" sz="2100" dirty="0" smtClean="0">
                <a:latin typeface="標楷體" panose="03000509000000000000" pitchFamily="65" charset="-120"/>
                <a:ea typeface="標楷體" panose="03000509000000000000" pitchFamily="65" charset="-120"/>
              </a:rPr>
              <a:t>，</a:t>
            </a:r>
            <a:r>
              <a:rPr lang="zh-TW" altLang="en-US" sz="2100" dirty="0" smtClean="0">
                <a:solidFill>
                  <a:srgbClr val="C00000"/>
                </a:solidFill>
                <a:latin typeface="標楷體" panose="03000509000000000000" pitchFamily="65" charset="-120"/>
                <a:ea typeface="標楷體" panose="03000509000000000000" pitchFamily="65" charset="-120"/>
              </a:rPr>
              <a:t>統一由學校集體寄送報名資料至本委員會</a:t>
            </a:r>
            <a:r>
              <a:rPr lang="zh-TW" altLang="en-US" sz="2100" dirty="0" smtClean="0">
                <a:latin typeface="標楷體" panose="03000509000000000000" pitchFamily="65" charset="-120"/>
                <a:ea typeface="標楷體" panose="03000509000000000000" pitchFamily="65" charset="-120"/>
              </a:rPr>
              <a:t>（以郵戳為憑，逾時概不受理）</a:t>
            </a:r>
            <a:endParaRPr lang="en-US" altLang="zh-TW" sz="21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100" dirty="0" smtClean="0">
                <a:latin typeface="Times New Roman" panose="02020603050405020304" pitchFamily="18" charset="0"/>
                <a:ea typeface="標楷體" panose="03000509000000000000" pitchFamily="65" charset="-120"/>
              </a:rPr>
              <a:t>收件情形學校可上學校作業系統查詢，考生可至網路報名系統查詢</a:t>
            </a:r>
            <a:r>
              <a:rPr lang="zh-TW" altLang="en-US" sz="2000" dirty="0" smtClean="0">
                <a:latin typeface="Times New Roman" panose="02020603050405020304" pitchFamily="18" charset="0"/>
                <a:ea typeface="標楷體" panose="03000509000000000000" pitchFamily="65" charset="-120"/>
              </a:rPr>
              <a:t>。</a:t>
            </a:r>
          </a:p>
        </p:txBody>
      </p:sp>
      <p:sp>
        <p:nvSpPr>
          <p:cNvPr id="8704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B9EEF89-D7FA-4FAF-B4A2-ED5BE42D0864}" type="slidenum">
              <a:rPr lang="zh-TW" altLang="en-US" sz="1400" smtClean="0"/>
              <a:pPr>
                <a:spcBef>
                  <a:spcPct val="0"/>
                </a:spcBef>
                <a:buFontTx/>
                <a:buNone/>
              </a:pPr>
              <a:t>36</a:t>
            </a:fld>
            <a:endParaRPr lang="en-US" altLang="zh-TW" sz="1400" smtClean="0"/>
          </a:p>
        </p:txBody>
      </p:sp>
      <p:sp>
        <p:nvSpPr>
          <p:cNvPr id="24" name="矩形 23"/>
          <p:cNvSpPr/>
          <p:nvPr/>
        </p:nvSpPr>
        <p:spPr>
          <a:xfrm>
            <a:off x="107504" y="1059181"/>
            <a:ext cx="2649112"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郵寄報名相關表件</a:t>
            </a:r>
          </a:p>
        </p:txBody>
      </p:sp>
      <p:sp>
        <p:nvSpPr>
          <p:cNvPr id="87048" name="文字方塊 24"/>
          <p:cNvSpPr txBox="1">
            <a:spLocks noChangeArrowheads="1"/>
          </p:cNvSpPr>
          <p:nvPr/>
        </p:nvSpPr>
        <p:spPr bwMode="auto">
          <a:xfrm>
            <a:off x="2760048" y="1145030"/>
            <a:ext cx="5113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日前</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，以快遞或限時掛號寄送本會）</a:t>
            </a:r>
          </a:p>
        </p:txBody>
      </p:sp>
      <p:sp>
        <p:nvSpPr>
          <p:cNvPr id="26" name="矩形 25"/>
          <p:cNvSpPr/>
          <p:nvPr/>
        </p:nvSpPr>
        <p:spPr>
          <a:xfrm>
            <a:off x="107504" y="3387725"/>
            <a:ext cx="4802403"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報名資格及比序成績審查結果公告</a:t>
            </a:r>
          </a:p>
        </p:txBody>
      </p:sp>
      <p:sp>
        <p:nvSpPr>
          <p:cNvPr id="35852" name="內容版面配置區 2"/>
          <p:cNvSpPr txBox="1">
            <a:spLocks/>
          </p:cNvSpPr>
          <p:nvPr/>
        </p:nvSpPr>
        <p:spPr bwMode="auto">
          <a:xfrm>
            <a:off x="190695" y="3863975"/>
            <a:ext cx="8928100" cy="2381250"/>
          </a:xfrm>
          <a:prstGeom prst="rect">
            <a:avLst/>
          </a:prstGeom>
          <a:noFill/>
          <a:ln>
            <a:noFill/>
          </a:ln>
          <a:extLst/>
        </p:spPr>
        <p:txBody>
          <a:bodyPr/>
          <a:lstStyle>
            <a:lvl1pPr marL="342900" indent="-3429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buFont typeface="Wingdings" panose="05000000000000000000" pitchFamily="2" charset="2"/>
              <a:buChar char="u"/>
              <a:defRPr/>
            </a:pPr>
            <a:r>
              <a:rPr lang="zh-TW" altLang="zh-TW" sz="2100" dirty="0" smtClean="0">
                <a:latin typeface="Times New Roman" panose="02020603050405020304" pitchFamily="18" charset="0"/>
                <a:ea typeface="標楷體" panose="03000509000000000000" pitchFamily="65" charset="-120"/>
              </a:rPr>
              <a:t>本</a:t>
            </a:r>
            <a:r>
              <a:rPr lang="zh-TW" altLang="zh-TW" sz="2100" dirty="0">
                <a:latin typeface="Times New Roman" panose="02020603050405020304" pitchFamily="18" charset="0"/>
                <a:ea typeface="標楷體" panose="03000509000000000000" pitchFamily="65" charset="-120"/>
              </a:rPr>
              <a:t>委員會</a:t>
            </a:r>
            <a:r>
              <a:rPr lang="zh-TW" altLang="zh-TW" sz="2100" dirty="0" smtClean="0">
                <a:latin typeface="Times New Roman" panose="02020603050405020304" pitchFamily="18" charset="0"/>
                <a:ea typeface="標楷體" panose="03000509000000000000" pitchFamily="65" charset="-120"/>
              </a:rPr>
              <a:t>於</a:t>
            </a:r>
            <a:r>
              <a:rPr lang="en-US" altLang="zh-TW" sz="2100" dirty="0" smtClean="0">
                <a:latin typeface="Times New Roman" panose="02020603050405020304" pitchFamily="18" charset="0"/>
                <a:ea typeface="標楷體" panose="03000509000000000000" pitchFamily="65" charset="-120"/>
              </a:rPr>
              <a:t>109</a:t>
            </a:r>
            <a:r>
              <a:rPr lang="zh-TW" altLang="en-US" sz="2100" dirty="0" smtClean="0">
                <a:latin typeface="Times New Roman" panose="02020603050405020304" pitchFamily="18" charset="0"/>
                <a:ea typeface="標楷體" panose="03000509000000000000" pitchFamily="65" charset="-120"/>
              </a:rPr>
              <a:t>年</a:t>
            </a:r>
            <a:r>
              <a:rPr lang="en-US" altLang="zh-TW" sz="2100" dirty="0" smtClean="0">
                <a:latin typeface="Times New Roman" panose="02020603050405020304" pitchFamily="18" charset="0"/>
                <a:ea typeface="標楷體" panose="03000509000000000000" pitchFamily="65" charset="-120"/>
              </a:rPr>
              <a:t>4</a:t>
            </a:r>
            <a:r>
              <a:rPr lang="zh-TW" altLang="zh-TW" sz="2100" dirty="0" smtClean="0">
                <a:latin typeface="Times New Roman" panose="02020603050405020304" pitchFamily="18" charset="0"/>
                <a:ea typeface="標楷體" panose="03000509000000000000" pitchFamily="65" charset="-120"/>
              </a:rPr>
              <a:t>月</a:t>
            </a:r>
            <a:r>
              <a:rPr lang="en-US" altLang="zh-TW" sz="2100" dirty="0" smtClean="0">
                <a:latin typeface="Times New Roman" panose="02020603050405020304" pitchFamily="18" charset="0"/>
                <a:ea typeface="標楷體" panose="03000509000000000000" pitchFamily="65" charset="-120"/>
              </a:rPr>
              <a:t>14</a:t>
            </a:r>
            <a:r>
              <a:rPr lang="zh-TW" altLang="zh-TW" sz="2100" dirty="0" smtClean="0">
                <a:latin typeface="Times New Roman" panose="02020603050405020304" pitchFamily="18" charset="0"/>
                <a:ea typeface="標楷體" panose="03000509000000000000" pitchFamily="65" charset="-120"/>
              </a:rPr>
              <a:t>日</a:t>
            </a:r>
            <a:r>
              <a:rPr lang="en-US" altLang="zh-TW" sz="2100" dirty="0" smtClean="0">
                <a:latin typeface="Times New Roman" panose="02020603050405020304" pitchFamily="18" charset="0"/>
                <a:ea typeface="標楷體" panose="03000509000000000000" pitchFamily="65" charset="-120"/>
              </a:rPr>
              <a:t>10</a:t>
            </a:r>
            <a:r>
              <a:rPr lang="zh-TW" altLang="zh-TW" sz="2100" dirty="0" smtClean="0">
                <a:latin typeface="Times New Roman" panose="02020603050405020304" pitchFamily="18" charset="0"/>
                <a:ea typeface="標楷體" panose="03000509000000000000" pitchFamily="65" charset="-120"/>
              </a:rPr>
              <a:t>：</a:t>
            </a:r>
            <a:r>
              <a:rPr lang="en-US" altLang="zh-TW" sz="2100" dirty="0" smtClean="0">
                <a:latin typeface="Times New Roman" panose="02020603050405020304" pitchFamily="18" charset="0"/>
                <a:ea typeface="標楷體" panose="03000509000000000000" pitchFamily="65" charset="-120"/>
              </a:rPr>
              <a:t>00</a:t>
            </a:r>
            <a:r>
              <a:rPr lang="zh-TW" altLang="zh-TW" sz="2100" dirty="0">
                <a:latin typeface="Times New Roman" panose="02020603050405020304" pitchFamily="18" charset="0"/>
                <a:ea typeface="標楷體" panose="03000509000000000000" pitchFamily="65" charset="-120"/>
              </a:rPr>
              <a:t>起，於本委員會網站「網路報名系統」之「查詢資格與比序審查結果」提供</a:t>
            </a:r>
            <a:r>
              <a:rPr lang="zh-TW" altLang="zh-TW" sz="2100" dirty="0" smtClean="0">
                <a:latin typeface="Times New Roman" panose="02020603050405020304" pitchFamily="18" charset="0"/>
                <a:ea typeface="標楷體" panose="03000509000000000000" pitchFamily="65" charset="-120"/>
              </a:rPr>
              <a:t>查詢</a:t>
            </a:r>
            <a:r>
              <a:rPr lang="zh-TW" altLang="en-US" sz="2100" dirty="0" smtClean="0">
                <a:latin typeface="Times New Roman" panose="02020603050405020304" pitchFamily="18" charset="0"/>
                <a:ea typeface="標楷體" panose="03000509000000000000" pitchFamily="65" charset="-120"/>
              </a:rPr>
              <a:t>。</a:t>
            </a:r>
            <a:endParaRPr lang="en-US" altLang="zh-TW" sz="21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u"/>
              <a:defRPr/>
            </a:pPr>
            <a:r>
              <a:rPr lang="zh-TW" altLang="en-US" sz="2100" dirty="0" smtClean="0">
                <a:latin typeface="Times New Roman" panose="02020603050405020304" pitchFamily="18" charset="0"/>
                <a:ea typeface="標楷體" panose="03000509000000000000" pitchFamily="65" charset="-120"/>
              </a:rPr>
              <a:t>報名</a:t>
            </a:r>
            <a:r>
              <a:rPr lang="zh-TW" altLang="zh-TW" sz="2100" dirty="0" smtClean="0">
                <a:latin typeface="Times New Roman" panose="02020603050405020304" pitchFamily="18" charset="0"/>
                <a:ea typeface="標楷體" panose="03000509000000000000" pitchFamily="65" charset="-120"/>
              </a:rPr>
              <a:t>資格</a:t>
            </a:r>
            <a:r>
              <a:rPr lang="zh-TW" altLang="zh-TW" sz="2100" dirty="0">
                <a:latin typeface="Times New Roman" panose="02020603050405020304" pitchFamily="18" charset="0"/>
                <a:ea typeface="標楷體" panose="03000509000000000000" pitchFamily="65" charset="-120"/>
              </a:rPr>
              <a:t>審查不符者，本委員會</a:t>
            </a:r>
            <a:r>
              <a:rPr lang="zh-TW" altLang="zh-TW" sz="2100" dirty="0" smtClean="0">
                <a:latin typeface="Times New Roman" panose="02020603050405020304" pitchFamily="18" charset="0"/>
                <a:ea typeface="標楷體" panose="03000509000000000000" pitchFamily="65" charset="-120"/>
              </a:rPr>
              <a:t>於</a:t>
            </a:r>
            <a:r>
              <a:rPr lang="en-US" altLang="zh-TW" sz="2100" dirty="0" smtClean="0">
                <a:latin typeface="Times New Roman" panose="02020603050405020304" pitchFamily="18" charset="0"/>
                <a:ea typeface="標楷體" panose="03000509000000000000" pitchFamily="65" charset="-120"/>
              </a:rPr>
              <a:t>109</a:t>
            </a:r>
            <a:r>
              <a:rPr lang="zh-TW" altLang="en-US" sz="2100" dirty="0" smtClean="0">
                <a:latin typeface="Times New Roman" panose="02020603050405020304" pitchFamily="18" charset="0"/>
                <a:ea typeface="標楷體" panose="03000509000000000000" pitchFamily="65" charset="-120"/>
              </a:rPr>
              <a:t>年</a:t>
            </a:r>
            <a:r>
              <a:rPr lang="en-US" altLang="zh-TW" sz="2100" dirty="0" smtClean="0">
                <a:latin typeface="Times New Roman" panose="02020603050405020304" pitchFamily="18" charset="0"/>
                <a:ea typeface="標楷體" panose="03000509000000000000" pitchFamily="65" charset="-120"/>
              </a:rPr>
              <a:t>4</a:t>
            </a:r>
            <a:r>
              <a:rPr lang="zh-TW" altLang="zh-TW" sz="2100" dirty="0" smtClean="0">
                <a:latin typeface="Times New Roman" panose="02020603050405020304" pitchFamily="18" charset="0"/>
                <a:ea typeface="標楷體" panose="03000509000000000000" pitchFamily="65" charset="-120"/>
              </a:rPr>
              <a:t>月</a:t>
            </a:r>
            <a:r>
              <a:rPr lang="en-US" altLang="zh-TW" sz="2100" dirty="0" smtClean="0">
                <a:latin typeface="Times New Roman" panose="02020603050405020304" pitchFamily="18" charset="0"/>
                <a:ea typeface="標楷體" panose="03000509000000000000" pitchFamily="65" charset="-120"/>
              </a:rPr>
              <a:t>14</a:t>
            </a:r>
            <a:r>
              <a:rPr lang="zh-TW" altLang="zh-TW" sz="2100" dirty="0" smtClean="0">
                <a:latin typeface="Times New Roman" panose="02020603050405020304" pitchFamily="18" charset="0"/>
                <a:ea typeface="標楷體" panose="03000509000000000000" pitchFamily="65" charset="-120"/>
              </a:rPr>
              <a:t>日</a:t>
            </a:r>
            <a:r>
              <a:rPr lang="en-US" altLang="zh-TW" sz="2100" dirty="0" smtClean="0">
                <a:latin typeface="Times New Roman" panose="02020603050405020304" pitchFamily="18" charset="0"/>
                <a:ea typeface="標楷體" panose="03000509000000000000" pitchFamily="65" charset="-120"/>
              </a:rPr>
              <a:t>12</a:t>
            </a:r>
            <a:r>
              <a:rPr lang="zh-TW" altLang="zh-TW" sz="2100" dirty="0" smtClean="0">
                <a:latin typeface="Times New Roman" panose="02020603050405020304" pitchFamily="18" charset="0"/>
                <a:ea typeface="標楷體" panose="03000509000000000000" pitchFamily="65" charset="-120"/>
              </a:rPr>
              <a:t>：</a:t>
            </a:r>
            <a:r>
              <a:rPr lang="en-US" altLang="zh-TW" sz="2100" dirty="0" smtClean="0">
                <a:latin typeface="Times New Roman" panose="02020603050405020304" pitchFamily="18" charset="0"/>
                <a:ea typeface="標楷體" panose="03000509000000000000" pitchFamily="65" charset="-120"/>
              </a:rPr>
              <a:t>00</a:t>
            </a:r>
            <a:r>
              <a:rPr lang="zh-TW" altLang="zh-TW" sz="2100" dirty="0">
                <a:latin typeface="Times New Roman" panose="02020603050405020304" pitchFamily="18" charset="0"/>
                <a:ea typeface="標楷體" panose="03000509000000000000" pitchFamily="65" charset="-120"/>
              </a:rPr>
              <a:t>前以傳真方式通知所屬高職學校</a:t>
            </a:r>
            <a:r>
              <a:rPr lang="zh-TW" altLang="zh-TW" sz="2100" dirty="0" smtClean="0">
                <a:latin typeface="Times New Roman" panose="02020603050405020304" pitchFamily="18" charset="0"/>
                <a:ea typeface="標楷體" panose="03000509000000000000" pitchFamily="65" charset="-120"/>
              </a:rPr>
              <a:t>。</a:t>
            </a:r>
            <a:endParaRPr lang="en-US" altLang="zh-TW" sz="21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u"/>
              <a:defRPr/>
            </a:pPr>
            <a:r>
              <a:rPr lang="zh-TW" altLang="en-US" sz="2100" spc="-40" dirty="0" smtClean="0">
                <a:latin typeface="Times New Roman" panose="02020603050405020304" pitchFamily="18" charset="0"/>
                <a:ea typeface="標楷體" panose="03000509000000000000" pitchFamily="65" charset="-120"/>
                <a:cs typeface="Times New Roman" pitchFamily="18" charset="0"/>
              </a:rPr>
              <a:t>若對審查結果或比序成績有疑義，</a:t>
            </a:r>
            <a:r>
              <a:rPr lang="zh-TW" altLang="en-US" sz="2100" spc="-40" dirty="0">
                <a:latin typeface="Times New Roman" panose="02020603050405020304" pitchFamily="18" charset="0"/>
                <a:ea typeface="標楷體" panose="03000509000000000000" pitchFamily="65" charset="-120"/>
                <a:cs typeface="Times New Roman" pitchFamily="18" charset="0"/>
              </a:rPr>
              <a:t>請</a:t>
            </a:r>
            <a:r>
              <a:rPr lang="zh-TW" altLang="zh-TW" sz="2100" spc="-40" dirty="0" smtClean="0">
                <a:latin typeface="Times New Roman" panose="02020603050405020304" pitchFamily="18" charset="0"/>
                <a:ea typeface="標楷體" panose="03000509000000000000" pitchFamily="65" charset="-120"/>
                <a:cs typeface="Times New Roman" pitchFamily="18" charset="0"/>
              </a:rPr>
              <a:t>於</a:t>
            </a:r>
            <a:r>
              <a:rPr lang="en-US" altLang="zh-TW" sz="2100" spc="-40" dirty="0" smtClean="0">
                <a:latin typeface="Times New Roman" panose="02020603050405020304" pitchFamily="18" charset="0"/>
                <a:ea typeface="標楷體" panose="03000509000000000000" pitchFamily="65" charset="-120"/>
                <a:cs typeface="Times New Roman" pitchFamily="18" charset="0"/>
              </a:rPr>
              <a:t>109</a:t>
            </a:r>
            <a:r>
              <a:rPr lang="zh-TW" altLang="en-US" sz="2100" spc="-40" dirty="0" smtClean="0">
                <a:latin typeface="Times New Roman" panose="02020603050405020304" pitchFamily="18" charset="0"/>
                <a:ea typeface="標楷體" panose="03000509000000000000" pitchFamily="65" charset="-120"/>
                <a:cs typeface="Times New Roman" pitchFamily="18" charset="0"/>
              </a:rPr>
              <a:t>年</a:t>
            </a:r>
            <a:r>
              <a:rPr lang="en-US" altLang="zh-TW" sz="2100" spc="-40" dirty="0">
                <a:latin typeface="Times New Roman" panose="02020603050405020304" pitchFamily="18" charset="0"/>
                <a:ea typeface="標楷體" panose="03000509000000000000" pitchFamily="65" charset="-120"/>
                <a:cs typeface="Times New Roman" pitchFamily="18" charset="0"/>
              </a:rPr>
              <a:t>4</a:t>
            </a:r>
            <a:r>
              <a:rPr lang="zh-TW" altLang="zh-TW" sz="2100" spc="-40" dirty="0" smtClean="0">
                <a:latin typeface="Times New Roman" panose="02020603050405020304" pitchFamily="18" charset="0"/>
                <a:ea typeface="標楷體" panose="03000509000000000000" pitchFamily="65" charset="-120"/>
                <a:cs typeface="Times New Roman" pitchFamily="18" charset="0"/>
              </a:rPr>
              <a:t>月</a:t>
            </a:r>
            <a:r>
              <a:rPr lang="en-US" altLang="zh-TW" sz="2100" spc="-40" dirty="0" smtClean="0">
                <a:latin typeface="Times New Roman" panose="02020603050405020304" pitchFamily="18" charset="0"/>
                <a:ea typeface="標楷體" panose="03000509000000000000" pitchFamily="65" charset="-120"/>
                <a:cs typeface="Times New Roman" pitchFamily="18" charset="0"/>
              </a:rPr>
              <a:t>15</a:t>
            </a:r>
            <a:r>
              <a:rPr lang="zh-TW" altLang="zh-TW" sz="2100" spc="-40" dirty="0" smtClean="0">
                <a:latin typeface="Times New Roman" panose="02020603050405020304" pitchFamily="18" charset="0"/>
                <a:ea typeface="標楷體" panose="03000509000000000000" pitchFamily="65" charset="-120"/>
                <a:cs typeface="Times New Roman" pitchFamily="18" charset="0"/>
              </a:rPr>
              <a:t>日</a:t>
            </a:r>
            <a:r>
              <a:rPr lang="en-US" altLang="zh-TW" sz="2100" spc="-40" dirty="0" smtClean="0">
                <a:latin typeface="Times New Roman" panose="02020603050405020304" pitchFamily="18" charset="0"/>
                <a:ea typeface="標楷體" panose="03000509000000000000" pitchFamily="65" charset="-120"/>
                <a:cs typeface="Times New Roman" pitchFamily="18" charset="0"/>
              </a:rPr>
              <a:t>12</a:t>
            </a:r>
            <a:r>
              <a:rPr lang="zh-TW" altLang="zh-TW" sz="2100" spc="-40" dirty="0" smtClean="0">
                <a:latin typeface="Times New Roman" panose="02020603050405020304" pitchFamily="18" charset="0"/>
                <a:ea typeface="標楷體" panose="03000509000000000000" pitchFamily="65" charset="-120"/>
                <a:cs typeface="Times New Roman" pitchFamily="18" charset="0"/>
              </a:rPr>
              <a:t>：</a:t>
            </a:r>
            <a:r>
              <a:rPr lang="en-US" altLang="zh-TW" sz="2100" spc="-40" dirty="0" smtClean="0">
                <a:latin typeface="Times New Roman" panose="02020603050405020304" pitchFamily="18" charset="0"/>
                <a:ea typeface="標楷體" panose="03000509000000000000" pitchFamily="65" charset="-120"/>
                <a:cs typeface="Times New Roman" pitchFamily="18" charset="0"/>
              </a:rPr>
              <a:t>00</a:t>
            </a:r>
            <a:r>
              <a:rPr lang="zh-TW" altLang="zh-TW" sz="2100" spc="-40" dirty="0">
                <a:latin typeface="Times New Roman" panose="02020603050405020304" pitchFamily="18" charset="0"/>
                <a:ea typeface="標楷體" panose="03000509000000000000" pitchFamily="65" charset="-120"/>
                <a:cs typeface="Times New Roman" pitchFamily="18" charset="0"/>
              </a:rPr>
              <a:t>前，</a:t>
            </a:r>
            <a:r>
              <a:rPr lang="zh-TW" altLang="zh-TW" sz="2100" spc="-40" dirty="0" smtClean="0">
                <a:latin typeface="Times New Roman" panose="02020603050405020304" pitchFamily="18" charset="0"/>
                <a:ea typeface="標楷體" panose="03000509000000000000" pitchFamily="65" charset="-120"/>
                <a:cs typeface="Times New Roman" pitchFamily="18" charset="0"/>
              </a:rPr>
              <a:t>填寫</a:t>
            </a:r>
            <a:r>
              <a:rPr lang="zh-TW" altLang="en-US" sz="2100" spc="-40" dirty="0" smtClean="0">
                <a:latin typeface="Times New Roman" panose="02020603050405020304" pitchFamily="18" charset="0"/>
                <a:ea typeface="標楷體" panose="03000509000000000000" pitchFamily="65" charset="-120"/>
                <a:cs typeface="Times New Roman" pitchFamily="18" charset="0"/>
              </a:rPr>
              <a:t>附件五之「</a:t>
            </a:r>
            <a:r>
              <a:rPr lang="zh-TW" altLang="zh-TW" sz="2100" spc="-40" dirty="0" smtClean="0">
                <a:latin typeface="Times New Roman" panose="02020603050405020304" pitchFamily="18" charset="0"/>
                <a:ea typeface="標楷體" panose="03000509000000000000" pitchFamily="65" charset="-120"/>
                <a:cs typeface="Times New Roman" pitchFamily="18" charset="0"/>
              </a:rPr>
              <a:t>推薦</a:t>
            </a:r>
            <a:r>
              <a:rPr lang="zh-TW" altLang="zh-TW" sz="2100" spc="-40" dirty="0">
                <a:latin typeface="Times New Roman" panose="02020603050405020304" pitchFamily="18" charset="0"/>
                <a:ea typeface="標楷體" panose="03000509000000000000" pitchFamily="65" charset="-120"/>
                <a:cs typeface="Times New Roman" pitchFamily="18" charset="0"/>
              </a:rPr>
              <a:t>報名資格及第</a:t>
            </a:r>
            <a:r>
              <a:rPr lang="en-US" altLang="zh-TW" sz="2100" spc="-40" dirty="0">
                <a:latin typeface="Times New Roman" panose="02020603050405020304" pitchFamily="18" charset="0"/>
                <a:ea typeface="標楷體" panose="03000509000000000000" pitchFamily="65" charset="-120"/>
                <a:cs typeface="Times New Roman" pitchFamily="18" charset="0"/>
              </a:rPr>
              <a:t>6</a:t>
            </a:r>
            <a:r>
              <a:rPr lang="zh-TW" altLang="zh-TW" sz="2100" spc="-40" dirty="0">
                <a:latin typeface="Times New Roman" panose="02020603050405020304" pitchFamily="18" charset="0"/>
                <a:ea typeface="標楷體" panose="03000509000000000000" pitchFamily="65" charset="-120"/>
                <a:cs typeface="Times New Roman" pitchFamily="18" charset="0"/>
              </a:rPr>
              <a:t>比序、第</a:t>
            </a:r>
            <a:r>
              <a:rPr lang="en-US" altLang="zh-TW" sz="2100" spc="-40" dirty="0">
                <a:latin typeface="Times New Roman" panose="02020603050405020304" pitchFamily="18" charset="0"/>
                <a:ea typeface="標楷體" panose="03000509000000000000" pitchFamily="65" charset="-120"/>
                <a:cs typeface="Times New Roman" pitchFamily="18" charset="0"/>
              </a:rPr>
              <a:t>7</a:t>
            </a:r>
            <a:r>
              <a:rPr lang="zh-TW" altLang="zh-TW" sz="2100" spc="-40" dirty="0">
                <a:latin typeface="Times New Roman" panose="02020603050405020304" pitchFamily="18" charset="0"/>
                <a:ea typeface="標楷體" panose="03000509000000000000" pitchFamily="65" charset="-120"/>
                <a:cs typeface="Times New Roman" pitchFamily="18" charset="0"/>
              </a:rPr>
              <a:t>比序總合成績複查</a:t>
            </a:r>
            <a:r>
              <a:rPr lang="zh-TW" altLang="zh-TW" sz="2100" spc="-40" dirty="0" smtClean="0">
                <a:latin typeface="Times New Roman" panose="02020603050405020304" pitchFamily="18" charset="0"/>
                <a:ea typeface="標楷體" panose="03000509000000000000" pitchFamily="65" charset="-120"/>
                <a:cs typeface="Times New Roman" pitchFamily="18" charset="0"/>
              </a:rPr>
              <a:t>申請表</a:t>
            </a:r>
            <a:r>
              <a:rPr lang="zh-TW" altLang="en-US" sz="2100" spc="-40" dirty="0" smtClean="0">
                <a:latin typeface="Times New Roman" panose="02020603050405020304" pitchFamily="18" charset="0"/>
                <a:ea typeface="標楷體" panose="03000509000000000000" pitchFamily="65" charset="-120"/>
                <a:cs typeface="Times New Roman" pitchFamily="18" charset="0"/>
              </a:rPr>
              <a:t>」，</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向本委員會以傳真方式提出</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申請</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100" spc="-40" dirty="0">
              <a:latin typeface="Times New Roman" panose="02020603050405020304" pitchFamily="18" charset="0"/>
              <a:ea typeface="標楷體" panose="03000509000000000000" pitchFamily="65" charset="-120"/>
              <a:cs typeface="Times New Roman" pitchFamily="18" charset="0"/>
            </a:endParaRPr>
          </a:p>
        </p:txBody>
      </p:sp>
      <p:sp>
        <p:nvSpPr>
          <p:cNvPr id="87053" name="文字方塊 27"/>
          <p:cNvSpPr txBox="1">
            <a:spLocks noChangeArrowheads="1"/>
          </p:cNvSpPr>
          <p:nvPr/>
        </p:nvSpPr>
        <p:spPr bwMode="auto">
          <a:xfrm>
            <a:off x="4788024" y="3473574"/>
            <a:ext cx="302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標題 5"/>
          <p:cNvSpPr>
            <a:spLocks noGrp="1"/>
          </p:cNvSpPr>
          <p:nvPr>
            <p:ph type="title"/>
          </p:nvPr>
        </p:nvSpPr>
        <p:spPr>
          <a:xfrm>
            <a:off x="-21431" y="188640"/>
            <a:ext cx="91313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6/9</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1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9090" name="內容版面配置區 2"/>
          <p:cNvSpPr>
            <a:spLocks noGrp="1"/>
          </p:cNvSpPr>
          <p:nvPr>
            <p:ph idx="1"/>
          </p:nvPr>
        </p:nvSpPr>
        <p:spPr>
          <a:xfrm>
            <a:off x="123825" y="1554163"/>
            <a:ext cx="8840788" cy="1800225"/>
          </a:xfrm>
        </p:spPr>
        <p:txBody>
          <a:bodyPr/>
          <a:lstStyle/>
          <a:p>
            <a:pPr>
              <a:spcBef>
                <a:spcPts val="400"/>
              </a:spcBef>
              <a:buFont typeface="Wingdings" panose="05000000000000000000" pitchFamily="2" charset="2"/>
              <a:buChar char="u"/>
            </a:pP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學校</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至「</a:t>
            </a: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高職學校作業及查詢系統</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查詢</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該校</a:t>
            </a:r>
            <a:r>
              <a:rPr lang="zh-TW" altLang="en-US"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被推薦學生之群排名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可至考生作業系統「</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考生排名查詢系統</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查詢</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400"/>
              </a:spcBef>
              <a:buFont typeface="Wingdings" panose="05000000000000000000" pitchFamily="2" charset="2"/>
              <a:buChar char="u"/>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考生排名</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複查</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請填妥簡章附件六之複查申請表於</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，傳真至本委員會。</a:t>
            </a:r>
          </a:p>
        </p:txBody>
      </p:sp>
      <p:sp>
        <p:nvSpPr>
          <p:cNvPr id="8909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84CF4EE-CD68-4866-A6F9-E7D8B30E6801}" type="slidenum">
              <a:rPr lang="zh-TW" altLang="en-US" sz="1400" smtClean="0"/>
              <a:pPr>
                <a:spcBef>
                  <a:spcPct val="0"/>
                </a:spcBef>
                <a:buFontTx/>
                <a:buNone/>
              </a:pPr>
              <a:t>37</a:t>
            </a:fld>
            <a:endParaRPr lang="en-US" altLang="zh-TW" sz="1400" dirty="0" smtClean="0"/>
          </a:p>
        </p:txBody>
      </p:sp>
      <p:sp>
        <p:nvSpPr>
          <p:cNvPr id="6" name="矩形 5"/>
          <p:cNvSpPr/>
          <p:nvPr/>
        </p:nvSpPr>
        <p:spPr>
          <a:xfrm>
            <a:off x="143664" y="1153093"/>
            <a:ext cx="221706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網路排名查詢</a:t>
            </a:r>
          </a:p>
        </p:txBody>
      </p:sp>
      <p:sp>
        <p:nvSpPr>
          <p:cNvPr id="89096" name="文字方塊 6"/>
          <p:cNvSpPr txBox="1">
            <a:spLocks noChangeArrowheads="1"/>
          </p:cNvSpPr>
          <p:nvPr/>
        </p:nvSpPr>
        <p:spPr bwMode="auto">
          <a:xfrm>
            <a:off x="2233613" y="1184275"/>
            <a:ext cx="2842443" cy="369888"/>
          </a:xfrm>
          <a:prstGeom prst="rect">
            <a:avLst/>
          </a:prstGeom>
          <a:noFill/>
          <a:ln>
            <a:noFill/>
          </a:ln>
          <a:effectLst>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p>
        </p:txBody>
      </p:sp>
      <p:sp>
        <p:nvSpPr>
          <p:cNvPr id="8" name="矩形 7"/>
          <p:cNvSpPr/>
          <p:nvPr/>
        </p:nvSpPr>
        <p:spPr>
          <a:xfrm>
            <a:off x="143664" y="3191861"/>
            <a:ext cx="3728719"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solidFill>
                  <a:srgbClr val="FFFF00"/>
                </a:solidFill>
                <a:latin typeface="華康中黑體" pitchFamily="49" charset="-120"/>
                <a:ea typeface="華康中黑體" pitchFamily="49" charset="-120"/>
              </a:rPr>
              <a:t>被推薦</a:t>
            </a:r>
            <a:r>
              <a:rPr lang="zh-TW" altLang="en-US" sz="2400" b="1" dirty="0" smtClean="0">
                <a:solidFill>
                  <a:srgbClr val="FFFF00"/>
                </a:solidFill>
                <a:latin typeface="華康中黑體" pitchFamily="49" charset="-120"/>
                <a:ea typeface="華康中黑體" pitchFamily="49" charset="-120"/>
              </a:rPr>
              <a:t>學生網路</a:t>
            </a:r>
            <a:r>
              <a:rPr lang="zh-TW" altLang="en-US" sz="2400" b="1" dirty="0">
                <a:solidFill>
                  <a:srgbClr val="FFFF00"/>
                </a:solidFill>
                <a:latin typeface="華康中黑體" pitchFamily="49" charset="-120"/>
                <a:ea typeface="華康中黑體" pitchFamily="49" charset="-120"/>
              </a:rPr>
              <a:t>登記志願</a:t>
            </a:r>
          </a:p>
        </p:txBody>
      </p:sp>
      <p:sp>
        <p:nvSpPr>
          <p:cNvPr id="38925" name="文字方塊 9"/>
          <p:cNvSpPr txBox="1">
            <a:spLocks noChangeArrowheads="1"/>
          </p:cNvSpPr>
          <p:nvPr/>
        </p:nvSpPr>
        <p:spPr bwMode="auto">
          <a:xfrm>
            <a:off x="3756025" y="3217761"/>
            <a:ext cx="4930775" cy="369887"/>
          </a:xfrm>
          <a:prstGeom prst="rect">
            <a:avLst/>
          </a:prstGeom>
          <a:noFill/>
          <a:ln>
            <a:noFill/>
          </a:ln>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defRPr/>
            </a:pPr>
            <a:r>
              <a:rPr lang="zh-TW" altLang="en-US" sz="1800" dirty="0" smtClean="0">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109</a:t>
            </a:r>
            <a:r>
              <a:rPr lang="zh-TW" altLang="en-US" sz="1800" b="1" spc="-40" dirty="0" smtClean="0">
                <a:solidFill>
                  <a:srgbClr val="FF0000"/>
                </a:solidFill>
                <a:latin typeface="Times New Roman" pitchFamily="18" charset="0"/>
                <a:ea typeface="標楷體" pitchFamily="65" charset="-120"/>
                <a:cs typeface="Times New Roman" pitchFamily="18" charset="0"/>
              </a:rPr>
              <a:t>年</a:t>
            </a:r>
            <a:r>
              <a:rPr lang="en-US" altLang="zh-TW" sz="1800" b="1" spc="-40" dirty="0" smtClean="0">
                <a:solidFill>
                  <a:srgbClr val="FF0000"/>
                </a:solidFill>
                <a:latin typeface="Times New Roman" pitchFamily="18" charset="0"/>
                <a:ea typeface="標楷體" pitchFamily="65" charset="-120"/>
                <a:cs typeface="Times New Roman" pitchFamily="18" charset="0"/>
              </a:rPr>
              <a:t>4</a:t>
            </a:r>
            <a:r>
              <a:rPr lang="zh-TW" altLang="en-US" sz="1800" b="1" spc="-40" dirty="0" smtClean="0">
                <a:solidFill>
                  <a:srgbClr val="FF0000"/>
                </a:solidFill>
                <a:latin typeface="Times New Roman" pitchFamily="18" charset="0"/>
                <a:ea typeface="標楷體" pitchFamily="65" charset="-120"/>
                <a:cs typeface="Times New Roman" pitchFamily="18" charset="0"/>
              </a:rPr>
              <a:t>月</a:t>
            </a:r>
            <a:r>
              <a:rPr lang="en-US" altLang="zh-TW" sz="1800" b="1" spc="-40" dirty="0" smtClean="0">
                <a:solidFill>
                  <a:srgbClr val="FF0000"/>
                </a:solidFill>
                <a:latin typeface="Times New Roman" pitchFamily="18" charset="0"/>
                <a:ea typeface="標楷體" pitchFamily="65" charset="-120"/>
                <a:cs typeface="Times New Roman" pitchFamily="18" charset="0"/>
              </a:rPr>
              <a:t>30</a:t>
            </a:r>
            <a:r>
              <a:rPr lang="zh-TW" altLang="en-US" sz="1800" b="1" spc="-40" dirty="0" smtClean="0">
                <a:solidFill>
                  <a:srgbClr val="FF0000"/>
                </a:solidFill>
                <a:latin typeface="Times New Roman" pitchFamily="18" charset="0"/>
                <a:ea typeface="標楷體" pitchFamily="65" charset="-120"/>
                <a:cs typeface="Times New Roman" pitchFamily="18" charset="0"/>
              </a:rPr>
              <a:t>日</a:t>
            </a:r>
            <a:r>
              <a:rPr lang="en-US" altLang="zh-TW" sz="1800" b="1" spc="-40" dirty="0" smtClean="0">
                <a:solidFill>
                  <a:srgbClr val="FF0000"/>
                </a:solidFill>
                <a:latin typeface="Times New Roman" pitchFamily="18" charset="0"/>
                <a:ea typeface="標楷體" pitchFamily="65" charset="-120"/>
                <a:cs typeface="Times New Roman" pitchFamily="18" charset="0"/>
              </a:rPr>
              <a:t>10</a:t>
            </a:r>
            <a:r>
              <a:rPr lang="zh-TW" altLang="en-US" sz="1800" b="1" spc="-40" dirty="0" smtClean="0">
                <a:solidFill>
                  <a:srgbClr val="FF0000"/>
                </a:solidFill>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00</a:t>
            </a:r>
            <a:r>
              <a:rPr lang="zh-TW" altLang="en-US" sz="1800" b="1" spc="-40" dirty="0" smtClean="0">
                <a:solidFill>
                  <a:srgbClr val="FF0000"/>
                </a:solidFill>
                <a:latin typeface="Times New Roman" pitchFamily="18" charset="0"/>
                <a:ea typeface="標楷體" pitchFamily="65" charset="-120"/>
                <a:cs typeface="Times New Roman" pitchFamily="18" charset="0"/>
              </a:rPr>
              <a:t>起至</a:t>
            </a:r>
            <a:r>
              <a:rPr lang="en-US" altLang="zh-TW" sz="1800" b="1" spc="-40" dirty="0" smtClean="0">
                <a:solidFill>
                  <a:srgbClr val="FF0000"/>
                </a:solidFill>
                <a:latin typeface="Times New Roman" pitchFamily="18" charset="0"/>
                <a:ea typeface="標楷體" pitchFamily="65" charset="-120"/>
                <a:cs typeface="Times New Roman" pitchFamily="18" charset="0"/>
              </a:rPr>
              <a:t>109</a:t>
            </a:r>
            <a:r>
              <a:rPr lang="zh-TW" altLang="en-US" sz="1800" b="1" spc="-40" dirty="0" smtClean="0">
                <a:solidFill>
                  <a:srgbClr val="FF0000"/>
                </a:solidFill>
                <a:latin typeface="Times New Roman" pitchFamily="18" charset="0"/>
                <a:ea typeface="標楷體" pitchFamily="65" charset="-120"/>
                <a:cs typeface="Times New Roman" pitchFamily="18" charset="0"/>
              </a:rPr>
              <a:t>年</a:t>
            </a:r>
            <a:r>
              <a:rPr lang="en-US" altLang="zh-TW" sz="1800" b="1" spc="-40" dirty="0" smtClean="0">
                <a:solidFill>
                  <a:srgbClr val="FF0000"/>
                </a:solidFill>
                <a:latin typeface="Times New Roman" pitchFamily="18" charset="0"/>
                <a:ea typeface="標楷體" pitchFamily="65" charset="-120"/>
                <a:cs typeface="Times New Roman" pitchFamily="18" charset="0"/>
              </a:rPr>
              <a:t>5</a:t>
            </a:r>
            <a:r>
              <a:rPr lang="zh-TW" altLang="en-US" sz="1800" b="1" spc="-40" dirty="0" smtClean="0">
                <a:solidFill>
                  <a:srgbClr val="FF0000"/>
                </a:solidFill>
                <a:latin typeface="Times New Roman" pitchFamily="18" charset="0"/>
                <a:ea typeface="標楷體" pitchFamily="65" charset="-120"/>
                <a:cs typeface="Times New Roman" pitchFamily="18" charset="0"/>
              </a:rPr>
              <a:t>月</a:t>
            </a:r>
            <a:r>
              <a:rPr lang="en-US" altLang="zh-TW" sz="1800" b="1" spc="-40" dirty="0" smtClean="0">
                <a:solidFill>
                  <a:srgbClr val="FF0000"/>
                </a:solidFill>
                <a:latin typeface="Times New Roman" pitchFamily="18" charset="0"/>
                <a:ea typeface="標楷體" pitchFamily="65" charset="-120"/>
                <a:cs typeface="Times New Roman" pitchFamily="18" charset="0"/>
              </a:rPr>
              <a:t>6</a:t>
            </a:r>
            <a:r>
              <a:rPr lang="zh-TW" altLang="en-US" sz="1800" b="1" spc="-40" dirty="0" smtClean="0">
                <a:solidFill>
                  <a:srgbClr val="FF0000"/>
                </a:solidFill>
                <a:latin typeface="Times New Roman" pitchFamily="18" charset="0"/>
                <a:ea typeface="標楷體" pitchFamily="65" charset="-120"/>
                <a:cs typeface="Times New Roman" pitchFamily="18" charset="0"/>
              </a:rPr>
              <a:t>日</a:t>
            </a:r>
            <a:r>
              <a:rPr lang="en-US" altLang="zh-TW" sz="1800" b="1" spc="-40" dirty="0" smtClean="0">
                <a:solidFill>
                  <a:srgbClr val="FF0000"/>
                </a:solidFill>
                <a:latin typeface="Times New Roman" pitchFamily="18" charset="0"/>
                <a:ea typeface="標楷體" pitchFamily="65" charset="-120"/>
                <a:cs typeface="Times New Roman" pitchFamily="18" charset="0"/>
              </a:rPr>
              <a:t>17</a:t>
            </a:r>
            <a:r>
              <a:rPr lang="zh-TW" altLang="en-US" sz="1800" b="1" spc="-40" dirty="0" smtClean="0">
                <a:solidFill>
                  <a:srgbClr val="FF0000"/>
                </a:solidFill>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00</a:t>
            </a:r>
            <a:r>
              <a:rPr lang="zh-TW" altLang="en-US" sz="1800" dirty="0" smtClean="0">
                <a:latin typeface="Times New Roman" pitchFamily="18" charset="0"/>
                <a:ea typeface="標楷體" pitchFamily="65" charset="-120"/>
                <a:cs typeface="Times New Roman" pitchFamily="18" charset="0"/>
              </a:rPr>
              <a:t>）</a:t>
            </a:r>
          </a:p>
        </p:txBody>
      </p:sp>
      <p:sp>
        <p:nvSpPr>
          <p:cNvPr id="89102" name="內容版面配置區 2"/>
          <p:cNvSpPr txBox="1">
            <a:spLocks/>
          </p:cNvSpPr>
          <p:nvPr/>
        </p:nvSpPr>
        <p:spPr bwMode="auto">
          <a:xfrm>
            <a:off x="143664" y="3625729"/>
            <a:ext cx="8893175" cy="281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ts val="400"/>
              </a:spcBef>
              <a:buFont typeface="Wingdings" panose="05000000000000000000" pitchFamily="2" charset="2"/>
              <a:buChar char="u"/>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每位考生依其就讀科（組）、學程歸屬之高職</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群科之一群，選填登記各科技校院於</a:t>
            </a:r>
            <a:r>
              <a:rPr lang="zh-TW" altLang="zh-TW"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該招生群別及不分群之系（組）、學程志願</a:t>
            </a:r>
            <a:r>
              <a:rPr lang="zh-TW" altLang="zh-TW" sz="2400"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至多</a:t>
            </a:r>
            <a:r>
              <a:rPr lang="en-US" altLang="zh-TW" sz="2400"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zh-TW" sz="2400"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個志願</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Bef>
                <a:spcPts val="400"/>
              </a:spcBef>
              <a:buFont typeface="Wingdings" panose="05000000000000000000" pitchFamily="2" charset="2"/>
              <a:buChar char="u"/>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就讀志願序</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一經</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確定送出</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後即完成志願登記，</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不得</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以任何理由要求</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修改</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重</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填</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spcBef>
                <a:spcPts val="400"/>
              </a:spcBef>
              <a:buFont typeface="Wingdings" panose="05000000000000000000" pitchFamily="2" charset="2"/>
              <a:buChar char="u"/>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請考生親自上網登記就讀志願，各承辦老師請勿代為操作。</a:t>
            </a:r>
          </a:p>
        </p:txBody>
      </p:sp>
      <p:sp>
        <p:nvSpPr>
          <p:cNvPr id="13" name="圓角矩形圖說文字 12"/>
          <p:cNvSpPr/>
          <p:nvPr/>
        </p:nvSpPr>
        <p:spPr>
          <a:xfrm>
            <a:off x="5633813" y="1082927"/>
            <a:ext cx="1838774" cy="442844"/>
          </a:xfrm>
          <a:prstGeom prst="wedgeRoundRectCallout">
            <a:avLst>
              <a:gd name="adj1" fmla="val -45295"/>
              <a:gd name="adj2" fmla="val 79999"/>
              <a:gd name="adj3" fmla="val 16667"/>
            </a:avLst>
          </a:prstGeom>
          <a:noFill/>
          <a:ln>
            <a:solidFill>
              <a:srgbClr val="FF99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eaLnBrk="1" hangingPunct="1">
              <a:defRPr/>
            </a:pPr>
            <a:r>
              <a:rPr lang="zh-TW" altLang="en-US" b="1" dirty="0">
                <a:solidFill>
                  <a:srgbClr val="008000"/>
                </a:solidFill>
                <a:latin typeface="標楷體" pitchFamily="65" charset="-120"/>
                <a:ea typeface="標楷體" pitchFamily="65" charset="-120"/>
              </a:rPr>
              <a:t>不另寄發通知單</a:t>
            </a:r>
          </a:p>
        </p:txBody>
      </p:sp>
      <p:sp>
        <p:nvSpPr>
          <p:cNvPr id="12" name="圓角矩形圖說文字 11"/>
          <p:cNvSpPr/>
          <p:nvPr/>
        </p:nvSpPr>
        <p:spPr>
          <a:xfrm>
            <a:off x="176840" y="6148592"/>
            <a:ext cx="7059456" cy="586860"/>
          </a:xfrm>
          <a:prstGeom prst="wedgeRoundRectCallout">
            <a:avLst>
              <a:gd name="adj1" fmla="val -10795"/>
              <a:gd name="adj2" fmla="val -48509"/>
              <a:gd name="adj3" fmla="val 16667"/>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eaLnBrk="1" hangingPunct="1">
              <a:defRPr/>
            </a:pPr>
            <a:r>
              <a:rPr lang="zh-TW" altLang="en-US" b="1" dirty="0">
                <a:solidFill>
                  <a:srgbClr val="008000"/>
                </a:solidFill>
                <a:latin typeface="標楷體" pitchFamily="65" charset="-120"/>
                <a:ea typeface="標楷體" pitchFamily="65" charset="-120"/>
              </a:rPr>
              <a:t>網路登記志願練習版於</a:t>
            </a:r>
            <a:r>
              <a:rPr lang="en-US" altLang="zh-TW" b="1" dirty="0" smtClean="0">
                <a:solidFill>
                  <a:srgbClr val="008000"/>
                </a:solidFill>
                <a:latin typeface="Times New Roman" panose="02020603050405020304" pitchFamily="18" charset="0"/>
                <a:ea typeface="標楷體" pitchFamily="65" charset="-120"/>
              </a:rPr>
              <a:t>109</a:t>
            </a:r>
            <a:r>
              <a:rPr lang="zh-TW" altLang="en-US" b="1" dirty="0" smtClean="0">
                <a:solidFill>
                  <a:srgbClr val="008000"/>
                </a:solidFill>
                <a:latin typeface="Times New Roman" panose="02020603050405020304" pitchFamily="18" charset="0"/>
                <a:ea typeface="標楷體" pitchFamily="65" charset="-120"/>
              </a:rPr>
              <a:t>年</a:t>
            </a:r>
            <a:r>
              <a:rPr lang="en-US" altLang="zh-TW" b="1" dirty="0">
                <a:solidFill>
                  <a:srgbClr val="008000"/>
                </a:solidFill>
                <a:latin typeface="Times New Roman" panose="02020603050405020304" pitchFamily="18" charset="0"/>
                <a:ea typeface="標楷體" pitchFamily="65" charset="-120"/>
              </a:rPr>
              <a:t>4</a:t>
            </a:r>
            <a:r>
              <a:rPr lang="zh-TW" altLang="en-US" b="1" dirty="0" smtClean="0">
                <a:solidFill>
                  <a:srgbClr val="008000"/>
                </a:solidFill>
                <a:latin typeface="Times New Roman" panose="02020603050405020304" pitchFamily="18" charset="0"/>
                <a:ea typeface="標楷體" pitchFamily="65" charset="-120"/>
              </a:rPr>
              <a:t>月</a:t>
            </a:r>
            <a:r>
              <a:rPr lang="en-US" altLang="zh-TW" b="1" dirty="0" smtClean="0">
                <a:solidFill>
                  <a:srgbClr val="008000"/>
                </a:solidFill>
                <a:latin typeface="Times New Roman" panose="02020603050405020304" pitchFamily="18" charset="0"/>
                <a:ea typeface="標楷體" pitchFamily="65" charset="-120"/>
              </a:rPr>
              <a:t>22</a:t>
            </a:r>
            <a:r>
              <a:rPr lang="zh-TW" altLang="en-US" b="1" dirty="0" smtClean="0">
                <a:solidFill>
                  <a:srgbClr val="008000"/>
                </a:solidFill>
                <a:latin typeface="Times New Roman" panose="02020603050405020304" pitchFamily="18" charset="0"/>
                <a:ea typeface="標楷體" pitchFamily="65" charset="-120"/>
              </a:rPr>
              <a:t>日</a:t>
            </a:r>
            <a:r>
              <a:rPr lang="en-US" altLang="zh-TW" b="1" dirty="0" smtClean="0">
                <a:solidFill>
                  <a:srgbClr val="008000"/>
                </a:solidFill>
                <a:latin typeface="Times New Roman" panose="02020603050405020304" pitchFamily="18" charset="0"/>
                <a:ea typeface="標楷體" pitchFamily="65" charset="-120"/>
              </a:rPr>
              <a:t>10:00</a:t>
            </a:r>
            <a:r>
              <a:rPr lang="zh-TW" altLang="en-US" b="1" dirty="0">
                <a:solidFill>
                  <a:srgbClr val="008000"/>
                </a:solidFill>
                <a:latin typeface="Times New Roman" panose="02020603050405020304" pitchFamily="18" charset="0"/>
                <a:ea typeface="標楷體" pitchFamily="65" charset="-120"/>
              </a:rPr>
              <a:t>起至</a:t>
            </a:r>
            <a:r>
              <a:rPr lang="en-US" altLang="zh-TW" b="1" dirty="0" smtClean="0">
                <a:solidFill>
                  <a:srgbClr val="008000"/>
                </a:solidFill>
                <a:latin typeface="Times New Roman" panose="02020603050405020304" pitchFamily="18" charset="0"/>
                <a:ea typeface="標楷體" pitchFamily="65" charset="-120"/>
              </a:rPr>
              <a:t>109</a:t>
            </a:r>
            <a:r>
              <a:rPr lang="zh-TW" altLang="en-US" b="1" dirty="0" smtClean="0">
                <a:solidFill>
                  <a:srgbClr val="008000"/>
                </a:solidFill>
                <a:latin typeface="Times New Roman" panose="02020603050405020304" pitchFamily="18" charset="0"/>
                <a:ea typeface="標楷體" pitchFamily="65" charset="-120"/>
              </a:rPr>
              <a:t>年</a:t>
            </a:r>
            <a:r>
              <a:rPr lang="en-US" altLang="zh-TW" b="1" dirty="0">
                <a:solidFill>
                  <a:srgbClr val="008000"/>
                </a:solidFill>
                <a:latin typeface="Times New Roman" panose="02020603050405020304" pitchFamily="18" charset="0"/>
                <a:ea typeface="標楷體" pitchFamily="65" charset="-120"/>
              </a:rPr>
              <a:t>4</a:t>
            </a:r>
            <a:r>
              <a:rPr lang="zh-TW" altLang="en-US" b="1" dirty="0" smtClean="0">
                <a:solidFill>
                  <a:srgbClr val="008000"/>
                </a:solidFill>
                <a:latin typeface="Times New Roman" panose="02020603050405020304" pitchFamily="18" charset="0"/>
                <a:ea typeface="標楷體" pitchFamily="65" charset="-120"/>
              </a:rPr>
              <a:t>月</a:t>
            </a:r>
            <a:r>
              <a:rPr lang="en-US" altLang="zh-TW" b="1" dirty="0" smtClean="0">
                <a:solidFill>
                  <a:srgbClr val="008000"/>
                </a:solidFill>
                <a:latin typeface="Times New Roman" panose="02020603050405020304" pitchFamily="18" charset="0"/>
                <a:ea typeface="標楷體" pitchFamily="65" charset="-120"/>
              </a:rPr>
              <a:t>29</a:t>
            </a:r>
            <a:r>
              <a:rPr lang="zh-TW" altLang="en-US" b="1" dirty="0" smtClean="0">
                <a:solidFill>
                  <a:srgbClr val="008000"/>
                </a:solidFill>
                <a:latin typeface="Times New Roman" panose="02020603050405020304" pitchFamily="18" charset="0"/>
                <a:ea typeface="標楷體" pitchFamily="65" charset="-120"/>
              </a:rPr>
              <a:t>日</a:t>
            </a:r>
            <a:r>
              <a:rPr lang="en-US" altLang="zh-TW" b="1" dirty="0" smtClean="0">
                <a:solidFill>
                  <a:srgbClr val="008000"/>
                </a:solidFill>
                <a:latin typeface="Times New Roman" panose="02020603050405020304" pitchFamily="18" charset="0"/>
                <a:ea typeface="標楷體" pitchFamily="65" charset="-120"/>
              </a:rPr>
              <a:t>17:00</a:t>
            </a:r>
            <a:r>
              <a:rPr lang="zh-TW" altLang="en-US" b="1" dirty="0">
                <a:solidFill>
                  <a:srgbClr val="008000"/>
                </a:solidFill>
                <a:latin typeface="標楷體" pitchFamily="65" charset="-120"/>
                <a:ea typeface="標楷體" pitchFamily="65" charset="-120"/>
              </a:rPr>
              <a:t>止開放，請提醒考生把握時間練習</a:t>
            </a:r>
            <a:r>
              <a:rPr lang="zh-TW" altLang="en-US" b="1" dirty="0" smtClean="0">
                <a:solidFill>
                  <a:srgbClr val="008000"/>
                </a:solidFill>
                <a:latin typeface="標楷體" pitchFamily="65" charset="-120"/>
                <a:ea typeface="標楷體" pitchFamily="65" charset="-120"/>
              </a:rPr>
              <a:t>操作。</a:t>
            </a:r>
            <a:endParaRPr lang="zh-TW" altLang="en-US" b="1" dirty="0">
              <a:solidFill>
                <a:srgbClr val="008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7/9</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1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1138" name="內容版面配置區 2"/>
          <p:cNvSpPr>
            <a:spLocks noGrp="1"/>
          </p:cNvSpPr>
          <p:nvPr>
            <p:ph idx="1"/>
          </p:nvPr>
        </p:nvSpPr>
        <p:spPr>
          <a:xfrm>
            <a:off x="395288" y="1700213"/>
            <a:ext cx="8234362" cy="4321175"/>
          </a:xfrm>
        </p:spPr>
        <p:txBody>
          <a:bodyPr/>
          <a:lstStyle/>
          <a:p>
            <a:pPr>
              <a:spcAft>
                <a:spcPts val="600"/>
              </a:spcAft>
              <a:buFont typeface="Wingdings" panose="05000000000000000000" pitchFamily="2" charset="2"/>
              <a:buChar char="u"/>
            </a:pP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本委員會網站公告錄取名單</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不另寄分發結果之書面通知，考生須自行上網查詢、下載或列印各考生之分發結果通知單。考生如未上網查詢，而致錄取權益受損，概由考生自行負責。各高職學校亦可自行上網查詢或列印錄取名單存</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參</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spcAft>
                <a:spcPts val="600"/>
              </a:spcAft>
              <a:buFont typeface="Wingdings" panose="05000000000000000000" pitchFamily="2" charset="2"/>
              <a:buChar char="u"/>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分發結果複查請填妥簡章附件六之</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複查申請表及就讀志願表</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前，向本委員會以傳真方式提出申請。</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113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B6E8497-86EB-4AE8-9FD1-34D462329EF6}" type="slidenum">
              <a:rPr lang="zh-TW" altLang="en-US" sz="1400" smtClean="0"/>
              <a:pPr>
                <a:spcBef>
                  <a:spcPct val="0"/>
                </a:spcBef>
                <a:buFontTx/>
                <a:buNone/>
              </a:pPr>
              <a:t>38</a:t>
            </a:fld>
            <a:endParaRPr lang="en-US" altLang="zh-TW" sz="1400" smtClean="0"/>
          </a:p>
        </p:txBody>
      </p:sp>
      <p:sp>
        <p:nvSpPr>
          <p:cNvPr id="6" name="矩形 5"/>
          <p:cNvSpPr/>
          <p:nvPr/>
        </p:nvSpPr>
        <p:spPr>
          <a:xfrm>
            <a:off x="143664" y="1153093"/>
            <a:ext cx="2217064"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分發結果公告</a:t>
            </a:r>
          </a:p>
        </p:txBody>
      </p:sp>
      <p:sp>
        <p:nvSpPr>
          <p:cNvPr id="91144" name="文字方塊 8"/>
          <p:cNvSpPr txBox="1">
            <a:spLocks noChangeArrowheads="1"/>
          </p:cNvSpPr>
          <p:nvPr/>
        </p:nvSpPr>
        <p:spPr bwMode="auto">
          <a:xfrm>
            <a:off x="2233613" y="1184275"/>
            <a:ext cx="5113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1"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8/9</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31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5FB7E0E-9B27-4DDC-B6F4-76FCE25BA3CE}" type="slidenum">
              <a:rPr lang="zh-TW" altLang="en-US" sz="1400" smtClean="0"/>
              <a:pPr>
                <a:spcBef>
                  <a:spcPct val="0"/>
                </a:spcBef>
                <a:buFontTx/>
                <a:buNone/>
              </a:pPr>
              <a:t>39</a:t>
            </a:fld>
            <a:endParaRPr lang="en-US" altLang="zh-TW" sz="1400" smtClean="0"/>
          </a:p>
        </p:txBody>
      </p:sp>
      <p:sp>
        <p:nvSpPr>
          <p:cNvPr id="6" name="矩形 5"/>
          <p:cNvSpPr/>
          <p:nvPr/>
        </p:nvSpPr>
        <p:spPr>
          <a:xfrm>
            <a:off x="145390" y="1183319"/>
            <a:ext cx="2391650"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報到及註冊入學</a:t>
            </a:r>
          </a:p>
        </p:txBody>
      </p:sp>
      <p:sp>
        <p:nvSpPr>
          <p:cNvPr id="93190" name="內容版面配置區 2"/>
          <p:cNvSpPr txBox="1">
            <a:spLocks/>
          </p:cNvSpPr>
          <p:nvPr/>
        </p:nvSpPr>
        <p:spPr bwMode="auto">
          <a:xfrm>
            <a:off x="147638" y="1690688"/>
            <a:ext cx="87137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 typeface="Wingdings" panose="05000000000000000000" pitchFamily="2" charset="2"/>
              <a:buChar char="u"/>
            </a:pPr>
            <a:r>
              <a:rPr lang="zh-TW" altLang="en-US" sz="2200" dirty="0">
                <a:latin typeface="標楷體" panose="03000509000000000000" pitchFamily="65" charset="-120"/>
                <a:ea typeface="標楷體" panose="03000509000000000000" pitchFamily="65" charset="-120"/>
              </a:rPr>
              <a:t>各科技校院不另辦理報到作業，各錄取生之註冊入學通知，由各錄取學校自行寄發。</a:t>
            </a:r>
            <a:endParaRPr lang="en-US" altLang="zh-TW" sz="2200" dirty="0">
              <a:latin typeface="標楷體" panose="03000509000000000000" pitchFamily="65" charset="-120"/>
              <a:ea typeface="標楷體" panose="03000509000000000000" pitchFamily="65" charset="-120"/>
            </a:endParaRPr>
          </a:p>
        </p:txBody>
      </p:sp>
      <p:sp>
        <p:nvSpPr>
          <p:cNvPr id="9" name="矩形 8"/>
          <p:cNvSpPr/>
          <p:nvPr/>
        </p:nvSpPr>
        <p:spPr>
          <a:xfrm>
            <a:off x="145390" y="2705770"/>
            <a:ext cx="2391650" cy="43204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放棄錄取資格</a:t>
            </a:r>
          </a:p>
        </p:txBody>
      </p:sp>
      <p:sp>
        <p:nvSpPr>
          <p:cNvPr id="93195" name="內容版面配置區 2"/>
          <p:cNvSpPr txBox="1">
            <a:spLocks/>
          </p:cNvSpPr>
          <p:nvPr/>
        </p:nvSpPr>
        <p:spPr bwMode="auto">
          <a:xfrm>
            <a:off x="147638" y="3162238"/>
            <a:ext cx="8780338"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buFont typeface="Wingdings" panose="05000000000000000000" pitchFamily="2" charset="2"/>
              <a:buChar char="u"/>
            </a:pPr>
            <a:r>
              <a:rPr lang="zh-TW" altLang="en-US" sz="2200" b="1" dirty="0">
                <a:latin typeface="Times New Roman" panose="02020603050405020304" pitchFamily="18" charset="0"/>
                <a:ea typeface="標楷體" panose="03000509000000000000" pitchFamily="65" charset="-120"/>
                <a:cs typeface="Times New Roman" panose="02020603050405020304" pitchFamily="18" charset="0"/>
              </a:rPr>
              <a:t>經本委員會分發錄取之</a:t>
            </a:r>
            <a:r>
              <a:rPr lang="zh-TW" altLang="en-US" sz="2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錄取生，無論放棄與否</a:t>
            </a:r>
            <a:r>
              <a:rPr lang="zh-TW" altLang="en-US" sz="2200" b="1" dirty="0">
                <a:latin typeface="Times New Roman" panose="02020603050405020304" pitchFamily="18" charset="0"/>
                <a:ea typeface="標楷體" panose="03000509000000000000" pitchFamily="65" charset="-120"/>
                <a:cs typeface="Times New Roman" panose="02020603050405020304" pitchFamily="18" charset="0"/>
              </a:rPr>
              <a:t>，一概不得參加</a:t>
            </a:r>
            <a:r>
              <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200" b="1" dirty="0">
                <a:latin typeface="Times New Roman" panose="02020603050405020304" pitchFamily="18" charset="0"/>
                <a:ea typeface="標楷體" panose="03000509000000000000" pitchFamily="65" charset="-120"/>
                <a:cs typeface="Times New Roman" panose="02020603050405020304" pitchFamily="18" charset="0"/>
              </a:rPr>
              <a:t>度四技二專甄選入學。</a:t>
            </a:r>
            <a:endParaRPr lang="en-US" altLang="zh-TW" sz="2200" b="1" dirty="0">
              <a:latin typeface="Times New Roman" panose="02020603050405020304" pitchFamily="18" charset="0"/>
              <a:ea typeface="標楷體" panose="03000509000000000000" pitchFamily="65" charset="-120"/>
              <a:cs typeface="Times New Roman" panose="02020603050405020304" pitchFamily="18" charset="0"/>
            </a:endParaRPr>
          </a:p>
          <a:p>
            <a:pPr algn="just">
              <a:buFont typeface="Wingdings" panose="05000000000000000000" pitchFamily="2" charset="2"/>
              <a:buChar char="u"/>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填寫</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附件七</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「放棄</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錄取資格聲明書</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傳真</a:t>
            </a:r>
            <a:r>
              <a:rPr lang="zh-TW" altLang="en-US" sz="2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至錄取學校</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，且以</a:t>
            </a:r>
            <a:r>
              <a:rPr lang="zh-TW" altLang="en-US" sz="2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電話確定</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錄取學校已收到傳真，始完成放棄程序。未依規定期限及方式聲明放棄者，概不受理</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buFont typeface="Wingdings" panose="05000000000000000000" pitchFamily="2" charset="2"/>
              <a:buChar char="u"/>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依規定期限及方式，以書面向錄取學校辦理聲明放棄錄取資格者，不得參加</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度四技二專技優甄審入學招生、日間部聯合登記分發入學招生、各校單獨招生及大學各招生管道之招生，違者取消本招生錄取資格。</a:t>
            </a:r>
          </a:p>
        </p:txBody>
      </p:sp>
      <p:sp>
        <p:nvSpPr>
          <p:cNvPr id="93196" name="文字方塊 10"/>
          <p:cNvSpPr txBox="1">
            <a:spLocks noChangeArrowheads="1"/>
          </p:cNvSpPr>
          <p:nvPr/>
        </p:nvSpPr>
        <p:spPr bwMode="auto">
          <a:xfrm>
            <a:off x="2508250" y="2756508"/>
            <a:ext cx="5111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0" y="144672"/>
            <a:ext cx="8229600" cy="633412"/>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貳、近三年招生概況</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endPar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699" name="投影片編號版面配置區 3"/>
          <p:cNvSpPr>
            <a:spLocks noGrp="1"/>
          </p:cNvSpPr>
          <p:nvPr>
            <p:ph type="sldNum" sz="quarter" idx="12"/>
          </p:nvPr>
        </p:nvSpPr>
        <p:spPr>
          <a:xfrm>
            <a:off x="6586360" y="6503916"/>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2CB515-4629-424B-A2EF-B2C67B78FB76}" type="slidenum">
              <a:rPr lang="zh-TW" altLang="en-US" sz="1400" smtClean="0"/>
              <a:pPr>
                <a:spcBef>
                  <a:spcPct val="0"/>
                </a:spcBef>
                <a:buFontTx/>
                <a:buNone/>
              </a:pPr>
              <a:t>4</a:t>
            </a:fld>
            <a:endParaRPr lang="en-US" altLang="zh-TW" sz="1400" smtClean="0"/>
          </a:p>
        </p:txBody>
      </p:sp>
      <p:graphicFrame>
        <p:nvGraphicFramePr>
          <p:cNvPr id="6" name="表格 5"/>
          <p:cNvGraphicFramePr>
            <a:graphicFrameLocks noGrp="1"/>
          </p:cNvGraphicFramePr>
          <p:nvPr>
            <p:extLst>
              <p:ext uri="{D42A27DB-BD31-4B8C-83A1-F6EECF244321}">
                <p14:modId xmlns:p14="http://schemas.microsoft.com/office/powerpoint/2010/main" val="2662695958"/>
              </p:ext>
            </p:extLst>
          </p:nvPr>
        </p:nvGraphicFramePr>
        <p:xfrm>
          <a:off x="295027" y="1124744"/>
          <a:ext cx="8424933" cy="4740456"/>
        </p:xfrm>
        <a:graphic>
          <a:graphicData uri="http://schemas.openxmlformats.org/drawingml/2006/table">
            <a:tbl>
              <a:tblPr/>
              <a:tblGrid>
                <a:gridCol w="765903">
                  <a:extLst>
                    <a:ext uri="{9D8B030D-6E8A-4147-A177-3AD203B41FA5}">
                      <a16:colId xmlns:a16="http://schemas.microsoft.com/office/drawing/2014/main" val="20000"/>
                    </a:ext>
                  </a:extLst>
                </a:gridCol>
                <a:gridCol w="765903">
                  <a:extLst>
                    <a:ext uri="{9D8B030D-6E8A-4147-A177-3AD203B41FA5}">
                      <a16:colId xmlns:a16="http://schemas.microsoft.com/office/drawing/2014/main" val="20001"/>
                    </a:ext>
                  </a:extLst>
                </a:gridCol>
                <a:gridCol w="765903">
                  <a:extLst>
                    <a:ext uri="{9D8B030D-6E8A-4147-A177-3AD203B41FA5}">
                      <a16:colId xmlns:a16="http://schemas.microsoft.com/office/drawing/2014/main" val="20002"/>
                    </a:ext>
                  </a:extLst>
                </a:gridCol>
                <a:gridCol w="765903">
                  <a:extLst>
                    <a:ext uri="{9D8B030D-6E8A-4147-A177-3AD203B41FA5}">
                      <a16:colId xmlns:a16="http://schemas.microsoft.com/office/drawing/2014/main" val="20003"/>
                    </a:ext>
                  </a:extLst>
                </a:gridCol>
                <a:gridCol w="765903">
                  <a:extLst>
                    <a:ext uri="{9D8B030D-6E8A-4147-A177-3AD203B41FA5}">
                      <a16:colId xmlns:a16="http://schemas.microsoft.com/office/drawing/2014/main" val="20004"/>
                    </a:ext>
                  </a:extLst>
                </a:gridCol>
                <a:gridCol w="765903">
                  <a:extLst>
                    <a:ext uri="{9D8B030D-6E8A-4147-A177-3AD203B41FA5}">
                      <a16:colId xmlns:a16="http://schemas.microsoft.com/office/drawing/2014/main" val="20005"/>
                    </a:ext>
                  </a:extLst>
                </a:gridCol>
                <a:gridCol w="765903">
                  <a:extLst>
                    <a:ext uri="{9D8B030D-6E8A-4147-A177-3AD203B41FA5}">
                      <a16:colId xmlns:a16="http://schemas.microsoft.com/office/drawing/2014/main" val="20006"/>
                    </a:ext>
                  </a:extLst>
                </a:gridCol>
                <a:gridCol w="765903">
                  <a:extLst>
                    <a:ext uri="{9D8B030D-6E8A-4147-A177-3AD203B41FA5}">
                      <a16:colId xmlns:a16="http://schemas.microsoft.com/office/drawing/2014/main" val="20007"/>
                    </a:ext>
                  </a:extLst>
                </a:gridCol>
                <a:gridCol w="765903">
                  <a:extLst>
                    <a:ext uri="{9D8B030D-6E8A-4147-A177-3AD203B41FA5}">
                      <a16:colId xmlns:a16="http://schemas.microsoft.com/office/drawing/2014/main" val="20008"/>
                    </a:ext>
                  </a:extLst>
                </a:gridCol>
                <a:gridCol w="765903">
                  <a:extLst>
                    <a:ext uri="{9D8B030D-6E8A-4147-A177-3AD203B41FA5}">
                      <a16:colId xmlns:a16="http://schemas.microsoft.com/office/drawing/2014/main" val="20009"/>
                    </a:ext>
                  </a:extLst>
                </a:gridCol>
                <a:gridCol w="765903">
                  <a:extLst>
                    <a:ext uri="{9D8B030D-6E8A-4147-A177-3AD203B41FA5}">
                      <a16:colId xmlns:a16="http://schemas.microsoft.com/office/drawing/2014/main" val="20010"/>
                    </a:ext>
                  </a:extLst>
                </a:gridCol>
              </a:tblGrid>
              <a:tr h="961338">
                <a:tc gridSpan="2">
                  <a:txBody>
                    <a:bodyPr/>
                    <a:lstStyle/>
                    <a:p>
                      <a:pPr algn="ctr" rtl="0" fontAlgn="ctr"/>
                      <a:r>
                        <a:rPr lang="zh-TW" altLang="en-US" sz="1700" b="1" i="0" u="none" strike="noStrike" dirty="0">
                          <a:solidFill>
                            <a:srgbClr val="FF0000"/>
                          </a:solidFill>
                          <a:effectLst/>
                          <a:latin typeface="華康儷楷書" panose="03000509000000000000" pitchFamily="65" charset="-120"/>
                          <a:ea typeface="華康儷楷書" panose="03000509000000000000" pitchFamily="65" charset="-120"/>
                        </a:rPr>
                        <a:t>科技繁星招生</a:t>
                      </a:r>
                      <a:r>
                        <a:rPr lang="zh-TW" altLang="en-US" sz="1700" b="1" i="0" u="none" strike="noStrike" dirty="0">
                          <a:solidFill>
                            <a:srgbClr val="0000FF"/>
                          </a:solidFill>
                          <a:effectLst/>
                          <a:latin typeface="Book Antiqua" panose="02040602050305030304" pitchFamily="18" charset="0"/>
                          <a:ea typeface="新細明體" panose="02020500000000000000" pitchFamily="18" charset="-120"/>
                        </a:rPr>
                        <a:t/>
                      </a:r>
                      <a:br>
                        <a:rPr lang="zh-TW" altLang="en-US" sz="1700" b="1" i="0" u="none" strike="noStrike" dirty="0">
                          <a:solidFill>
                            <a:srgbClr val="0000FF"/>
                          </a:solidFill>
                          <a:effectLst/>
                          <a:latin typeface="Book Antiqua" panose="02040602050305030304" pitchFamily="18" charset="0"/>
                          <a:ea typeface="新細明體" panose="02020500000000000000" pitchFamily="18" charset="-120"/>
                        </a:rPr>
                      </a:br>
                      <a:r>
                        <a:rPr lang="zh-TW" altLang="en-US" sz="1700" b="1" i="0" u="none" strike="noStrike" dirty="0">
                          <a:solidFill>
                            <a:srgbClr val="0000FF"/>
                          </a:solidFill>
                          <a:effectLst/>
                          <a:latin typeface="華康儷楷書" panose="03000509000000000000" pitchFamily="65" charset="-120"/>
                          <a:ea typeface="華康儷楷書" panose="03000509000000000000" pitchFamily="65" charset="-120"/>
                        </a:rPr>
                        <a:t>學年度</a:t>
                      </a:r>
                      <a:r>
                        <a:rPr lang="en-US" altLang="zh-TW" sz="1700" b="1" i="0" u="none" strike="noStrike" dirty="0">
                          <a:solidFill>
                            <a:srgbClr val="0000FF"/>
                          </a:solidFill>
                          <a:effectLst/>
                          <a:latin typeface="Book Antiqua" panose="02040602050305030304" pitchFamily="18" charset="0"/>
                          <a:ea typeface="新細明體" panose="02020500000000000000" pitchFamily="18" charset="-120"/>
                        </a:rPr>
                        <a:t>/</a:t>
                      </a:r>
                      <a:r>
                        <a:rPr lang="zh-TW" altLang="en-US" sz="1700" b="1" i="0" u="none" strike="noStrike" dirty="0">
                          <a:solidFill>
                            <a:srgbClr val="0000FF"/>
                          </a:solidFill>
                          <a:effectLst/>
                          <a:latin typeface="華康儷楷書" panose="03000509000000000000" pitchFamily="65" charset="-120"/>
                          <a:ea typeface="華康儷楷書" panose="03000509000000000000" pitchFamily="65" charset="-120"/>
                        </a:rPr>
                        <a:t>學校別</a:t>
                      </a:r>
                      <a:endParaRPr lang="zh-TW" altLang="en-US" sz="1700" b="1" i="0" u="none" strike="noStrike" dirty="0">
                        <a:solidFill>
                          <a:srgbClr val="0000FF"/>
                        </a:solidFill>
                        <a:effectLst/>
                        <a:latin typeface="Book Antiqua" panose="02040602050305030304" pitchFamily="18" charset="0"/>
                        <a:ea typeface="新細明體" panose="02020500000000000000" pitchFamily="18" charset="-120"/>
                      </a:endParaRPr>
                    </a:p>
                  </a:txBody>
                  <a:tcPr marL="9525" marR="9525" marT="9525" marB="0" anchor="ctr">
                    <a:lnL w="28575"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ctr" rtl="0" fontAlgn="ctr"/>
                      <a:r>
                        <a:rPr lang="zh-TW" altLang="en-US" sz="1600" b="1" i="0" u="none" strike="noStrike" dirty="0">
                          <a:solidFill>
                            <a:srgbClr val="000000"/>
                          </a:solidFill>
                          <a:effectLst/>
                          <a:latin typeface="華康儷楷書" panose="03000509000000000000" pitchFamily="65" charset="-120"/>
                          <a:ea typeface="華康儷楷書" panose="03000509000000000000" pitchFamily="65" charset="-120"/>
                        </a:rPr>
                        <a:t>招生</a:t>
                      </a:r>
                      <a:br>
                        <a:rPr lang="zh-TW" altLang="en-US" sz="1600" b="1" i="0" u="none" strike="noStrike" dirty="0">
                          <a:solidFill>
                            <a:srgbClr val="000000"/>
                          </a:solidFill>
                          <a:effectLst/>
                          <a:latin typeface="華康儷楷書" panose="03000509000000000000" pitchFamily="65" charset="-120"/>
                          <a:ea typeface="華康儷楷書" panose="03000509000000000000" pitchFamily="65" charset="-120"/>
                        </a:rPr>
                      </a:br>
                      <a:r>
                        <a:rPr lang="zh-TW" altLang="en-US" sz="1600" b="1" i="0" u="none" strike="noStrike" dirty="0">
                          <a:solidFill>
                            <a:srgbClr val="000000"/>
                          </a:solidFill>
                          <a:effectLst/>
                          <a:latin typeface="華康儷楷書" panose="03000509000000000000" pitchFamily="65" charset="-120"/>
                          <a:ea typeface="華康儷楷書" panose="03000509000000000000" pitchFamily="65" charset="-120"/>
                        </a:rPr>
                        <a:t>校數</a:t>
                      </a:r>
                      <a:endParaRPr lang="zh-TW" altLang="en-US" sz="1600" b="1" i="0" u="none" strike="noStrike" dirty="0">
                        <a:solidFill>
                          <a:srgbClr val="000000"/>
                        </a:solidFill>
                        <a:effectLst/>
                        <a:latin typeface="Book Antiqua" panose="02040602050305030304" pitchFamily="18" charset="0"/>
                        <a:ea typeface="新細明體" panose="02020500000000000000" pitchFamily="18" charset="-120"/>
                      </a:endParaRPr>
                    </a:p>
                  </a:txBody>
                  <a:tcPr marL="9525" marR="9525" marT="9525" marB="0" anchor="ctr">
                    <a:lnL w="12700" cap="flat" cmpd="sng" algn="ctr">
                      <a:solidFill>
                        <a:srgbClr val="3333FF"/>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BDEEFF"/>
                    </a:solidFill>
                  </a:tcPr>
                </a:tc>
                <a:tc>
                  <a:txBody>
                    <a:bodyPr/>
                    <a:lstStyle/>
                    <a:p>
                      <a:pPr algn="ctr" fontAlgn="ctr"/>
                      <a:r>
                        <a:rPr lang="zh-TW" altLang="en-US" sz="1600" b="1" i="0" u="none" strike="noStrike" dirty="0">
                          <a:solidFill>
                            <a:srgbClr val="0000FF"/>
                          </a:solidFill>
                          <a:effectLst/>
                          <a:latin typeface="Book Antiqua" panose="02040602050305030304" pitchFamily="18" charset="0"/>
                          <a:ea typeface="新細明體" panose="02020500000000000000" pitchFamily="18" charset="-120"/>
                        </a:rPr>
                        <a:t> </a:t>
                      </a:r>
                      <a:r>
                        <a:rPr lang="zh-TW" altLang="en-US" sz="1600" b="1" i="0" u="none" strike="noStrike" dirty="0" smtClean="0">
                          <a:solidFill>
                            <a:srgbClr val="0000FF"/>
                          </a:solidFill>
                          <a:effectLst/>
                          <a:latin typeface="華康儷楷書" panose="03000509000000000000" pitchFamily="65" charset="-120"/>
                          <a:ea typeface="華康儷楷書" panose="03000509000000000000" pitchFamily="65" charset="-120"/>
                        </a:rPr>
                        <a:t>招生</a:t>
                      </a:r>
                      <a:endParaRPr lang="en-US" altLang="zh-TW" sz="1600" b="1" i="0" u="none" strike="noStrike" dirty="0" smtClean="0">
                        <a:solidFill>
                          <a:srgbClr val="0000FF"/>
                        </a:solidFill>
                        <a:effectLst/>
                        <a:latin typeface="華康儷楷書" panose="03000509000000000000" pitchFamily="65" charset="-120"/>
                        <a:ea typeface="華康儷楷書" panose="03000509000000000000" pitchFamily="65" charset="-120"/>
                      </a:endParaRPr>
                    </a:p>
                    <a:p>
                      <a:pPr algn="ctr" fontAlgn="ctr"/>
                      <a:r>
                        <a:rPr lang="zh-TW" altLang="en-US" sz="1600" b="1" i="0" u="none" strike="noStrike" dirty="0" smtClean="0">
                          <a:solidFill>
                            <a:srgbClr val="0000FF"/>
                          </a:solidFill>
                          <a:effectLst/>
                          <a:latin typeface="華康儷楷書" panose="03000509000000000000" pitchFamily="65" charset="-120"/>
                          <a:ea typeface="華康儷楷書" panose="03000509000000000000" pitchFamily="65" charset="-120"/>
                        </a:rPr>
                        <a:t>名額</a:t>
                      </a:r>
                      <a:r>
                        <a:rPr lang="zh-TW" altLang="en-US" sz="1600" b="1" i="0" u="none" strike="noStrike" dirty="0">
                          <a:solidFill>
                            <a:srgbClr val="0000FF"/>
                          </a:solidFill>
                          <a:effectLst/>
                          <a:latin typeface="華康儷楷書" panose="03000509000000000000" pitchFamily="65" charset="-120"/>
                          <a:ea typeface="華康儷楷書" panose="03000509000000000000" pitchFamily="65" charset="-120"/>
                        </a:rPr>
                        <a:t/>
                      </a:r>
                      <a:br>
                        <a:rPr lang="zh-TW" altLang="en-US" sz="1600" b="1" i="0" u="none" strike="noStrike" dirty="0">
                          <a:solidFill>
                            <a:srgbClr val="0000FF"/>
                          </a:solidFill>
                          <a:effectLst/>
                          <a:latin typeface="華康儷楷書" panose="03000509000000000000" pitchFamily="65" charset="-120"/>
                          <a:ea typeface="華康儷楷書" panose="03000509000000000000" pitchFamily="65" charset="-120"/>
                        </a:rPr>
                      </a:br>
                      <a:r>
                        <a:rPr lang="en-US" sz="1600" b="0" i="0" u="none" strike="noStrike" dirty="0" smtClean="0">
                          <a:solidFill>
                            <a:srgbClr val="0000FF"/>
                          </a:solidFill>
                          <a:effectLst/>
                          <a:latin typeface="Book Antiqua" panose="02040602050305030304" pitchFamily="18" charset="0"/>
                          <a:ea typeface="新細明體" panose="02020500000000000000" pitchFamily="18" charset="-120"/>
                        </a:rPr>
                        <a:t>A</a:t>
                      </a:r>
                      <a:endParaRPr lang="en-US" sz="1600" b="0" i="0" u="none" strike="noStrike" dirty="0">
                        <a:solidFill>
                          <a:srgbClr val="0000FF"/>
                        </a:solidFill>
                        <a:effectLst/>
                        <a:latin typeface="Book Antiqua" panose="02040602050305030304" pitchFamily="18" charset="0"/>
                        <a:ea typeface="新細明體" panose="02020500000000000000" pitchFamily="18" charset="-12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DDF6FF"/>
                    </a:solidFill>
                  </a:tcPr>
                </a:tc>
                <a:tc>
                  <a:txBody>
                    <a:bodyPr/>
                    <a:lstStyle/>
                    <a:p>
                      <a:pPr algn="ctr" fontAlgn="ctr"/>
                      <a:r>
                        <a:rPr lang="zh-TW" altLang="en-US" sz="1600" b="1" i="0" u="none" strike="noStrike" dirty="0" smtClean="0">
                          <a:solidFill>
                            <a:srgbClr val="0000FF"/>
                          </a:solidFill>
                          <a:effectLst/>
                          <a:latin typeface="華康儷楷書" panose="03000509000000000000" pitchFamily="65" charset="-120"/>
                          <a:ea typeface="華康儷楷書" panose="03000509000000000000" pitchFamily="65" charset="-120"/>
                        </a:rPr>
                        <a:t>錄取</a:t>
                      </a:r>
                      <a:endParaRPr lang="en-US" altLang="zh-TW" sz="1600" b="1" i="0" u="none" strike="noStrike" dirty="0" smtClean="0">
                        <a:solidFill>
                          <a:srgbClr val="0000FF"/>
                        </a:solidFill>
                        <a:effectLst/>
                        <a:latin typeface="華康儷楷書" panose="03000509000000000000" pitchFamily="65" charset="-120"/>
                        <a:ea typeface="華康儷楷書" panose="03000509000000000000" pitchFamily="65" charset="-120"/>
                      </a:endParaRPr>
                    </a:p>
                    <a:p>
                      <a:pPr algn="ctr" fontAlgn="ctr"/>
                      <a:r>
                        <a:rPr lang="zh-TW" altLang="en-US" sz="1600" b="1" i="0" u="none" strike="noStrike" dirty="0" smtClean="0">
                          <a:solidFill>
                            <a:srgbClr val="0000FF"/>
                          </a:solidFill>
                          <a:effectLst/>
                          <a:latin typeface="華康儷楷書" panose="03000509000000000000" pitchFamily="65" charset="-120"/>
                          <a:ea typeface="華康儷楷書" panose="03000509000000000000" pitchFamily="65" charset="-120"/>
                        </a:rPr>
                        <a:t>人數</a:t>
                      </a:r>
                      <a:r>
                        <a:rPr lang="zh-TW" altLang="en-US" sz="1600" b="1" i="0" u="none" strike="noStrike" dirty="0">
                          <a:solidFill>
                            <a:srgbClr val="0000FF"/>
                          </a:solidFill>
                          <a:effectLst/>
                          <a:latin typeface="華康儷楷書" panose="03000509000000000000" pitchFamily="65" charset="-120"/>
                          <a:ea typeface="華康儷楷書" panose="03000509000000000000" pitchFamily="65" charset="-120"/>
                        </a:rPr>
                        <a:t/>
                      </a:r>
                      <a:br>
                        <a:rPr lang="zh-TW" altLang="en-US" sz="1600" b="1" i="0" u="none" strike="noStrike" dirty="0">
                          <a:solidFill>
                            <a:srgbClr val="0000FF"/>
                          </a:solidFill>
                          <a:effectLst/>
                          <a:latin typeface="華康儷楷書" panose="03000509000000000000" pitchFamily="65" charset="-120"/>
                          <a:ea typeface="華康儷楷書" panose="03000509000000000000" pitchFamily="65" charset="-120"/>
                        </a:rPr>
                      </a:br>
                      <a:r>
                        <a:rPr lang="en-US" sz="1600" b="0" i="0" u="none" strike="noStrike" dirty="0">
                          <a:solidFill>
                            <a:srgbClr val="0000FF"/>
                          </a:solidFill>
                          <a:effectLst/>
                          <a:latin typeface="Book Antiqua" panose="02040602050305030304" pitchFamily="18" charset="0"/>
                          <a:ea typeface="新細明體" panose="02020500000000000000" pitchFamily="18" charset="-120"/>
                        </a:rPr>
                        <a:t>B</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DDF6FF"/>
                    </a:solidFill>
                  </a:tcPr>
                </a:tc>
                <a:tc>
                  <a:txBody>
                    <a:bodyPr/>
                    <a:lstStyle/>
                    <a:p>
                      <a:pPr algn="ctr" fontAlgn="ctr"/>
                      <a:r>
                        <a:rPr lang="zh-TW" altLang="en-US" sz="1600" b="1" i="0" u="none" strike="noStrike" dirty="0" smtClean="0">
                          <a:solidFill>
                            <a:srgbClr val="0000FF"/>
                          </a:solidFill>
                          <a:effectLst/>
                          <a:latin typeface="華康儷楷書" panose="03000509000000000000" pitchFamily="65" charset="-120"/>
                          <a:ea typeface="華康儷楷書" panose="03000509000000000000" pitchFamily="65" charset="-120"/>
                        </a:rPr>
                        <a:t>報到</a:t>
                      </a:r>
                      <a:endParaRPr lang="en-US" altLang="zh-TW" sz="1600" b="1" i="0" u="none" strike="noStrike" dirty="0" smtClean="0">
                        <a:solidFill>
                          <a:srgbClr val="0000FF"/>
                        </a:solidFill>
                        <a:effectLst/>
                        <a:latin typeface="華康儷楷書" panose="03000509000000000000" pitchFamily="65" charset="-120"/>
                        <a:ea typeface="華康儷楷書" panose="03000509000000000000" pitchFamily="65" charset="-120"/>
                      </a:endParaRPr>
                    </a:p>
                    <a:p>
                      <a:pPr algn="ctr" fontAlgn="ctr"/>
                      <a:r>
                        <a:rPr lang="zh-TW" altLang="en-US" sz="1600" b="1" i="0" u="none" strike="noStrike" dirty="0" smtClean="0">
                          <a:solidFill>
                            <a:srgbClr val="0000FF"/>
                          </a:solidFill>
                          <a:effectLst/>
                          <a:latin typeface="華康儷楷書" panose="03000509000000000000" pitchFamily="65" charset="-120"/>
                          <a:ea typeface="華康儷楷書" panose="03000509000000000000" pitchFamily="65" charset="-120"/>
                        </a:rPr>
                        <a:t>人數</a:t>
                      </a:r>
                      <a:r>
                        <a:rPr lang="zh-TW" altLang="en-US" sz="1600" b="1" i="0" u="none" strike="noStrike" dirty="0">
                          <a:solidFill>
                            <a:srgbClr val="0000FF"/>
                          </a:solidFill>
                          <a:effectLst/>
                          <a:latin typeface="華康儷楷書" panose="03000509000000000000" pitchFamily="65" charset="-120"/>
                          <a:ea typeface="華康儷楷書" panose="03000509000000000000" pitchFamily="65" charset="-120"/>
                        </a:rPr>
                        <a:t/>
                      </a:r>
                      <a:br>
                        <a:rPr lang="zh-TW" altLang="en-US" sz="1600" b="1" i="0" u="none" strike="noStrike" dirty="0">
                          <a:solidFill>
                            <a:srgbClr val="0000FF"/>
                          </a:solidFill>
                          <a:effectLst/>
                          <a:latin typeface="華康儷楷書" panose="03000509000000000000" pitchFamily="65" charset="-120"/>
                          <a:ea typeface="華康儷楷書" panose="03000509000000000000" pitchFamily="65" charset="-120"/>
                        </a:rPr>
                      </a:br>
                      <a:r>
                        <a:rPr lang="en-US" sz="1600" b="0" i="0" u="none" strike="noStrike" dirty="0">
                          <a:solidFill>
                            <a:srgbClr val="0000FF"/>
                          </a:solidFill>
                          <a:effectLst/>
                          <a:latin typeface="Book Antiqua" panose="02040602050305030304" pitchFamily="18" charset="0"/>
                          <a:ea typeface="新細明體" panose="02020500000000000000" pitchFamily="18" charset="-120"/>
                        </a:rPr>
                        <a:t>C</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DDF6FF"/>
                    </a:solidFill>
                  </a:tcPr>
                </a:tc>
                <a:tc>
                  <a:txBody>
                    <a:bodyPr/>
                    <a:lstStyle/>
                    <a:p>
                      <a:pPr algn="ctr" fontAlgn="ctr"/>
                      <a:r>
                        <a:rPr lang="zh-TW" altLang="en-US" sz="1600" b="1" i="0" u="none" strike="noStrike" dirty="0" smtClean="0">
                          <a:solidFill>
                            <a:srgbClr val="000000"/>
                          </a:solidFill>
                          <a:effectLst/>
                          <a:latin typeface="華康儷楷書" panose="03000509000000000000" pitchFamily="65" charset="-120"/>
                          <a:ea typeface="華康儷楷書" panose="03000509000000000000" pitchFamily="65" charset="-120"/>
                        </a:rPr>
                        <a:t>錄取</a:t>
                      </a:r>
                      <a:r>
                        <a:rPr lang="en-US" altLang="zh-TW" sz="1600" b="1" i="0" u="none" strike="noStrike" dirty="0" smtClean="0">
                          <a:solidFill>
                            <a:srgbClr val="000000"/>
                          </a:solidFill>
                          <a:effectLst/>
                          <a:latin typeface="華康儷楷書" panose="03000509000000000000" pitchFamily="65" charset="-120"/>
                          <a:ea typeface="華康儷楷書" panose="03000509000000000000" pitchFamily="65" charset="-120"/>
                        </a:rPr>
                        <a:t/>
                      </a:r>
                      <a:br>
                        <a:rPr lang="en-US" altLang="zh-TW" sz="1600" b="1" i="0" u="none" strike="noStrike" dirty="0" smtClean="0">
                          <a:solidFill>
                            <a:srgbClr val="000000"/>
                          </a:solidFill>
                          <a:effectLst/>
                          <a:latin typeface="華康儷楷書" panose="03000509000000000000" pitchFamily="65" charset="-120"/>
                          <a:ea typeface="華康儷楷書" panose="03000509000000000000" pitchFamily="65" charset="-120"/>
                        </a:rPr>
                      </a:br>
                      <a:r>
                        <a:rPr lang="zh-TW" altLang="en-US" sz="1600" b="1" i="0" u="none" strike="noStrike" dirty="0" smtClean="0">
                          <a:solidFill>
                            <a:srgbClr val="000000"/>
                          </a:solidFill>
                          <a:effectLst/>
                          <a:latin typeface="華康儷楷書" panose="03000509000000000000" pitchFamily="65" charset="-120"/>
                          <a:ea typeface="華康儷楷書" panose="03000509000000000000" pitchFamily="65" charset="-120"/>
                        </a:rPr>
                        <a:t>缺額</a:t>
                      </a:r>
                      <a:r>
                        <a:rPr lang="zh-TW" altLang="en-US" sz="1600" b="1" i="0" u="none" strike="noStrike" dirty="0">
                          <a:solidFill>
                            <a:srgbClr val="000000"/>
                          </a:solidFill>
                          <a:effectLst/>
                          <a:latin typeface="華康儷楷書" panose="03000509000000000000" pitchFamily="65" charset="-120"/>
                          <a:ea typeface="華康儷楷書" panose="03000509000000000000" pitchFamily="65" charset="-120"/>
                        </a:rPr>
                        <a:t/>
                      </a:r>
                      <a:br>
                        <a:rPr lang="zh-TW" altLang="en-US" sz="1600" b="1" i="0" u="none" strike="noStrike" dirty="0">
                          <a:solidFill>
                            <a:srgbClr val="000000"/>
                          </a:solidFill>
                          <a:effectLst/>
                          <a:latin typeface="華康儷楷書" panose="03000509000000000000" pitchFamily="65" charset="-120"/>
                          <a:ea typeface="華康儷楷書" panose="03000509000000000000" pitchFamily="65" charset="-120"/>
                        </a:rPr>
                      </a:br>
                      <a:r>
                        <a:rPr lang="en-US" sz="1400" b="0" i="0" u="none" strike="noStrike" dirty="0">
                          <a:solidFill>
                            <a:srgbClr val="000000"/>
                          </a:solidFill>
                          <a:effectLst/>
                          <a:latin typeface="Book Antiqua" panose="02040602050305030304" pitchFamily="18" charset="0"/>
                          <a:ea typeface="新細明體" panose="02020500000000000000" pitchFamily="18" charset="-120"/>
                        </a:rPr>
                        <a:t>D=(A-B)</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lumMod val="95000"/>
                      </a:schemeClr>
                    </a:solidFill>
                  </a:tcPr>
                </a:tc>
                <a:tc>
                  <a:txBody>
                    <a:bodyPr/>
                    <a:lstStyle/>
                    <a:p>
                      <a:pPr algn="ctr" fontAlgn="ctr"/>
                      <a:r>
                        <a:rPr lang="zh-TW" altLang="en-US" sz="1600" b="1" i="0" u="none" strike="noStrike" dirty="0" smtClean="0">
                          <a:solidFill>
                            <a:srgbClr val="000000"/>
                          </a:solidFill>
                          <a:effectLst/>
                          <a:latin typeface="華康儷楷書" panose="03000509000000000000" pitchFamily="65" charset="-120"/>
                          <a:ea typeface="華康儷楷書" panose="03000509000000000000" pitchFamily="65" charset="-120"/>
                        </a:rPr>
                        <a:t>放棄</a:t>
                      </a:r>
                      <a:r>
                        <a:rPr lang="en-US" altLang="zh-TW" sz="1600" b="1" i="0" u="none" strike="noStrike" dirty="0" smtClean="0">
                          <a:solidFill>
                            <a:srgbClr val="000000"/>
                          </a:solidFill>
                          <a:effectLst/>
                          <a:latin typeface="華康儷楷書" panose="03000509000000000000" pitchFamily="65" charset="-120"/>
                          <a:ea typeface="華康儷楷書" panose="03000509000000000000" pitchFamily="65" charset="-120"/>
                        </a:rPr>
                        <a:t/>
                      </a:r>
                      <a:br>
                        <a:rPr lang="en-US" altLang="zh-TW" sz="1600" b="1" i="0" u="none" strike="noStrike" dirty="0" smtClean="0">
                          <a:solidFill>
                            <a:srgbClr val="000000"/>
                          </a:solidFill>
                          <a:effectLst/>
                          <a:latin typeface="華康儷楷書" panose="03000509000000000000" pitchFamily="65" charset="-120"/>
                          <a:ea typeface="華康儷楷書" panose="03000509000000000000" pitchFamily="65" charset="-120"/>
                        </a:rPr>
                      </a:br>
                      <a:r>
                        <a:rPr lang="zh-TW" altLang="en-US" sz="1600" b="1" i="0" u="none" strike="noStrike" dirty="0" smtClean="0">
                          <a:solidFill>
                            <a:srgbClr val="000000"/>
                          </a:solidFill>
                          <a:effectLst/>
                          <a:latin typeface="華康儷楷書" panose="03000509000000000000" pitchFamily="65" charset="-120"/>
                          <a:ea typeface="華康儷楷書" panose="03000509000000000000" pitchFamily="65" charset="-120"/>
                        </a:rPr>
                        <a:t>報到</a:t>
                      </a:r>
                      <a:r>
                        <a:rPr lang="zh-TW" altLang="en-US" sz="1600" b="1" i="0" u="none" strike="noStrike" dirty="0">
                          <a:solidFill>
                            <a:srgbClr val="000000"/>
                          </a:solidFill>
                          <a:effectLst/>
                          <a:latin typeface="華康儷楷書" panose="03000509000000000000" pitchFamily="65" charset="-120"/>
                          <a:ea typeface="華康儷楷書" panose="03000509000000000000" pitchFamily="65" charset="-120"/>
                        </a:rPr>
                        <a:t/>
                      </a:r>
                      <a:br>
                        <a:rPr lang="zh-TW" altLang="en-US" sz="1600" b="1" i="0" u="none" strike="noStrike" dirty="0">
                          <a:solidFill>
                            <a:srgbClr val="000000"/>
                          </a:solidFill>
                          <a:effectLst/>
                          <a:latin typeface="華康儷楷書" panose="03000509000000000000" pitchFamily="65" charset="-120"/>
                          <a:ea typeface="華康儷楷書" panose="03000509000000000000" pitchFamily="65" charset="-120"/>
                        </a:rPr>
                      </a:br>
                      <a:r>
                        <a:rPr lang="en-US" sz="1400" b="0" i="0" u="none" strike="noStrike" dirty="0">
                          <a:solidFill>
                            <a:srgbClr val="000000"/>
                          </a:solidFill>
                          <a:effectLst/>
                          <a:latin typeface="Book Antiqua" panose="02040602050305030304" pitchFamily="18" charset="0"/>
                          <a:ea typeface="新細明體" panose="02020500000000000000" pitchFamily="18" charset="-120"/>
                        </a:rPr>
                        <a:t>E=(B-C)</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lumMod val="95000"/>
                      </a:schemeClr>
                    </a:solidFill>
                  </a:tcPr>
                </a:tc>
                <a:tc>
                  <a:txBody>
                    <a:bodyPr/>
                    <a:lstStyle/>
                    <a:p>
                      <a:pPr algn="ctr" fontAlgn="ctr"/>
                      <a:r>
                        <a:rPr lang="zh-TW" altLang="en-US" sz="1600" b="1" i="0" u="none" strike="noStrike" dirty="0" smtClean="0">
                          <a:solidFill>
                            <a:srgbClr val="000000"/>
                          </a:solidFill>
                          <a:effectLst/>
                          <a:latin typeface="華康儷楷書" panose="03000509000000000000" pitchFamily="65" charset="-120"/>
                          <a:ea typeface="華康儷楷書" panose="03000509000000000000" pitchFamily="65" charset="-120"/>
                        </a:rPr>
                        <a:t>招生</a:t>
                      </a:r>
                      <a:r>
                        <a:rPr lang="en-US" altLang="zh-TW" sz="1600" b="1" i="0" u="none" strike="noStrike" dirty="0" smtClean="0">
                          <a:solidFill>
                            <a:srgbClr val="000000"/>
                          </a:solidFill>
                          <a:effectLst/>
                          <a:latin typeface="華康儷楷書" panose="03000509000000000000" pitchFamily="65" charset="-120"/>
                          <a:ea typeface="華康儷楷書" panose="03000509000000000000" pitchFamily="65" charset="-120"/>
                        </a:rPr>
                        <a:t/>
                      </a:r>
                      <a:br>
                        <a:rPr lang="en-US" altLang="zh-TW" sz="1600" b="1" i="0" u="none" strike="noStrike" dirty="0" smtClean="0">
                          <a:solidFill>
                            <a:srgbClr val="000000"/>
                          </a:solidFill>
                          <a:effectLst/>
                          <a:latin typeface="華康儷楷書" panose="03000509000000000000" pitchFamily="65" charset="-120"/>
                          <a:ea typeface="華康儷楷書" panose="03000509000000000000" pitchFamily="65" charset="-120"/>
                        </a:rPr>
                      </a:br>
                      <a:r>
                        <a:rPr lang="zh-TW" altLang="en-US" sz="1600" b="1" i="0" u="none" strike="noStrike" dirty="0" smtClean="0">
                          <a:solidFill>
                            <a:srgbClr val="000000"/>
                          </a:solidFill>
                          <a:effectLst/>
                          <a:latin typeface="華康儷楷書" panose="03000509000000000000" pitchFamily="65" charset="-120"/>
                          <a:ea typeface="華康儷楷書" panose="03000509000000000000" pitchFamily="65" charset="-120"/>
                        </a:rPr>
                        <a:t>缺額</a:t>
                      </a:r>
                      <a:r>
                        <a:rPr lang="zh-TW" altLang="en-US" sz="1600" b="1" i="0" u="none" strike="noStrike" dirty="0">
                          <a:solidFill>
                            <a:srgbClr val="000000"/>
                          </a:solidFill>
                          <a:effectLst/>
                          <a:latin typeface="華康儷楷書" panose="03000509000000000000" pitchFamily="65" charset="-120"/>
                          <a:ea typeface="華康儷楷書" panose="03000509000000000000" pitchFamily="65" charset="-120"/>
                        </a:rPr>
                        <a:t/>
                      </a:r>
                      <a:br>
                        <a:rPr lang="zh-TW" altLang="en-US" sz="1600" b="1" i="0" u="none" strike="noStrike" dirty="0">
                          <a:solidFill>
                            <a:srgbClr val="000000"/>
                          </a:solidFill>
                          <a:effectLst/>
                          <a:latin typeface="華康儷楷書" panose="03000509000000000000" pitchFamily="65" charset="-120"/>
                          <a:ea typeface="華康儷楷書" panose="03000509000000000000" pitchFamily="65" charset="-120"/>
                        </a:rPr>
                      </a:br>
                      <a:r>
                        <a:rPr lang="en-US" sz="1400" b="0" i="0" u="none" strike="noStrike" dirty="0">
                          <a:solidFill>
                            <a:srgbClr val="000000"/>
                          </a:solidFill>
                          <a:effectLst/>
                          <a:latin typeface="Book Antiqua" panose="02040602050305030304" pitchFamily="18" charset="0"/>
                          <a:ea typeface="新細明體" panose="02020500000000000000" pitchFamily="18" charset="-120"/>
                        </a:rPr>
                        <a:t>D + 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chemeClr val="bg1">
                        <a:lumMod val="95000"/>
                      </a:schemeClr>
                    </a:solidFill>
                  </a:tcPr>
                </a:tc>
                <a:tc>
                  <a:txBody>
                    <a:bodyPr/>
                    <a:lstStyle/>
                    <a:p>
                      <a:pPr algn="ctr" fontAlgn="ctr"/>
                      <a:r>
                        <a:rPr lang="zh-TW" altLang="en-US" sz="1600" b="1" i="0" u="none" strike="noStrike" dirty="0">
                          <a:solidFill>
                            <a:schemeClr val="bg1"/>
                          </a:solidFill>
                          <a:effectLst/>
                          <a:latin typeface="華康儷楷書" panose="03000509000000000000" pitchFamily="65" charset="-120"/>
                          <a:ea typeface="華康儷楷書" panose="03000509000000000000" pitchFamily="65" charset="-120"/>
                        </a:rPr>
                        <a:t>報到率</a:t>
                      </a:r>
                      <a:br>
                        <a:rPr lang="zh-TW" altLang="en-US" sz="1600" b="1" i="0" u="none" strike="noStrike" dirty="0">
                          <a:solidFill>
                            <a:schemeClr val="bg1"/>
                          </a:solidFill>
                          <a:effectLst/>
                          <a:latin typeface="華康儷楷書" panose="03000509000000000000" pitchFamily="65" charset="-120"/>
                          <a:ea typeface="華康儷楷書" panose="03000509000000000000" pitchFamily="65" charset="-120"/>
                        </a:rPr>
                      </a:br>
                      <a:r>
                        <a:rPr lang="en-US" sz="1600" b="1" i="0" u="none" strike="noStrike" dirty="0" smtClean="0">
                          <a:solidFill>
                            <a:schemeClr val="bg1"/>
                          </a:solidFill>
                          <a:effectLst/>
                          <a:latin typeface="Book Antiqua" panose="02040602050305030304" pitchFamily="18" charset="0"/>
                          <a:ea typeface="新細明體" panose="02020500000000000000" pitchFamily="18" charset="-120"/>
                        </a:rPr>
                        <a:t>C/B</a:t>
                      </a:r>
                      <a:br>
                        <a:rPr lang="en-US" sz="1600" b="1" i="0" u="none" strike="noStrike" dirty="0" smtClean="0">
                          <a:solidFill>
                            <a:schemeClr val="bg1"/>
                          </a:solidFill>
                          <a:effectLst/>
                          <a:latin typeface="Book Antiqua" panose="02040602050305030304" pitchFamily="18" charset="0"/>
                          <a:ea typeface="新細明體" panose="02020500000000000000" pitchFamily="18" charset="-120"/>
                        </a:rPr>
                      </a:br>
                      <a:r>
                        <a:rPr lang="en-US" altLang="zh-TW" sz="1600" b="1" i="0" u="none" strike="noStrike" dirty="0" smtClean="0">
                          <a:solidFill>
                            <a:schemeClr val="bg1"/>
                          </a:solidFill>
                          <a:effectLst/>
                          <a:latin typeface="Book Antiqua" panose="02040602050305030304" pitchFamily="18" charset="0"/>
                          <a:ea typeface="新細明體" panose="02020500000000000000" pitchFamily="18" charset="-120"/>
                        </a:rPr>
                        <a:t>%</a:t>
                      </a:r>
                      <a:endParaRPr lang="en-US" sz="1600" b="1" i="0" u="none" strike="noStrike" dirty="0">
                        <a:solidFill>
                          <a:schemeClr val="bg1"/>
                        </a:solidFill>
                        <a:effectLst/>
                        <a:latin typeface="Book Antiqua" panose="02040602050305030304" pitchFamily="18" charset="0"/>
                        <a:ea typeface="新細明體" panose="02020500000000000000" pitchFamily="18" charset="-12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009900"/>
                    </a:solidFill>
                  </a:tcPr>
                </a:tc>
                <a:tc>
                  <a:txBody>
                    <a:bodyPr/>
                    <a:lstStyle/>
                    <a:p>
                      <a:pPr algn="ctr" fontAlgn="ctr"/>
                      <a:r>
                        <a:rPr lang="zh-TW" altLang="en-US" sz="1600" b="1" i="0" u="none" strike="noStrike" dirty="0" smtClean="0">
                          <a:solidFill>
                            <a:schemeClr val="bg1"/>
                          </a:solidFill>
                          <a:effectLst/>
                          <a:latin typeface="華康儷楷書" panose="03000509000000000000" pitchFamily="65" charset="-120"/>
                          <a:ea typeface="華康儷楷書" panose="03000509000000000000" pitchFamily="65" charset="-120"/>
                        </a:rPr>
                        <a:t>招生</a:t>
                      </a:r>
                      <a:r>
                        <a:rPr lang="zh-TW" altLang="en-US" sz="1600" b="1" i="0" u="none" strike="noStrike" dirty="0">
                          <a:solidFill>
                            <a:schemeClr val="bg1"/>
                          </a:solidFill>
                          <a:effectLst/>
                          <a:latin typeface="華康儷楷書" panose="03000509000000000000" pitchFamily="65" charset="-120"/>
                          <a:ea typeface="華康儷楷書" panose="03000509000000000000" pitchFamily="65" charset="-120"/>
                        </a:rPr>
                        <a:t>率</a:t>
                      </a:r>
                      <a:br>
                        <a:rPr lang="zh-TW" altLang="en-US" sz="1600" b="1" i="0" u="none" strike="noStrike" dirty="0">
                          <a:solidFill>
                            <a:schemeClr val="bg1"/>
                          </a:solidFill>
                          <a:effectLst/>
                          <a:latin typeface="華康儷楷書" panose="03000509000000000000" pitchFamily="65" charset="-120"/>
                          <a:ea typeface="華康儷楷書" panose="03000509000000000000" pitchFamily="65" charset="-120"/>
                        </a:rPr>
                      </a:br>
                      <a:r>
                        <a:rPr lang="en-US" sz="1600" b="1" i="0" u="none" strike="noStrike" dirty="0" smtClean="0">
                          <a:solidFill>
                            <a:schemeClr val="bg1"/>
                          </a:solidFill>
                          <a:effectLst/>
                          <a:latin typeface="Book Antiqua" panose="02040602050305030304" pitchFamily="18" charset="0"/>
                          <a:ea typeface="新細明體" panose="02020500000000000000" pitchFamily="18" charset="-120"/>
                        </a:rPr>
                        <a:t>C/A</a:t>
                      </a:r>
                      <a:br>
                        <a:rPr lang="en-US" sz="1600" b="1" i="0" u="none" strike="noStrike" dirty="0" smtClean="0">
                          <a:solidFill>
                            <a:schemeClr val="bg1"/>
                          </a:solidFill>
                          <a:effectLst/>
                          <a:latin typeface="Book Antiqua" panose="02040602050305030304" pitchFamily="18" charset="0"/>
                          <a:ea typeface="新細明體" panose="02020500000000000000" pitchFamily="18" charset="-120"/>
                        </a:rPr>
                      </a:br>
                      <a:r>
                        <a:rPr lang="en-US" altLang="zh-TW" sz="1600" b="1" i="0" u="none" strike="noStrike" dirty="0" smtClean="0">
                          <a:solidFill>
                            <a:schemeClr val="bg1"/>
                          </a:solidFill>
                          <a:effectLst/>
                          <a:latin typeface="Book Antiqua" panose="02040602050305030304" pitchFamily="18" charset="0"/>
                          <a:ea typeface="新細明體" panose="02020500000000000000" pitchFamily="18" charset="-120"/>
                        </a:rPr>
                        <a:t>%</a:t>
                      </a:r>
                      <a:endParaRPr lang="en-US" sz="1600" b="1" i="0" u="none" strike="noStrike" dirty="0">
                        <a:solidFill>
                          <a:schemeClr val="bg1"/>
                        </a:solidFill>
                        <a:effectLst/>
                        <a:latin typeface="Book Antiqua" panose="02040602050305030304" pitchFamily="18" charset="0"/>
                        <a:ea typeface="新細明體" panose="02020500000000000000" pitchFamily="18" charset="-120"/>
                      </a:endParaRPr>
                    </a:p>
                  </a:txBody>
                  <a:tcPr marL="9525" marR="9525" marT="9525" marB="0" anchor="ctr">
                    <a:lnL w="1905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F57B17"/>
                    </a:solidFill>
                  </a:tcPr>
                </a:tc>
                <a:extLst>
                  <a:ext uri="{0D108BD9-81ED-4DB2-BD59-A6C34878D82A}">
                    <a16:rowId xmlns:a16="http://schemas.microsoft.com/office/drawing/2014/main" val="10000"/>
                  </a:ext>
                </a:extLst>
              </a:tr>
              <a:tr h="419902">
                <a:tc rowSpan="3">
                  <a:txBody>
                    <a:bodyPr/>
                    <a:lstStyle/>
                    <a:p>
                      <a:pPr algn="ctr" rtl="0" fontAlgn="ctr"/>
                      <a:r>
                        <a:rPr lang="en-US" altLang="zh-TW" sz="2600" b="1" i="0" u="none" strike="noStrike" dirty="0">
                          <a:solidFill>
                            <a:srgbClr val="0000FF"/>
                          </a:solidFill>
                          <a:effectLst/>
                          <a:latin typeface="Book Antiqua" panose="02040602050305030304" pitchFamily="18" charset="0"/>
                          <a:ea typeface="新細明體" panose="02020500000000000000" pitchFamily="18" charset="-120"/>
                        </a:rPr>
                        <a:t>106</a:t>
                      </a:r>
                    </a:p>
                  </a:txBody>
                  <a:tcPr marL="9525" marR="9525" marT="9525" marB="0" anchor="ctr">
                    <a:lnL w="28575" cap="flat" cmpd="sng" algn="ctr">
                      <a:solidFill>
                        <a:srgbClr val="3333FF"/>
                      </a:solidFill>
                      <a:prstDash val="solid"/>
                      <a:round/>
                      <a:headEnd type="none" w="med" len="med"/>
                      <a:tailEnd type="none" w="med" len="med"/>
                    </a:lnL>
                    <a:lnR w="19050" cap="flat" cmpd="sng" algn="ctr">
                      <a:solidFill>
                        <a:schemeClr val="accent5">
                          <a:lumMod val="60000"/>
                          <a:lumOff val="40000"/>
                        </a:schemeClr>
                      </a:solidFill>
                      <a:prstDash val="solid"/>
                      <a:round/>
                      <a:headEnd type="none" w="med" len="med"/>
                      <a:tailEnd type="none" w="med" len="med"/>
                    </a:lnR>
                    <a:lnT w="28575"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rtl="0" fontAlgn="ctr"/>
                      <a:r>
                        <a:rPr lang="zh-TW" altLang="en-US" sz="1800" b="0" i="0" u="none" strike="noStrike" dirty="0">
                          <a:solidFill>
                            <a:srgbClr val="000000"/>
                          </a:solidFill>
                          <a:effectLst/>
                          <a:latin typeface="華康儷楷書" panose="03000509000000000000" pitchFamily="65" charset="-120"/>
                          <a:ea typeface="華康儷楷書" panose="03000509000000000000" pitchFamily="65" charset="-120"/>
                        </a:rPr>
                        <a:t>國</a:t>
                      </a:r>
                      <a:r>
                        <a:rPr lang="zh-TW" altLang="en-US" sz="1800" b="0" i="0" u="none" strike="noStrike" dirty="0" smtClean="0">
                          <a:solidFill>
                            <a:srgbClr val="000000"/>
                          </a:solidFill>
                          <a:effectLst/>
                          <a:latin typeface="華康儷楷書" panose="03000509000000000000" pitchFamily="65" charset="-120"/>
                          <a:ea typeface="華康儷楷書" panose="03000509000000000000" pitchFamily="65" charset="-120"/>
                        </a:rPr>
                        <a:t>立</a:t>
                      </a:r>
                      <a:endParaRPr lang="zh-TW" altLang="en-US" sz="1800" b="0" i="0" u="none" strike="noStrike" dirty="0">
                        <a:solidFill>
                          <a:srgbClr val="000000"/>
                        </a:solidFill>
                        <a:effectLst/>
                        <a:latin typeface="Book Antiqua" panose="02040602050305030304" pitchFamily="18" charset="0"/>
                        <a:ea typeface="新細明體" panose="02020500000000000000" pitchFamily="18" charset="-120"/>
                      </a:endParaRPr>
                    </a:p>
                  </a:txBody>
                  <a:tcPr marL="9525" marR="9525" marT="9525" marB="0" anchor="ctr">
                    <a:lnL w="19050" cap="flat" cmpd="sng" algn="ctr">
                      <a:solidFill>
                        <a:schemeClr val="accent5">
                          <a:lumMod val="60000"/>
                          <a:lumOff val="40000"/>
                        </a:schemeClr>
                      </a:solidFill>
                      <a:prstDash val="solid"/>
                      <a:round/>
                      <a:headEnd type="none" w="med" len="med"/>
                      <a:tailEnd type="none" w="med" len="med"/>
                    </a:lnL>
                    <a:lnR w="12700"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zh-TW" sz="1700" b="0" i="0" u="none" strike="noStrike" dirty="0">
                          <a:solidFill>
                            <a:srgbClr val="000000"/>
                          </a:solidFill>
                          <a:effectLst/>
                          <a:latin typeface="Book Antiqua" panose="02040602050305030304" pitchFamily="18" charset="0"/>
                          <a:ea typeface="新細明體" panose="02020500000000000000" pitchFamily="18" charset="-120"/>
                        </a:rPr>
                        <a:t>15</a:t>
                      </a:r>
                    </a:p>
                  </a:txBody>
                  <a:tcPr marL="9525" marR="9525" marT="9525" marB="0" anchor="ctr">
                    <a:lnL w="12700"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880</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879</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666</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1</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0" i="0" u="none" strike="noStrike">
                          <a:solidFill>
                            <a:schemeClr val="tx1"/>
                          </a:solidFill>
                          <a:effectLst/>
                          <a:latin typeface="Book Antiqua" panose="02040602050305030304" pitchFamily="18" charset="0"/>
                          <a:ea typeface="新細明體" panose="02020500000000000000" pitchFamily="18" charset="-120"/>
                        </a:rPr>
                        <a:t>213</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0" i="0" u="none" strike="noStrike">
                          <a:solidFill>
                            <a:schemeClr val="tx1"/>
                          </a:solidFill>
                          <a:effectLst/>
                          <a:latin typeface="Book Antiqua" panose="02040602050305030304" pitchFamily="18" charset="0"/>
                          <a:ea typeface="新細明體" panose="02020500000000000000" pitchFamily="18" charset="-120"/>
                        </a:rPr>
                        <a:t>214</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rgbClr val="006600"/>
                          </a:solidFill>
                          <a:effectLst/>
                          <a:latin typeface="Book Antiqua" panose="02040602050305030304" pitchFamily="18" charset="0"/>
                          <a:ea typeface="新細明體" panose="02020500000000000000" pitchFamily="18" charset="-120"/>
                        </a:rPr>
                        <a:t>75.8</a:t>
                      </a:r>
                      <a:endParaRPr lang="en-US" altLang="zh-TW" sz="1700" b="1" i="0" u="none" strike="noStrike" dirty="0">
                        <a:solidFill>
                          <a:srgbClr val="006600"/>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rgbClr val="FF0000"/>
                          </a:solidFill>
                          <a:effectLst/>
                          <a:latin typeface="Book Antiqua" panose="02040602050305030304" pitchFamily="18" charset="0"/>
                          <a:ea typeface="新細明體" panose="02020500000000000000" pitchFamily="18" charset="-120"/>
                        </a:rPr>
                        <a:t>75.7</a:t>
                      </a:r>
                      <a:endParaRPr lang="en-US" altLang="zh-TW" sz="1700" b="1" i="0" u="none" strike="noStrike" dirty="0">
                        <a:solidFill>
                          <a:srgbClr val="FF0000"/>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28575"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19902">
                <a:tc vMerge="1">
                  <a:txBody>
                    <a:bodyPr/>
                    <a:lstStyle/>
                    <a:p>
                      <a:endParaRPr lang="zh-TW" altLang="en-US"/>
                    </a:p>
                  </a:txBody>
                  <a:tcPr/>
                </a:tc>
                <a:tc>
                  <a:txBody>
                    <a:bodyPr/>
                    <a:lstStyle/>
                    <a:p>
                      <a:pPr algn="ctr" rtl="0" fontAlgn="ctr"/>
                      <a:r>
                        <a:rPr lang="zh-TW" altLang="en-US" sz="1800" b="0" i="0" u="none" strike="noStrike" dirty="0">
                          <a:solidFill>
                            <a:srgbClr val="000000"/>
                          </a:solidFill>
                          <a:effectLst/>
                          <a:latin typeface="華康儷楷書" panose="03000509000000000000" pitchFamily="65" charset="-120"/>
                          <a:ea typeface="華康儷楷書" panose="03000509000000000000" pitchFamily="65" charset="-120"/>
                        </a:rPr>
                        <a:t>私立</a:t>
                      </a:r>
                      <a:endParaRPr lang="zh-TW" altLang="en-US" sz="1800" b="0" i="0" u="none" strike="noStrike" dirty="0">
                        <a:solidFill>
                          <a:srgbClr val="000000"/>
                        </a:solidFill>
                        <a:effectLst/>
                        <a:latin typeface="Book Antiqua" panose="02040602050305030304" pitchFamily="18" charset="0"/>
                        <a:ea typeface="新細明體" panose="02020500000000000000" pitchFamily="18" charset="-120"/>
                      </a:endParaRPr>
                    </a:p>
                  </a:txBody>
                  <a:tcPr marL="9525" marR="9525" marT="9525" marB="0" anchor="ctr">
                    <a:lnL w="19050" cap="flat" cmpd="sng" algn="ctr">
                      <a:solidFill>
                        <a:schemeClr val="accent5">
                          <a:lumMod val="60000"/>
                          <a:lumOff val="40000"/>
                        </a:schemeClr>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zh-TW" sz="1700" b="0" i="0" u="none" strike="noStrike" dirty="0">
                          <a:solidFill>
                            <a:srgbClr val="000000"/>
                          </a:solidFill>
                          <a:effectLst/>
                          <a:latin typeface="Book Antiqua" panose="02040602050305030304" pitchFamily="18" charset="0"/>
                          <a:ea typeface="新細明體" panose="02020500000000000000" pitchFamily="18" charset="-120"/>
                        </a:rPr>
                        <a:t>36</a:t>
                      </a:r>
                    </a:p>
                  </a:txBody>
                  <a:tcPr marL="9525" marR="9525" marT="9525" marB="0" anchor="ctr">
                    <a:lnL w="12700"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1,947</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1,399</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540</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548</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859</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1,407</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rgbClr val="006600"/>
                          </a:solidFill>
                          <a:effectLst/>
                          <a:latin typeface="Book Antiqua" panose="02040602050305030304" pitchFamily="18" charset="0"/>
                          <a:ea typeface="新細明體" panose="02020500000000000000" pitchFamily="18" charset="-120"/>
                        </a:rPr>
                        <a:t>38.6</a:t>
                      </a:r>
                      <a:endParaRPr lang="en-US" altLang="zh-TW" sz="1700" b="1" i="0" u="none" strike="noStrike" dirty="0">
                        <a:solidFill>
                          <a:srgbClr val="006600"/>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rgbClr val="FF0000"/>
                          </a:solidFill>
                          <a:effectLst/>
                          <a:latin typeface="Book Antiqua" panose="02040602050305030304" pitchFamily="18" charset="0"/>
                          <a:ea typeface="新細明體" panose="02020500000000000000" pitchFamily="18" charset="-120"/>
                        </a:rPr>
                        <a:t>27.7</a:t>
                      </a:r>
                      <a:endParaRPr lang="en-US" altLang="zh-TW" sz="1700" b="1" i="0" u="none" strike="noStrike" dirty="0">
                        <a:solidFill>
                          <a:srgbClr val="FF0000"/>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9902">
                <a:tc vMerge="1">
                  <a:txBody>
                    <a:bodyPr/>
                    <a:lstStyle/>
                    <a:p>
                      <a:endParaRPr lang="zh-TW" altLang="en-US"/>
                    </a:p>
                  </a:txBody>
                  <a:tcPr/>
                </a:tc>
                <a:tc>
                  <a:txBody>
                    <a:bodyPr/>
                    <a:lstStyle/>
                    <a:p>
                      <a:pPr algn="ctr" rtl="0" fontAlgn="ctr"/>
                      <a:r>
                        <a:rPr lang="zh-TW" altLang="en-US" sz="1800" b="1" i="0" u="none" strike="noStrike" dirty="0">
                          <a:solidFill>
                            <a:srgbClr val="000000"/>
                          </a:solidFill>
                          <a:effectLst/>
                          <a:latin typeface="華康儷楷書" panose="03000509000000000000" pitchFamily="65" charset="-120"/>
                          <a:ea typeface="華康儷楷書" panose="03000509000000000000" pitchFamily="65" charset="-120"/>
                        </a:rPr>
                        <a:t>合計</a:t>
                      </a:r>
                      <a:endParaRPr lang="zh-TW" altLang="en-US" sz="1800" b="1" i="0" u="none" strike="noStrike" dirty="0">
                        <a:solidFill>
                          <a:srgbClr val="000000"/>
                        </a:solidFill>
                        <a:effectLst/>
                        <a:latin typeface="Book Antiqua" panose="02040602050305030304" pitchFamily="18" charset="0"/>
                        <a:ea typeface="新細明體" panose="02020500000000000000" pitchFamily="18" charset="-120"/>
                      </a:endParaRPr>
                    </a:p>
                  </a:txBody>
                  <a:tcPr marL="9525" marR="9525" marT="9525" marB="0" anchor="ctr">
                    <a:lnL w="19050" cap="flat" cmpd="sng" algn="ctr">
                      <a:solidFill>
                        <a:schemeClr val="accent5">
                          <a:lumMod val="60000"/>
                          <a:lumOff val="40000"/>
                        </a:schemeClr>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BDEEFF"/>
                    </a:solidFill>
                  </a:tcPr>
                </a:tc>
                <a:tc>
                  <a:txBody>
                    <a:bodyPr/>
                    <a:lstStyle/>
                    <a:p>
                      <a:pPr algn="ctr" rtl="0" fontAlgn="ctr"/>
                      <a:r>
                        <a:rPr lang="en-US" altLang="zh-TW" sz="1700" b="1" i="0" u="none" strike="noStrike" dirty="0">
                          <a:solidFill>
                            <a:srgbClr val="000000"/>
                          </a:solidFill>
                          <a:effectLst/>
                          <a:latin typeface="Book Antiqua" panose="02040602050305030304" pitchFamily="18" charset="0"/>
                          <a:ea typeface="新細明體" panose="02020500000000000000" pitchFamily="18" charset="-120"/>
                        </a:rPr>
                        <a:t>51</a:t>
                      </a:r>
                    </a:p>
                  </a:txBody>
                  <a:tcPr marL="9525" marR="9525" marT="9525" marB="0" anchor="ctr">
                    <a:lnL w="12700"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BDEEFF"/>
                    </a:solidFill>
                  </a:tcPr>
                </a:tc>
                <a:tc>
                  <a:txBody>
                    <a:bodyPr/>
                    <a:lstStyle/>
                    <a:p>
                      <a:pPr algn="r" rtl="0" fontAlgn="ctr"/>
                      <a:r>
                        <a:rPr lang="en-US" altLang="zh-TW" sz="1700" b="1" i="0" u="none" strike="noStrike" dirty="0">
                          <a:solidFill>
                            <a:srgbClr val="0000FF"/>
                          </a:solidFill>
                          <a:effectLst/>
                          <a:latin typeface="Book Antiqua" panose="02040602050305030304" pitchFamily="18" charset="0"/>
                          <a:ea typeface="新細明體" panose="02020500000000000000" pitchFamily="18" charset="-120"/>
                        </a:rPr>
                        <a:t>2,827</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DDF6FF"/>
                    </a:solidFill>
                  </a:tcPr>
                </a:tc>
                <a:tc>
                  <a:txBody>
                    <a:bodyPr/>
                    <a:lstStyle/>
                    <a:p>
                      <a:pPr algn="r" rtl="0" fontAlgn="ctr"/>
                      <a:r>
                        <a:rPr lang="en-US" altLang="zh-TW" sz="1700" b="1" i="0" u="none" strike="noStrike" dirty="0">
                          <a:solidFill>
                            <a:srgbClr val="0000FF"/>
                          </a:solidFill>
                          <a:effectLst/>
                          <a:latin typeface="Book Antiqua" panose="02040602050305030304" pitchFamily="18" charset="0"/>
                          <a:ea typeface="新細明體" panose="02020500000000000000" pitchFamily="18" charset="-120"/>
                        </a:rPr>
                        <a:t>2,278</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DDF6FF"/>
                    </a:solidFill>
                  </a:tcPr>
                </a:tc>
                <a:tc>
                  <a:txBody>
                    <a:bodyPr/>
                    <a:lstStyle/>
                    <a:p>
                      <a:pPr algn="r" rtl="0" fontAlgn="ctr"/>
                      <a:r>
                        <a:rPr lang="en-US" altLang="zh-TW" sz="1700" b="1" i="0" u="none" strike="noStrike" dirty="0">
                          <a:solidFill>
                            <a:srgbClr val="0000FF"/>
                          </a:solidFill>
                          <a:effectLst/>
                          <a:latin typeface="Book Antiqua" panose="02040602050305030304" pitchFamily="18" charset="0"/>
                          <a:ea typeface="新細明體" panose="02020500000000000000" pitchFamily="18" charset="-120"/>
                        </a:rPr>
                        <a:t>1,206</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DDF6FF"/>
                    </a:solidFill>
                  </a:tcPr>
                </a:tc>
                <a:tc>
                  <a:txBody>
                    <a:bodyPr/>
                    <a:lstStyle/>
                    <a:p>
                      <a:pPr algn="r" rtl="0" fontAlgn="ctr"/>
                      <a:r>
                        <a:rPr lang="en-US" altLang="zh-TW" sz="1700" b="1" i="0" u="none" strike="noStrike" dirty="0">
                          <a:solidFill>
                            <a:srgbClr val="000000"/>
                          </a:solidFill>
                          <a:effectLst/>
                          <a:latin typeface="Book Antiqua" panose="02040602050305030304" pitchFamily="18" charset="0"/>
                          <a:ea typeface="新細明體" panose="02020500000000000000" pitchFamily="18" charset="-120"/>
                        </a:rPr>
                        <a:t>549</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2F2F2"/>
                    </a:solidFill>
                  </a:tcPr>
                </a:tc>
                <a:tc>
                  <a:txBody>
                    <a:bodyPr/>
                    <a:lstStyle/>
                    <a:p>
                      <a:pPr algn="r" rtl="0" fontAlgn="ctr"/>
                      <a:r>
                        <a:rPr lang="zh-TW" altLang="en-US" sz="1700" b="1" i="0" u="none" strike="noStrike" dirty="0" smtClean="0">
                          <a:solidFill>
                            <a:srgbClr val="000000"/>
                          </a:solidFill>
                          <a:effectLst/>
                          <a:latin typeface="Book Antiqua" panose="02040602050305030304" pitchFamily="18" charset="0"/>
                          <a:ea typeface="新細明體" panose="02020500000000000000" pitchFamily="18" charset="-120"/>
                        </a:rPr>
                        <a:t>  </a:t>
                      </a:r>
                      <a:r>
                        <a:rPr lang="en-US" altLang="zh-TW" sz="1700" b="1" i="0" u="none" strike="noStrike" dirty="0">
                          <a:solidFill>
                            <a:srgbClr val="000000"/>
                          </a:solidFill>
                          <a:effectLst/>
                          <a:latin typeface="Book Antiqua" panose="02040602050305030304" pitchFamily="18" charset="0"/>
                          <a:ea typeface="新細明體" panose="02020500000000000000" pitchFamily="18" charset="-120"/>
                        </a:rPr>
                        <a:t>1,072 </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2F2F2"/>
                    </a:solidFill>
                  </a:tcPr>
                </a:tc>
                <a:tc>
                  <a:txBody>
                    <a:bodyPr/>
                    <a:lstStyle/>
                    <a:p>
                      <a:pPr algn="r" rtl="0" fontAlgn="ctr"/>
                      <a:r>
                        <a:rPr lang="en-US" altLang="zh-TW" sz="1700" b="1" i="0" u="none" strike="noStrike" dirty="0">
                          <a:solidFill>
                            <a:srgbClr val="000000"/>
                          </a:solidFill>
                          <a:effectLst/>
                          <a:latin typeface="Book Antiqua" panose="02040602050305030304" pitchFamily="18" charset="0"/>
                          <a:ea typeface="新細明體" panose="02020500000000000000" pitchFamily="18" charset="-120"/>
                        </a:rPr>
                        <a:t>1,621</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2F2F2"/>
                    </a:solidFill>
                  </a:tcPr>
                </a:tc>
                <a:tc>
                  <a:txBody>
                    <a:bodyPr/>
                    <a:lstStyle/>
                    <a:p>
                      <a:pPr algn="r" rtl="0" fontAlgn="ctr"/>
                      <a:r>
                        <a:rPr lang="en-US" altLang="zh-TW" sz="1700" b="1" i="0" u="none" strike="noStrike" dirty="0" smtClean="0">
                          <a:solidFill>
                            <a:schemeClr val="bg1"/>
                          </a:solidFill>
                          <a:effectLst/>
                          <a:latin typeface="Book Antiqua" panose="02040602050305030304" pitchFamily="18" charset="0"/>
                          <a:ea typeface="新細明體" panose="02020500000000000000" pitchFamily="18" charset="-120"/>
                        </a:rPr>
                        <a:t>52.9</a:t>
                      </a:r>
                      <a:endParaRPr lang="en-US" altLang="zh-TW" sz="1700" b="1" i="0" u="none" strike="noStrike" dirty="0">
                        <a:solidFill>
                          <a:schemeClr val="bg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009900"/>
                    </a:solidFill>
                  </a:tcPr>
                </a:tc>
                <a:tc>
                  <a:txBody>
                    <a:bodyPr/>
                    <a:lstStyle/>
                    <a:p>
                      <a:pPr algn="r" rtl="0" fontAlgn="ctr"/>
                      <a:r>
                        <a:rPr lang="en-US" altLang="zh-TW" sz="1700" b="1" i="0" u="none" strike="noStrike" dirty="0" smtClean="0">
                          <a:solidFill>
                            <a:schemeClr val="bg1"/>
                          </a:solidFill>
                          <a:effectLst/>
                          <a:latin typeface="Book Antiqua" panose="02040602050305030304" pitchFamily="18" charset="0"/>
                          <a:ea typeface="新細明體" panose="02020500000000000000" pitchFamily="18" charset="-120"/>
                        </a:rPr>
                        <a:t>42.7</a:t>
                      </a:r>
                      <a:endParaRPr lang="en-US" altLang="zh-TW" sz="1700" b="1" i="0" u="none" strike="noStrike" dirty="0">
                        <a:solidFill>
                          <a:schemeClr val="bg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57B17"/>
                    </a:solidFill>
                  </a:tcPr>
                </a:tc>
                <a:extLst>
                  <a:ext uri="{0D108BD9-81ED-4DB2-BD59-A6C34878D82A}">
                    <a16:rowId xmlns:a16="http://schemas.microsoft.com/office/drawing/2014/main" val="10003"/>
                  </a:ext>
                </a:extLst>
              </a:tr>
              <a:tr h="419902">
                <a:tc rowSpan="3">
                  <a:txBody>
                    <a:bodyPr/>
                    <a:lstStyle/>
                    <a:p>
                      <a:pPr algn="ctr" rtl="0" fontAlgn="ctr"/>
                      <a:r>
                        <a:rPr lang="en-US" altLang="zh-TW" sz="2600" b="1" i="0" u="none" strike="noStrike" dirty="0">
                          <a:solidFill>
                            <a:srgbClr val="0000FF"/>
                          </a:solidFill>
                          <a:effectLst/>
                          <a:latin typeface="Book Antiqua" panose="02040602050305030304" pitchFamily="18" charset="0"/>
                          <a:ea typeface="新細明體" panose="02020500000000000000" pitchFamily="18" charset="-120"/>
                        </a:rPr>
                        <a:t>107</a:t>
                      </a:r>
                    </a:p>
                  </a:txBody>
                  <a:tcPr marL="9525" marR="9525" marT="9525" marB="0" anchor="ctr">
                    <a:lnL w="28575" cap="flat" cmpd="sng" algn="ctr">
                      <a:solidFill>
                        <a:srgbClr val="3333FF"/>
                      </a:solidFill>
                      <a:prstDash val="solid"/>
                      <a:round/>
                      <a:headEnd type="none" w="med" len="med"/>
                      <a:tailEnd type="none" w="med" len="med"/>
                    </a:lnL>
                    <a:lnR w="19050" cap="flat" cmpd="sng" algn="ctr">
                      <a:solidFill>
                        <a:schemeClr val="accent5">
                          <a:lumMod val="60000"/>
                          <a:lumOff val="40000"/>
                        </a:schemeClr>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rtl="0" fontAlgn="ctr"/>
                      <a:r>
                        <a:rPr lang="zh-TW" altLang="en-US" sz="1800" b="0" i="0" u="none" strike="noStrike" dirty="0" smtClean="0">
                          <a:solidFill>
                            <a:srgbClr val="000000"/>
                          </a:solidFill>
                          <a:effectLst/>
                          <a:latin typeface="華康儷楷書" panose="03000509000000000000" pitchFamily="65" charset="-120"/>
                          <a:ea typeface="華康儷楷書" panose="03000509000000000000" pitchFamily="65" charset="-120"/>
                        </a:rPr>
                        <a:t>國立</a:t>
                      </a:r>
                      <a:endParaRPr lang="zh-TW" altLang="en-US" sz="1800" b="0" i="0" u="none" strike="noStrike" dirty="0">
                        <a:solidFill>
                          <a:srgbClr val="000000"/>
                        </a:solidFill>
                        <a:effectLst/>
                        <a:latin typeface="Book Antiqua" panose="02040602050305030304" pitchFamily="18" charset="0"/>
                        <a:ea typeface="新細明體" panose="02020500000000000000" pitchFamily="18" charset="-120"/>
                      </a:endParaRPr>
                    </a:p>
                  </a:txBody>
                  <a:tcPr marL="9525" marR="9525" marT="9525" marB="0" anchor="ctr">
                    <a:lnL w="19050" cap="flat" cmpd="sng" algn="ctr">
                      <a:solidFill>
                        <a:schemeClr val="accent5">
                          <a:lumMod val="60000"/>
                          <a:lumOff val="40000"/>
                        </a:schemeClr>
                      </a:solidFill>
                      <a:prstDash val="solid"/>
                      <a:round/>
                      <a:headEnd type="none" w="med" len="med"/>
                      <a:tailEnd type="none" w="med" len="med"/>
                    </a:lnL>
                    <a:lnR w="127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zh-TW" sz="1700" b="0" i="0" u="none" strike="noStrike" dirty="0">
                          <a:solidFill>
                            <a:srgbClr val="000000"/>
                          </a:solidFill>
                          <a:effectLst/>
                          <a:latin typeface="Book Antiqua" panose="02040602050305030304" pitchFamily="18" charset="0"/>
                          <a:ea typeface="新細明體" panose="02020500000000000000" pitchFamily="18" charset="-120"/>
                        </a:rPr>
                        <a:t>15</a:t>
                      </a:r>
                    </a:p>
                  </a:txBody>
                  <a:tcPr marL="9525" marR="9525" marT="9525" marB="0" anchor="ctr">
                    <a:lnL w="12700"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938</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a:solidFill>
                            <a:schemeClr val="tx1"/>
                          </a:solidFill>
                          <a:effectLst/>
                          <a:latin typeface="Book Antiqua" panose="02040602050305030304" pitchFamily="18" charset="0"/>
                          <a:ea typeface="新細明體" panose="02020500000000000000" pitchFamily="18" charset="-120"/>
                        </a:rPr>
                        <a:t>936</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726</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2</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210</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212</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rgbClr val="006600"/>
                          </a:solidFill>
                          <a:effectLst/>
                          <a:latin typeface="Book Antiqua" panose="02040602050305030304" pitchFamily="18" charset="0"/>
                          <a:ea typeface="新細明體" panose="02020500000000000000" pitchFamily="18" charset="-120"/>
                        </a:rPr>
                        <a:t>77.6</a:t>
                      </a:r>
                      <a:endParaRPr lang="en-US" altLang="zh-TW" sz="1700" b="1" i="0" u="none" strike="noStrike" dirty="0">
                        <a:solidFill>
                          <a:srgbClr val="006600"/>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rgbClr val="FF0000"/>
                          </a:solidFill>
                          <a:effectLst/>
                          <a:latin typeface="Book Antiqua" panose="02040602050305030304" pitchFamily="18" charset="0"/>
                          <a:ea typeface="新細明體" panose="02020500000000000000" pitchFamily="18" charset="-120"/>
                        </a:rPr>
                        <a:t>77.4</a:t>
                      </a:r>
                      <a:endParaRPr lang="en-US" altLang="zh-TW" sz="1700" b="1" i="0" u="none" strike="noStrike" dirty="0">
                        <a:solidFill>
                          <a:srgbClr val="FF0000"/>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19902">
                <a:tc vMerge="1">
                  <a:txBody>
                    <a:bodyPr/>
                    <a:lstStyle/>
                    <a:p>
                      <a:endParaRPr lang="zh-TW" altLang="en-US"/>
                    </a:p>
                  </a:txBody>
                  <a:tcPr/>
                </a:tc>
                <a:tc>
                  <a:txBody>
                    <a:bodyPr/>
                    <a:lstStyle/>
                    <a:p>
                      <a:pPr algn="ctr" rtl="0" fontAlgn="ctr"/>
                      <a:r>
                        <a:rPr lang="zh-TW" altLang="en-US" sz="1800" b="0" i="0" u="none" strike="noStrike" dirty="0">
                          <a:solidFill>
                            <a:srgbClr val="000000"/>
                          </a:solidFill>
                          <a:effectLst/>
                          <a:latin typeface="華康儷楷書" panose="03000509000000000000" pitchFamily="65" charset="-120"/>
                          <a:ea typeface="華康儷楷書" panose="03000509000000000000" pitchFamily="65" charset="-120"/>
                        </a:rPr>
                        <a:t>私立</a:t>
                      </a:r>
                      <a:endParaRPr lang="zh-TW" altLang="en-US" sz="1800" b="0" i="0" u="none" strike="noStrike" dirty="0">
                        <a:solidFill>
                          <a:srgbClr val="000000"/>
                        </a:solidFill>
                        <a:effectLst/>
                        <a:latin typeface="Book Antiqua" panose="02040602050305030304" pitchFamily="18" charset="0"/>
                        <a:ea typeface="新細明體" panose="02020500000000000000" pitchFamily="18" charset="-120"/>
                      </a:endParaRPr>
                    </a:p>
                  </a:txBody>
                  <a:tcPr marL="9525" marR="9525" marT="9525" marB="0" anchor="ctr">
                    <a:lnL w="19050" cap="flat" cmpd="sng" algn="ctr">
                      <a:solidFill>
                        <a:schemeClr val="accent5">
                          <a:lumMod val="60000"/>
                          <a:lumOff val="40000"/>
                        </a:schemeClr>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zh-TW" sz="1700" b="0" i="0" u="none" strike="noStrike">
                          <a:solidFill>
                            <a:srgbClr val="000000"/>
                          </a:solidFill>
                          <a:effectLst/>
                          <a:latin typeface="Book Antiqua" panose="02040602050305030304" pitchFamily="18" charset="0"/>
                          <a:ea typeface="新細明體" panose="02020500000000000000" pitchFamily="18" charset="-120"/>
                        </a:rPr>
                        <a:t>37</a:t>
                      </a:r>
                    </a:p>
                  </a:txBody>
                  <a:tcPr marL="9525" marR="9525" marT="9525" marB="0" anchor="ctr">
                    <a:lnL w="12700"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a:solidFill>
                            <a:schemeClr val="tx1"/>
                          </a:solidFill>
                          <a:effectLst/>
                          <a:latin typeface="Book Antiqua" panose="02040602050305030304" pitchFamily="18" charset="0"/>
                          <a:ea typeface="新細明體" panose="02020500000000000000" pitchFamily="18" charset="-120"/>
                        </a:rPr>
                        <a:t>1,935</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1,370</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571</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565</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799</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1,364</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rgbClr val="006600"/>
                          </a:solidFill>
                          <a:effectLst/>
                          <a:latin typeface="Book Antiqua" panose="02040602050305030304" pitchFamily="18" charset="0"/>
                          <a:ea typeface="新細明體" panose="02020500000000000000" pitchFamily="18" charset="-120"/>
                        </a:rPr>
                        <a:t>41.7</a:t>
                      </a:r>
                      <a:endParaRPr lang="en-US" altLang="zh-TW" sz="1700" b="1" i="0" u="none" strike="noStrike" dirty="0">
                        <a:solidFill>
                          <a:srgbClr val="006600"/>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rgbClr val="FF0000"/>
                          </a:solidFill>
                          <a:effectLst/>
                          <a:latin typeface="Book Antiqua" panose="02040602050305030304" pitchFamily="18" charset="0"/>
                          <a:ea typeface="新細明體" panose="02020500000000000000" pitchFamily="18" charset="-120"/>
                        </a:rPr>
                        <a:t>29.5</a:t>
                      </a:r>
                      <a:endParaRPr lang="en-US" altLang="zh-TW" sz="1700" b="1" i="0" u="none" strike="noStrike" dirty="0">
                        <a:solidFill>
                          <a:srgbClr val="FF0000"/>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19902">
                <a:tc vMerge="1">
                  <a:txBody>
                    <a:bodyPr/>
                    <a:lstStyle/>
                    <a:p>
                      <a:endParaRPr lang="zh-TW" altLang="en-US"/>
                    </a:p>
                  </a:txBody>
                  <a:tcPr/>
                </a:tc>
                <a:tc>
                  <a:txBody>
                    <a:bodyPr/>
                    <a:lstStyle/>
                    <a:p>
                      <a:pPr algn="ctr" rtl="0" fontAlgn="ctr"/>
                      <a:r>
                        <a:rPr lang="zh-TW" altLang="en-US" sz="1800" b="1" i="0" u="none" strike="noStrike" dirty="0">
                          <a:solidFill>
                            <a:srgbClr val="000000"/>
                          </a:solidFill>
                          <a:effectLst/>
                          <a:latin typeface="華康儷楷書" panose="03000509000000000000" pitchFamily="65" charset="-120"/>
                          <a:ea typeface="華康儷楷書" panose="03000509000000000000" pitchFamily="65" charset="-120"/>
                        </a:rPr>
                        <a:t>合計</a:t>
                      </a:r>
                      <a:endParaRPr lang="zh-TW" altLang="en-US" sz="1800" b="1" i="0" u="none" strike="noStrike" dirty="0">
                        <a:solidFill>
                          <a:srgbClr val="000000"/>
                        </a:solidFill>
                        <a:effectLst/>
                        <a:latin typeface="Book Antiqua" panose="02040602050305030304" pitchFamily="18" charset="0"/>
                        <a:ea typeface="新細明體" panose="02020500000000000000" pitchFamily="18" charset="-120"/>
                      </a:endParaRPr>
                    </a:p>
                  </a:txBody>
                  <a:tcPr marL="9525" marR="9525" marT="9525" marB="0" anchor="ctr">
                    <a:lnL w="19050" cap="flat" cmpd="sng" algn="ctr">
                      <a:solidFill>
                        <a:schemeClr val="accent5">
                          <a:lumMod val="60000"/>
                          <a:lumOff val="40000"/>
                        </a:schemeClr>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BDEEFF"/>
                    </a:solidFill>
                  </a:tcPr>
                </a:tc>
                <a:tc>
                  <a:txBody>
                    <a:bodyPr/>
                    <a:lstStyle/>
                    <a:p>
                      <a:pPr algn="ctr" rtl="0" fontAlgn="ctr"/>
                      <a:r>
                        <a:rPr lang="en-US" altLang="zh-TW" sz="1700" b="1" i="0" u="none" strike="noStrike" dirty="0">
                          <a:solidFill>
                            <a:srgbClr val="000000"/>
                          </a:solidFill>
                          <a:effectLst/>
                          <a:latin typeface="Book Antiqua" panose="02040602050305030304" pitchFamily="18" charset="0"/>
                          <a:ea typeface="新細明體" panose="02020500000000000000" pitchFamily="18" charset="-120"/>
                        </a:rPr>
                        <a:t>53</a:t>
                      </a:r>
                    </a:p>
                  </a:txBody>
                  <a:tcPr marL="9525" marR="9525" marT="9525" marB="0" anchor="ctr">
                    <a:lnL w="12700"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BDEEFF"/>
                    </a:solidFill>
                  </a:tcPr>
                </a:tc>
                <a:tc>
                  <a:txBody>
                    <a:bodyPr/>
                    <a:lstStyle/>
                    <a:p>
                      <a:pPr algn="r" rtl="0" fontAlgn="ctr"/>
                      <a:r>
                        <a:rPr lang="en-US" altLang="zh-TW" sz="1700" b="1" i="0" u="none" strike="noStrike" dirty="0">
                          <a:solidFill>
                            <a:srgbClr val="0000FF"/>
                          </a:solidFill>
                          <a:effectLst/>
                          <a:latin typeface="Book Antiqua" panose="02040602050305030304" pitchFamily="18" charset="0"/>
                          <a:ea typeface="新細明體" panose="02020500000000000000" pitchFamily="18" charset="-120"/>
                        </a:rPr>
                        <a:t>2,873</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DDF6FF"/>
                    </a:solidFill>
                  </a:tcPr>
                </a:tc>
                <a:tc>
                  <a:txBody>
                    <a:bodyPr/>
                    <a:lstStyle/>
                    <a:p>
                      <a:pPr algn="r" rtl="0" fontAlgn="ctr"/>
                      <a:r>
                        <a:rPr lang="en-US" altLang="zh-TW" sz="1700" b="1" i="0" u="none" strike="noStrike" dirty="0">
                          <a:solidFill>
                            <a:srgbClr val="0000FF"/>
                          </a:solidFill>
                          <a:effectLst/>
                          <a:latin typeface="Book Antiqua" panose="02040602050305030304" pitchFamily="18" charset="0"/>
                          <a:ea typeface="新細明體" panose="02020500000000000000" pitchFamily="18" charset="-120"/>
                        </a:rPr>
                        <a:t>2,306</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DDF6FF"/>
                    </a:solidFill>
                  </a:tcPr>
                </a:tc>
                <a:tc>
                  <a:txBody>
                    <a:bodyPr/>
                    <a:lstStyle/>
                    <a:p>
                      <a:pPr algn="r" rtl="0" fontAlgn="ctr"/>
                      <a:r>
                        <a:rPr lang="en-US" altLang="zh-TW" sz="1700" b="1" i="0" u="none" strike="noStrike" dirty="0">
                          <a:solidFill>
                            <a:srgbClr val="0000FF"/>
                          </a:solidFill>
                          <a:effectLst/>
                          <a:latin typeface="Book Antiqua" panose="02040602050305030304" pitchFamily="18" charset="0"/>
                          <a:ea typeface="新細明體" panose="02020500000000000000" pitchFamily="18" charset="-120"/>
                        </a:rPr>
                        <a:t>1,297</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DDF6FF"/>
                    </a:solidFill>
                  </a:tcPr>
                </a:tc>
                <a:tc>
                  <a:txBody>
                    <a:bodyPr/>
                    <a:lstStyle/>
                    <a:p>
                      <a:pPr algn="r" rtl="0" fontAlgn="ctr"/>
                      <a:r>
                        <a:rPr lang="en-US" altLang="zh-TW" sz="1700" b="1" i="0" u="none" strike="noStrike" dirty="0">
                          <a:solidFill>
                            <a:srgbClr val="000000"/>
                          </a:solidFill>
                          <a:effectLst/>
                          <a:latin typeface="Book Antiqua" panose="02040602050305030304" pitchFamily="18" charset="0"/>
                          <a:ea typeface="新細明體" panose="02020500000000000000" pitchFamily="18" charset="-120"/>
                        </a:rPr>
                        <a:t>567</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2F2F2"/>
                    </a:solidFill>
                  </a:tcPr>
                </a:tc>
                <a:tc>
                  <a:txBody>
                    <a:bodyPr/>
                    <a:lstStyle/>
                    <a:p>
                      <a:pPr algn="r" rtl="0" fontAlgn="ctr"/>
                      <a:r>
                        <a:rPr lang="zh-TW" altLang="en-US" sz="1700" b="1" i="0" u="none" strike="noStrike" dirty="0" smtClean="0">
                          <a:solidFill>
                            <a:srgbClr val="000000"/>
                          </a:solidFill>
                          <a:effectLst/>
                          <a:latin typeface="Book Antiqua" panose="02040602050305030304" pitchFamily="18" charset="0"/>
                          <a:ea typeface="新細明體" panose="02020500000000000000" pitchFamily="18" charset="-120"/>
                        </a:rPr>
                        <a:t>  </a:t>
                      </a:r>
                      <a:r>
                        <a:rPr lang="en-US" altLang="zh-TW" sz="1700" b="1" i="0" u="none" strike="noStrike" dirty="0">
                          <a:solidFill>
                            <a:srgbClr val="000000"/>
                          </a:solidFill>
                          <a:effectLst/>
                          <a:latin typeface="Book Antiqua" panose="02040602050305030304" pitchFamily="18" charset="0"/>
                          <a:ea typeface="新細明體" panose="02020500000000000000" pitchFamily="18" charset="-120"/>
                        </a:rPr>
                        <a:t>1,009 </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2F2F2"/>
                    </a:solidFill>
                  </a:tcPr>
                </a:tc>
                <a:tc>
                  <a:txBody>
                    <a:bodyPr/>
                    <a:lstStyle/>
                    <a:p>
                      <a:pPr algn="r" rtl="0" fontAlgn="ctr"/>
                      <a:r>
                        <a:rPr lang="en-US" altLang="zh-TW" sz="1700" b="1" i="0" u="none" strike="noStrike" dirty="0">
                          <a:solidFill>
                            <a:srgbClr val="000000"/>
                          </a:solidFill>
                          <a:effectLst/>
                          <a:latin typeface="Book Antiqua" panose="02040602050305030304" pitchFamily="18" charset="0"/>
                          <a:ea typeface="新細明體" panose="02020500000000000000" pitchFamily="18" charset="-120"/>
                        </a:rPr>
                        <a:t>1,576</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2F2F2"/>
                    </a:solidFill>
                  </a:tcPr>
                </a:tc>
                <a:tc>
                  <a:txBody>
                    <a:bodyPr/>
                    <a:lstStyle/>
                    <a:p>
                      <a:pPr algn="r" rtl="0" fontAlgn="ctr"/>
                      <a:r>
                        <a:rPr lang="en-US" altLang="zh-TW" sz="1700" b="1" i="0" u="none" strike="noStrike" dirty="0" smtClean="0">
                          <a:solidFill>
                            <a:schemeClr val="bg1"/>
                          </a:solidFill>
                          <a:effectLst/>
                          <a:latin typeface="Book Antiqua" panose="02040602050305030304" pitchFamily="18" charset="0"/>
                          <a:ea typeface="新細明體" panose="02020500000000000000" pitchFamily="18" charset="-120"/>
                        </a:rPr>
                        <a:t>56.2</a:t>
                      </a:r>
                      <a:endParaRPr lang="en-US" altLang="zh-TW" sz="1700" b="1" i="0" u="none" strike="noStrike" dirty="0">
                        <a:solidFill>
                          <a:schemeClr val="bg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009900"/>
                    </a:solidFill>
                  </a:tcPr>
                </a:tc>
                <a:tc>
                  <a:txBody>
                    <a:bodyPr/>
                    <a:lstStyle/>
                    <a:p>
                      <a:pPr algn="r" rtl="0" fontAlgn="ctr"/>
                      <a:r>
                        <a:rPr lang="en-US" altLang="zh-TW" sz="1700" b="1" i="0" u="none" strike="noStrike" dirty="0" smtClean="0">
                          <a:solidFill>
                            <a:schemeClr val="bg1"/>
                          </a:solidFill>
                          <a:effectLst/>
                          <a:latin typeface="Book Antiqua" panose="02040602050305030304" pitchFamily="18" charset="0"/>
                          <a:ea typeface="新細明體" panose="02020500000000000000" pitchFamily="18" charset="-120"/>
                        </a:rPr>
                        <a:t>45.1</a:t>
                      </a:r>
                      <a:endParaRPr lang="en-US" altLang="zh-TW" sz="1700" b="1" i="0" u="none" strike="noStrike" dirty="0">
                        <a:solidFill>
                          <a:schemeClr val="bg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3333FF"/>
                      </a:solidFill>
                      <a:prstDash val="solid"/>
                      <a:round/>
                      <a:headEnd type="none" w="med" len="med"/>
                      <a:tailEnd type="none" w="med" len="med"/>
                    </a:lnB>
                    <a:solidFill>
                      <a:srgbClr val="F57B17"/>
                    </a:solidFill>
                  </a:tcPr>
                </a:tc>
                <a:extLst>
                  <a:ext uri="{0D108BD9-81ED-4DB2-BD59-A6C34878D82A}">
                    <a16:rowId xmlns:a16="http://schemas.microsoft.com/office/drawing/2014/main" val="10006"/>
                  </a:ext>
                </a:extLst>
              </a:tr>
              <a:tr h="419902">
                <a:tc rowSpan="3">
                  <a:txBody>
                    <a:bodyPr/>
                    <a:lstStyle/>
                    <a:p>
                      <a:pPr algn="ctr" rtl="0" fontAlgn="ctr"/>
                      <a:r>
                        <a:rPr lang="en-US" altLang="zh-TW" sz="2600" b="1" i="0" u="none" strike="noStrike" dirty="0">
                          <a:solidFill>
                            <a:srgbClr val="0000FF"/>
                          </a:solidFill>
                          <a:effectLst/>
                          <a:latin typeface="Book Antiqua" panose="02040602050305030304" pitchFamily="18" charset="0"/>
                          <a:ea typeface="新細明體" panose="02020500000000000000" pitchFamily="18" charset="-120"/>
                        </a:rPr>
                        <a:t>108</a:t>
                      </a:r>
                    </a:p>
                  </a:txBody>
                  <a:tcPr marL="9525" marR="9525" marT="9525" marB="0" anchor="ctr">
                    <a:lnL w="28575" cap="flat" cmpd="sng" algn="ctr">
                      <a:solidFill>
                        <a:srgbClr val="3333FF"/>
                      </a:solidFill>
                      <a:prstDash val="solid"/>
                      <a:round/>
                      <a:headEnd type="none" w="med" len="med"/>
                      <a:tailEnd type="none" w="med" len="med"/>
                    </a:lnL>
                    <a:lnR w="19050" cap="flat" cmpd="sng" algn="ctr">
                      <a:solidFill>
                        <a:schemeClr val="accent5">
                          <a:lumMod val="60000"/>
                          <a:lumOff val="40000"/>
                        </a:schemeClr>
                      </a:solidFill>
                      <a:prstDash val="solid"/>
                      <a:round/>
                      <a:headEnd type="none" w="med" len="med"/>
                      <a:tailEnd type="none" w="med" len="med"/>
                    </a:lnR>
                    <a:lnT w="19050" cap="flat" cmpd="sng" algn="ctr">
                      <a:solidFill>
                        <a:srgbClr val="3333FF"/>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FFFF00"/>
                    </a:solidFill>
                  </a:tcPr>
                </a:tc>
                <a:tc>
                  <a:txBody>
                    <a:bodyPr/>
                    <a:lstStyle/>
                    <a:p>
                      <a:pPr algn="ctr" rtl="0" fontAlgn="ctr"/>
                      <a:r>
                        <a:rPr lang="zh-TW" altLang="en-US" sz="1800" b="0" i="0" u="none" strike="noStrike" dirty="0" smtClean="0">
                          <a:solidFill>
                            <a:srgbClr val="000000"/>
                          </a:solidFill>
                          <a:effectLst/>
                          <a:latin typeface="華康儷楷書" panose="03000509000000000000" pitchFamily="65" charset="-120"/>
                          <a:ea typeface="華康儷楷書" panose="03000509000000000000" pitchFamily="65" charset="-120"/>
                        </a:rPr>
                        <a:t>國立</a:t>
                      </a:r>
                      <a:endParaRPr lang="zh-TW" altLang="en-US" sz="1800" b="0" i="0" u="none" strike="noStrike" dirty="0">
                        <a:solidFill>
                          <a:srgbClr val="000000"/>
                        </a:solidFill>
                        <a:effectLst/>
                        <a:latin typeface="Book Antiqua" panose="02040602050305030304" pitchFamily="18" charset="0"/>
                        <a:ea typeface="新細明體" panose="02020500000000000000" pitchFamily="18" charset="-120"/>
                      </a:endParaRPr>
                    </a:p>
                  </a:txBody>
                  <a:tcPr marL="9525" marR="9525" marT="9525" marB="0" anchor="ctr">
                    <a:lnL w="19050" cap="flat" cmpd="sng" algn="ctr">
                      <a:solidFill>
                        <a:schemeClr val="accent5">
                          <a:lumMod val="60000"/>
                          <a:lumOff val="40000"/>
                        </a:schemeClr>
                      </a:solidFill>
                      <a:prstDash val="solid"/>
                      <a:round/>
                      <a:headEnd type="none" w="med" len="med"/>
                      <a:tailEnd type="none" w="med" len="med"/>
                    </a:lnL>
                    <a:lnR w="127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zh-TW" sz="1700" b="0" i="0" u="none" strike="noStrike" dirty="0">
                          <a:solidFill>
                            <a:srgbClr val="000000"/>
                          </a:solidFill>
                          <a:effectLst/>
                          <a:latin typeface="Book Antiqua" panose="02040602050305030304" pitchFamily="18" charset="0"/>
                          <a:ea typeface="新細明體" panose="02020500000000000000" pitchFamily="18" charset="-120"/>
                        </a:rPr>
                        <a:t>13</a:t>
                      </a:r>
                    </a:p>
                  </a:txBody>
                  <a:tcPr marL="9525" marR="9525" marT="9525" marB="0" anchor="ctr">
                    <a:lnL w="12700"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938</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1" i="0" u="none" strike="noStrike" dirty="0" smtClean="0">
                          <a:solidFill>
                            <a:schemeClr val="tx1"/>
                          </a:solidFill>
                          <a:effectLst/>
                          <a:latin typeface="Calibri"/>
                          <a:ea typeface="新細明體" panose="02020500000000000000" pitchFamily="18" charset="-120"/>
                          <a:cs typeface="Calibri"/>
                        </a:rPr>
                        <a:t>↓ </a:t>
                      </a:r>
                      <a:r>
                        <a:rPr lang="en-US" altLang="zh-TW" sz="1700" b="0" i="0" u="none" strike="noStrike" dirty="0" smtClean="0">
                          <a:solidFill>
                            <a:schemeClr val="tx1"/>
                          </a:solidFill>
                          <a:effectLst/>
                          <a:latin typeface="Book Antiqua" panose="02040602050305030304" pitchFamily="18" charset="0"/>
                          <a:ea typeface="新細明體" panose="02020500000000000000" pitchFamily="18" charset="-120"/>
                        </a:rPr>
                        <a:t>926</a:t>
                      </a:r>
                      <a:endParaRPr lang="en-US" altLang="zh-TW" sz="1700" b="0" i="0" u="none" strike="noStrike" dirty="0">
                        <a:solidFill>
                          <a:schemeClr val="tx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1" i="0" u="none" strike="noStrike" dirty="0" smtClean="0">
                          <a:solidFill>
                            <a:srgbClr val="FF0000"/>
                          </a:solidFill>
                          <a:effectLst/>
                          <a:latin typeface="Calibri"/>
                          <a:ea typeface="新細明體" panose="02020500000000000000" pitchFamily="18" charset="-120"/>
                          <a:cs typeface="Calibri"/>
                        </a:rPr>
                        <a:t>↑ </a:t>
                      </a:r>
                      <a:r>
                        <a:rPr lang="en-US" altLang="zh-TW" sz="1700" b="0" i="0" u="none" strike="noStrike" dirty="0" smtClean="0">
                          <a:solidFill>
                            <a:schemeClr val="tx1"/>
                          </a:solidFill>
                          <a:effectLst/>
                          <a:latin typeface="Book Antiqua" panose="02040602050305030304" pitchFamily="18" charset="0"/>
                          <a:ea typeface="新細明體" panose="02020500000000000000" pitchFamily="18" charset="-120"/>
                        </a:rPr>
                        <a:t>863</a:t>
                      </a:r>
                      <a:endParaRPr lang="en-US" altLang="zh-TW" sz="1700" b="0" i="0" u="none" strike="noStrike" dirty="0">
                        <a:solidFill>
                          <a:schemeClr val="tx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1" i="0" u="none" strike="noStrike" dirty="0" smtClean="0">
                          <a:solidFill>
                            <a:srgbClr val="FF0000"/>
                          </a:solidFill>
                          <a:effectLst/>
                          <a:latin typeface="Calibri"/>
                          <a:ea typeface="新細明體" panose="02020500000000000000" pitchFamily="18" charset="-120"/>
                          <a:cs typeface="Calibri"/>
                        </a:rPr>
                        <a:t>↑ </a:t>
                      </a:r>
                      <a:r>
                        <a:rPr lang="en-US" altLang="zh-TW" sz="1700" b="0" i="0" u="none" strike="noStrike" dirty="0" smtClean="0">
                          <a:solidFill>
                            <a:schemeClr val="tx1"/>
                          </a:solidFill>
                          <a:effectLst/>
                          <a:latin typeface="Book Antiqua" panose="02040602050305030304" pitchFamily="18" charset="0"/>
                          <a:ea typeface="新細明體" panose="02020500000000000000" pitchFamily="18" charset="-120"/>
                        </a:rPr>
                        <a:t>12</a:t>
                      </a:r>
                      <a:endParaRPr lang="en-US" altLang="zh-TW" sz="1700" b="0" i="0" u="none" strike="noStrike" dirty="0">
                        <a:solidFill>
                          <a:schemeClr val="tx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chemeClr val="tx1"/>
                          </a:solidFill>
                          <a:effectLst/>
                          <a:latin typeface="Calibri"/>
                          <a:ea typeface="新細明體" panose="02020500000000000000" pitchFamily="18" charset="-120"/>
                          <a:cs typeface="Calibri"/>
                        </a:rPr>
                        <a:t>↓ </a:t>
                      </a:r>
                      <a:r>
                        <a:rPr lang="en-US" altLang="zh-TW" sz="1700" b="0" i="0" u="none" strike="noStrike" dirty="0" smtClean="0">
                          <a:solidFill>
                            <a:schemeClr val="tx1"/>
                          </a:solidFill>
                          <a:effectLst/>
                          <a:latin typeface="Book Antiqua" panose="02040602050305030304" pitchFamily="18" charset="0"/>
                          <a:ea typeface="新細明體" panose="02020500000000000000" pitchFamily="18" charset="-120"/>
                        </a:rPr>
                        <a:t>63</a:t>
                      </a:r>
                      <a:endParaRPr lang="en-US" altLang="zh-TW" sz="1700" b="0" i="0" u="none" strike="noStrike" dirty="0">
                        <a:solidFill>
                          <a:schemeClr val="tx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chemeClr val="tx1"/>
                          </a:solidFill>
                          <a:effectLst/>
                          <a:latin typeface="Calibri"/>
                          <a:ea typeface="新細明體" panose="02020500000000000000" pitchFamily="18" charset="-120"/>
                          <a:cs typeface="Calibri"/>
                        </a:rPr>
                        <a:t>↓</a:t>
                      </a:r>
                      <a:r>
                        <a:rPr lang="en-US" altLang="zh-TW" sz="1700" b="1" i="0" u="none" strike="noStrike" dirty="0" smtClean="0">
                          <a:solidFill>
                            <a:srgbClr val="FF0000"/>
                          </a:solidFill>
                          <a:effectLst/>
                          <a:latin typeface="Calibri"/>
                          <a:ea typeface="新細明體" panose="02020500000000000000" pitchFamily="18" charset="-120"/>
                          <a:cs typeface="Calibri"/>
                        </a:rPr>
                        <a:t> </a:t>
                      </a:r>
                      <a:r>
                        <a:rPr lang="en-US" altLang="zh-TW" sz="1700" b="0" i="0" u="none" strike="noStrike" dirty="0" smtClean="0">
                          <a:solidFill>
                            <a:schemeClr val="tx1"/>
                          </a:solidFill>
                          <a:effectLst/>
                          <a:latin typeface="Book Antiqua" panose="02040602050305030304" pitchFamily="18" charset="0"/>
                          <a:ea typeface="新細明體" panose="02020500000000000000" pitchFamily="18" charset="-120"/>
                        </a:rPr>
                        <a:t>75</a:t>
                      </a:r>
                      <a:endParaRPr lang="en-US" altLang="zh-TW" sz="1700" b="0" i="0" u="none" strike="noStrike" dirty="0">
                        <a:solidFill>
                          <a:schemeClr val="tx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rgbClr val="FF0000"/>
                          </a:solidFill>
                          <a:effectLst/>
                          <a:latin typeface="Calibri"/>
                          <a:ea typeface="新細明體" panose="02020500000000000000" pitchFamily="18" charset="-120"/>
                          <a:cs typeface="Calibri"/>
                        </a:rPr>
                        <a:t>↑ </a:t>
                      </a:r>
                      <a:r>
                        <a:rPr lang="en-US" altLang="zh-TW" sz="1700" b="1" i="0" u="none" strike="noStrike" dirty="0" smtClean="0">
                          <a:solidFill>
                            <a:srgbClr val="006600"/>
                          </a:solidFill>
                          <a:effectLst/>
                          <a:latin typeface="Book Antiqua" panose="02040602050305030304" pitchFamily="18" charset="0"/>
                          <a:ea typeface="新細明體" panose="02020500000000000000" pitchFamily="18" charset="-120"/>
                        </a:rPr>
                        <a:t>93.2</a:t>
                      </a:r>
                      <a:endParaRPr lang="en-US" altLang="zh-TW" sz="1700" b="1" i="0" u="none" strike="noStrike" dirty="0">
                        <a:solidFill>
                          <a:srgbClr val="006600"/>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rgbClr val="FF0000"/>
                          </a:solidFill>
                          <a:effectLst/>
                          <a:latin typeface="Calibri"/>
                          <a:ea typeface="新細明體" panose="02020500000000000000" pitchFamily="18" charset="-120"/>
                          <a:cs typeface="Calibri"/>
                        </a:rPr>
                        <a:t>↑ </a:t>
                      </a:r>
                      <a:r>
                        <a:rPr lang="en-US" altLang="zh-TW" sz="1700" b="1" i="0" u="none" strike="noStrike" dirty="0" smtClean="0">
                          <a:solidFill>
                            <a:srgbClr val="FF0000"/>
                          </a:solidFill>
                          <a:effectLst/>
                          <a:latin typeface="Book Antiqua" panose="02040602050305030304" pitchFamily="18" charset="0"/>
                          <a:ea typeface="新細明體" panose="02020500000000000000" pitchFamily="18" charset="-120"/>
                        </a:rPr>
                        <a:t>92.0</a:t>
                      </a:r>
                      <a:endParaRPr lang="en-US" altLang="zh-TW" sz="1700" b="1" i="0" u="none" strike="noStrike" dirty="0">
                        <a:solidFill>
                          <a:srgbClr val="FF0000"/>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19902">
                <a:tc vMerge="1">
                  <a:txBody>
                    <a:bodyPr/>
                    <a:lstStyle/>
                    <a:p>
                      <a:endParaRPr lang="zh-TW" altLang="en-US"/>
                    </a:p>
                  </a:txBody>
                  <a:tcPr/>
                </a:tc>
                <a:tc>
                  <a:txBody>
                    <a:bodyPr/>
                    <a:lstStyle/>
                    <a:p>
                      <a:pPr algn="ctr" rtl="0" fontAlgn="ctr"/>
                      <a:r>
                        <a:rPr lang="zh-TW" altLang="en-US" sz="1800" b="0" i="0" u="none" strike="noStrike" dirty="0">
                          <a:solidFill>
                            <a:srgbClr val="000000"/>
                          </a:solidFill>
                          <a:effectLst/>
                          <a:latin typeface="華康儷楷書" panose="03000509000000000000" pitchFamily="65" charset="-120"/>
                          <a:ea typeface="華康儷楷書" panose="03000509000000000000" pitchFamily="65" charset="-120"/>
                        </a:rPr>
                        <a:t>私立</a:t>
                      </a:r>
                      <a:endParaRPr lang="zh-TW" altLang="en-US" sz="1800" b="0" i="0" u="none" strike="noStrike" dirty="0">
                        <a:solidFill>
                          <a:srgbClr val="000000"/>
                        </a:solidFill>
                        <a:effectLst/>
                        <a:latin typeface="Book Antiqua" panose="02040602050305030304" pitchFamily="18" charset="0"/>
                        <a:ea typeface="新細明體" panose="02020500000000000000" pitchFamily="18" charset="-120"/>
                      </a:endParaRPr>
                    </a:p>
                  </a:txBody>
                  <a:tcPr marL="9525" marR="9525" marT="9525" marB="0" anchor="ctr">
                    <a:lnL w="19050" cap="flat" cmpd="sng" algn="ctr">
                      <a:solidFill>
                        <a:schemeClr val="accent5">
                          <a:lumMod val="60000"/>
                          <a:lumOff val="40000"/>
                        </a:schemeClr>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zh-TW" sz="1700" b="0" i="0" u="none" strike="noStrike" dirty="0">
                          <a:solidFill>
                            <a:srgbClr val="000000"/>
                          </a:solidFill>
                          <a:effectLst/>
                          <a:latin typeface="Book Antiqua" panose="02040602050305030304" pitchFamily="18" charset="0"/>
                          <a:ea typeface="新細明體" panose="02020500000000000000" pitchFamily="18" charset="-120"/>
                        </a:rPr>
                        <a:t>38</a:t>
                      </a:r>
                    </a:p>
                  </a:txBody>
                  <a:tcPr marL="9525" marR="9525" marT="9525" marB="0" anchor="ctr">
                    <a:lnL w="12700"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0" i="0" u="none" strike="noStrike" dirty="0">
                          <a:solidFill>
                            <a:schemeClr val="tx1"/>
                          </a:solidFill>
                          <a:effectLst/>
                          <a:latin typeface="Book Antiqua" panose="02040602050305030304" pitchFamily="18" charset="0"/>
                          <a:ea typeface="新細明體" panose="02020500000000000000" pitchFamily="18" charset="-120"/>
                        </a:rPr>
                        <a:t>2,032</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1" i="0" u="none" strike="noStrike" dirty="0" smtClean="0">
                          <a:solidFill>
                            <a:schemeClr val="tx1"/>
                          </a:solidFill>
                          <a:effectLst/>
                          <a:latin typeface="Calibri"/>
                          <a:ea typeface="新細明體" panose="02020500000000000000" pitchFamily="18" charset="-120"/>
                          <a:cs typeface="Calibri"/>
                        </a:rPr>
                        <a:t>↓</a:t>
                      </a:r>
                      <a:r>
                        <a:rPr lang="en-US" altLang="zh-TW" sz="1700" b="0" i="0" u="none" strike="noStrike" dirty="0" smtClean="0">
                          <a:solidFill>
                            <a:schemeClr val="tx1"/>
                          </a:solidFill>
                          <a:effectLst/>
                          <a:latin typeface="Book Antiqua" panose="02040602050305030304" pitchFamily="18" charset="0"/>
                          <a:ea typeface="新細明體" panose="02020500000000000000" pitchFamily="18" charset="-120"/>
                        </a:rPr>
                        <a:t>1,193</a:t>
                      </a:r>
                      <a:endParaRPr lang="en-US" altLang="zh-TW" sz="1700" b="0" i="0" u="none" strike="noStrike" dirty="0">
                        <a:solidFill>
                          <a:schemeClr val="tx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1" i="0" u="none" strike="noStrike" dirty="0" smtClean="0">
                          <a:solidFill>
                            <a:srgbClr val="FF0000"/>
                          </a:solidFill>
                          <a:effectLst/>
                          <a:latin typeface="Calibri"/>
                          <a:ea typeface="新細明體" panose="02020500000000000000" pitchFamily="18" charset="-120"/>
                          <a:cs typeface="Calibri"/>
                        </a:rPr>
                        <a:t>↑ </a:t>
                      </a:r>
                      <a:r>
                        <a:rPr lang="en-US" altLang="zh-TW" sz="1700" b="0" i="0" u="none" strike="noStrike" dirty="0" smtClean="0">
                          <a:solidFill>
                            <a:schemeClr val="tx1"/>
                          </a:solidFill>
                          <a:effectLst/>
                          <a:latin typeface="Book Antiqua" panose="02040602050305030304" pitchFamily="18" charset="0"/>
                          <a:ea typeface="新細明體" panose="02020500000000000000" pitchFamily="18" charset="-120"/>
                        </a:rPr>
                        <a:t>843</a:t>
                      </a:r>
                      <a:endParaRPr lang="en-US" altLang="zh-TW" sz="1700" b="0" i="0" u="none" strike="noStrike" dirty="0">
                        <a:solidFill>
                          <a:schemeClr val="tx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700" b="1" i="0" u="none" strike="noStrike" dirty="0" smtClean="0">
                          <a:solidFill>
                            <a:srgbClr val="FF0000"/>
                          </a:solidFill>
                          <a:effectLst/>
                          <a:latin typeface="Calibri"/>
                          <a:ea typeface="新細明體" panose="02020500000000000000" pitchFamily="18" charset="-120"/>
                          <a:cs typeface="Calibri"/>
                        </a:rPr>
                        <a:t>↑ </a:t>
                      </a:r>
                      <a:r>
                        <a:rPr lang="en-US" altLang="zh-TW" sz="1700" b="0" i="0" u="none" strike="noStrike" dirty="0" smtClean="0">
                          <a:solidFill>
                            <a:schemeClr val="tx1"/>
                          </a:solidFill>
                          <a:effectLst/>
                          <a:latin typeface="Book Antiqua" panose="02040602050305030304" pitchFamily="18" charset="0"/>
                          <a:ea typeface="新細明體" panose="02020500000000000000" pitchFamily="18" charset="-120"/>
                        </a:rPr>
                        <a:t>839</a:t>
                      </a:r>
                      <a:endParaRPr lang="en-US" altLang="zh-TW" sz="1700" b="0" i="0" u="none" strike="noStrike" dirty="0">
                        <a:solidFill>
                          <a:schemeClr val="tx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chemeClr val="tx1"/>
                          </a:solidFill>
                          <a:effectLst/>
                          <a:latin typeface="Calibri"/>
                          <a:ea typeface="新細明體" panose="02020500000000000000" pitchFamily="18" charset="-120"/>
                          <a:cs typeface="Calibri"/>
                        </a:rPr>
                        <a:t>↓ </a:t>
                      </a:r>
                      <a:r>
                        <a:rPr lang="en-US" altLang="zh-TW" sz="1700" b="0" i="0" u="none" strike="noStrike" dirty="0" smtClean="0">
                          <a:solidFill>
                            <a:schemeClr val="tx1"/>
                          </a:solidFill>
                          <a:effectLst/>
                          <a:latin typeface="Book Antiqua" panose="02040602050305030304" pitchFamily="18" charset="0"/>
                          <a:ea typeface="新細明體" panose="02020500000000000000" pitchFamily="18" charset="-120"/>
                        </a:rPr>
                        <a:t>350</a:t>
                      </a:r>
                      <a:endParaRPr lang="en-US" altLang="zh-TW" sz="1700" b="0" i="0" u="none" strike="noStrike" dirty="0">
                        <a:solidFill>
                          <a:schemeClr val="tx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chemeClr val="tx1"/>
                          </a:solidFill>
                          <a:effectLst/>
                          <a:latin typeface="Calibri"/>
                          <a:ea typeface="新細明體" panose="02020500000000000000" pitchFamily="18" charset="-120"/>
                          <a:cs typeface="Calibri"/>
                        </a:rPr>
                        <a:t>↓</a:t>
                      </a:r>
                      <a:r>
                        <a:rPr lang="en-US" altLang="zh-TW" sz="1700" b="0" i="0" u="none" strike="noStrike" dirty="0" smtClean="0">
                          <a:solidFill>
                            <a:schemeClr val="tx1"/>
                          </a:solidFill>
                          <a:effectLst/>
                          <a:latin typeface="Book Antiqua" panose="02040602050305030304" pitchFamily="18" charset="0"/>
                          <a:ea typeface="新細明體" panose="02020500000000000000" pitchFamily="18" charset="-120"/>
                        </a:rPr>
                        <a:t>1,189</a:t>
                      </a:r>
                      <a:endParaRPr lang="en-US" altLang="zh-TW" sz="1700" b="0" i="0" u="none" strike="noStrike" dirty="0">
                        <a:solidFill>
                          <a:schemeClr val="tx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rgbClr val="FF0000"/>
                          </a:solidFill>
                          <a:effectLst/>
                          <a:latin typeface="Calibri"/>
                          <a:ea typeface="新細明體" panose="02020500000000000000" pitchFamily="18" charset="-120"/>
                          <a:cs typeface="Calibri"/>
                        </a:rPr>
                        <a:t>↑ </a:t>
                      </a:r>
                      <a:r>
                        <a:rPr lang="en-US" altLang="zh-TW" sz="1700" b="1" i="0" u="none" strike="noStrike" dirty="0" smtClean="0">
                          <a:solidFill>
                            <a:srgbClr val="006600"/>
                          </a:solidFill>
                          <a:effectLst/>
                          <a:latin typeface="Book Antiqua" panose="02040602050305030304" pitchFamily="18" charset="0"/>
                          <a:ea typeface="新細明體" panose="02020500000000000000" pitchFamily="18" charset="-120"/>
                        </a:rPr>
                        <a:t>70.7</a:t>
                      </a:r>
                      <a:endParaRPr lang="en-US" altLang="zh-TW" sz="1700" b="1" i="0" u="none" strike="noStrike" dirty="0">
                        <a:solidFill>
                          <a:srgbClr val="006600"/>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r" rtl="0" fontAlgn="ctr"/>
                      <a:r>
                        <a:rPr lang="en-US" altLang="zh-TW" sz="1700" b="1" i="0" u="none" strike="noStrike" dirty="0" smtClean="0">
                          <a:solidFill>
                            <a:srgbClr val="FF0000"/>
                          </a:solidFill>
                          <a:effectLst/>
                          <a:latin typeface="Calibri"/>
                          <a:ea typeface="新細明體" panose="02020500000000000000" pitchFamily="18" charset="-120"/>
                          <a:cs typeface="Calibri"/>
                        </a:rPr>
                        <a:t>↑ </a:t>
                      </a:r>
                      <a:r>
                        <a:rPr lang="en-US" altLang="zh-TW" sz="1700" b="1" i="0" u="none" strike="noStrike" dirty="0" smtClean="0">
                          <a:solidFill>
                            <a:srgbClr val="FF0000"/>
                          </a:solidFill>
                          <a:effectLst/>
                          <a:latin typeface="Book Antiqua" panose="02040602050305030304" pitchFamily="18" charset="0"/>
                          <a:ea typeface="新細明體" panose="02020500000000000000" pitchFamily="18" charset="-120"/>
                        </a:rPr>
                        <a:t>41.5</a:t>
                      </a:r>
                      <a:endParaRPr lang="en-US" altLang="zh-TW" sz="1700" b="1" i="0" u="none" strike="noStrike" dirty="0">
                        <a:solidFill>
                          <a:srgbClr val="FF0000"/>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19902">
                <a:tc vMerge="1">
                  <a:txBody>
                    <a:bodyPr/>
                    <a:lstStyle/>
                    <a:p>
                      <a:endParaRPr lang="zh-TW" altLang="en-US"/>
                    </a:p>
                  </a:txBody>
                  <a:tcPr/>
                </a:tc>
                <a:tc>
                  <a:txBody>
                    <a:bodyPr/>
                    <a:lstStyle/>
                    <a:p>
                      <a:pPr algn="ctr" rtl="0" fontAlgn="ctr"/>
                      <a:r>
                        <a:rPr lang="zh-TW" altLang="en-US" sz="1800" b="1" i="0" u="none" strike="noStrike" dirty="0">
                          <a:solidFill>
                            <a:srgbClr val="000000"/>
                          </a:solidFill>
                          <a:effectLst/>
                          <a:latin typeface="華康儷楷書" panose="03000509000000000000" pitchFamily="65" charset="-120"/>
                          <a:ea typeface="華康儷楷書" panose="03000509000000000000" pitchFamily="65" charset="-120"/>
                        </a:rPr>
                        <a:t>合計</a:t>
                      </a:r>
                      <a:endParaRPr lang="zh-TW" altLang="en-US" sz="1800" b="1" i="0" u="none" strike="noStrike" dirty="0">
                        <a:solidFill>
                          <a:srgbClr val="000000"/>
                        </a:solidFill>
                        <a:effectLst/>
                        <a:latin typeface="Book Antiqua" panose="02040602050305030304" pitchFamily="18" charset="0"/>
                        <a:ea typeface="新細明體" panose="02020500000000000000" pitchFamily="18" charset="-120"/>
                      </a:endParaRPr>
                    </a:p>
                  </a:txBody>
                  <a:tcPr marL="9525" marR="9525" marT="9525" marB="0" anchor="ctr">
                    <a:lnL w="19050" cap="flat" cmpd="sng" algn="ctr">
                      <a:solidFill>
                        <a:schemeClr val="accent5">
                          <a:lumMod val="60000"/>
                          <a:lumOff val="40000"/>
                        </a:schemeClr>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BDEEFF"/>
                    </a:solidFill>
                  </a:tcPr>
                </a:tc>
                <a:tc>
                  <a:txBody>
                    <a:bodyPr/>
                    <a:lstStyle/>
                    <a:p>
                      <a:pPr algn="ctr" rtl="0" fontAlgn="ctr"/>
                      <a:r>
                        <a:rPr lang="en-US" altLang="zh-TW" sz="1700" b="1" i="0" u="none" strike="noStrike" dirty="0">
                          <a:solidFill>
                            <a:srgbClr val="000000"/>
                          </a:solidFill>
                          <a:effectLst/>
                          <a:latin typeface="Book Antiqua" panose="02040602050305030304" pitchFamily="18" charset="0"/>
                          <a:ea typeface="新細明體" panose="02020500000000000000" pitchFamily="18" charset="-120"/>
                        </a:rPr>
                        <a:t>51</a:t>
                      </a:r>
                    </a:p>
                  </a:txBody>
                  <a:tcPr marL="9525" marR="9525" marT="9525" marB="0" anchor="ctr">
                    <a:lnL w="12700" cap="flat" cmpd="sng" algn="ctr">
                      <a:solidFill>
                        <a:srgbClr val="3333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BDEEFF"/>
                    </a:solidFill>
                  </a:tcPr>
                </a:tc>
                <a:tc>
                  <a:txBody>
                    <a:bodyPr/>
                    <a:lstStyle/>
                    <a:p>
                      <a:pPr algn="r" rtl="0" fontAlgn="ctr"/>
                      <a:r>
                        <a:rPr lang="en-US" altLang="zh-TW" sz="1700" b="1" i="0" u="none" strike="noStrike" dirty="0">
                          <a:solidFill>
                            <a:srgbClr val="0000FF"/>
                          </a:solidFill>
                          <a:effectLst/>
                          <a:latin typeface="Book Antiqua" panose="02040602050305030304" pitchFamily="18" charset="0"/>
                          <a:ea typeface="新細明體" panose="02020500000000000000" pitchFamily="18" charset="-120"/>
                        </a:rPr>
                        <a:t>2,970</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DDF6FF"/>
                    </a:solidFill>
                  </a:tcPr>
                </a:tc>
                <a:tc>
                  <a:txBody>
                    <a:bodyPr/>
                    <a:lstStyle/>
                    <a:p>
                      <a:pPr algn="r" rtl="0" fontAlgn="ctr"/>
                      <a:r>
                        <a:rPr lang="en-US" altLang="zh-TW" sz="1700" b="1" i="0" u="none" strike="noStrike" dirty="0">
                          <a:solidFill>
                            <a:srgbClr val="0000FF"/>
                          </a:solidFill>
                          <a:effectLst/>
                          <a:latin typeface="Book Antiqua" panose="02040602050305030304" pitchFamily="18" charset="0"/>
                          <a:ea typeface="新細明體" panose="02020500000000000000" pitchFamily="18" charset="-120"/>
                        </a:rPr>
                        <a:t>2,119</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DDF6FF"/>
                    </a:solidFill>
                  </a:tcPr>
                </a:tc>
                <a:tc>
                  <a:txBody>
                    <a:bodyPr/>
                    <a:lstStyle/>
                    <a:p>
                      <a:pPr algn="r" rtl="0" fontAlgn="ctr"/>
                      <a:r>
                        <a:rPr lang="en-US" altLang="zh-TW" sz="1700" b="1" i="0" u="none" strike="noStrike" dirty="0">
                          <a:solidFill>
                            <a:srgbClr val="0000FF"/>
                          </a:solidFill>
                          <a:effectLst/>
                          <a:latin typeface="Book Antiqua" panose="02040602050305030304" pitchFamily="18" charset="0"/>
                          <a:ea typeface="新細明體" panose="02020500000000000000" pitchFamily="18" charset="-120"/>
                        </a:rPr>
                        <a:t>1,706</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DDF6FF"/>
                    </a:solidFill>
                  </a:tcPr>
                </a:tc>
                <a:tc>
                  <a:txBody>
                    <a:bodyPr/>
                    <a:lstStyle/>
                    <a:p>
                      <a:pPr algn="r" rtl="0" fontAlgn="ctr"/>
                      <a:r>
                        <a:rPr lang="en-US" altLang="zh-TW" sz="1700" b="1" i="0" u="none" strike="noStrike">
                          <a:solidFill>
                            <a:srgbClr val="000000"/>
                          </a:solidFill>
                          <a:effectLst/>
                          <a:latin typeface="Book Antiqua" panose="02040602050305030304" pitchFamily="18" charset="0"/>
                          <a:ea typeface="新細明體" panose="02020500000000000000" pitchFamily="18" charset="-120"/>
                        </a:rPr>
                        <a:t>851</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F2F2F2"/>
                    </a:solidFill>
                  </a:tcPr>
                </a:tc>
                <a:tc>
                  <a:txBody>
                    <a:bodyPr/>
                    <a:lstStyle/>
                    <a:p>
                      <a:pPr algn="r" rtl="0" fontAlgn="ctr"/>
                      <a:r>
                        <a:rPr lang="en-US" altLang="zh-TW" sz="1700" b="1" i="0" u="none" strike="noStrike">
                          <a:solidFill>
                            <a:srgbClr val="000000"/>
                          </a:solidFill>
                          <a:effectLst/>
                          <a:latin typeface="Book Antiqua" panose="02040602050305030304" pitchFamily="18" charset="0"/>
                          <a:ea typeface="新細明體" panose="02020500000000000000" pitchFamily="18" charset="-120"/>
                        </a:rPr>
                        <a:t>413</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F2F2F2"/>
                    </a:solidFill>
                  </a:tcPr>
                </a:tc>
                <a:tc>
                  <a:txBody>
                    <a:bodyPr/>
                    <a:lstStyle/>
                    <a:p>
                      <a:pPr algn="r" rtl="0" fontAlgn="ctr"/>
                      <a:r>
                        <a:rPr lang="en-US" altLang="zh-TW" sz="1700" b="1" i="0" u="none" strike="noStrike" dirty="0">
                          <a:solidFill>
                            <a:srgbClr val="000000"/>
                          </a:solidFill>
                          <a:effectLst/>
                          <a:latin typeface="Book Antiqua" panose="02040602050305030304" pitchFamily="18" charset="0"/>
                          <a:ea typeface="新細明體" panose="02020500000000000000" pitchFamily="18" charset="-120"/>
                        </a:rPr>
                        <a:t>1,264</a:t>
                      </a: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F2F2F2"/>
                    </a:solidFill>
                  </a:tcPr>
                </a:tc>
                <a:tc>
                  <a:txBody>
                    <a:bodyPr/>
                    <a:lstStyle/>
                    <a:p>
                      <a:pPr algn="r" rtl="0" fontAlgn="ctr"/>
                      <a:r>
                        <a:rPr lang="en-US" altLang="zh-TW" sz="1700" b="1" i="0" u="none" strike="noStrike" dirty="0" smtClean="0">
                          <a:solidFill>
                            <a:schemeClr val="bg1"/>
                          </a:solidFill>
                          <a:effectLst/>
                          <a:latin typeface="Book Antiqua" panose="02040602050305030304" pitchFamily="18" charset="0"/>
                          <a:ea typeface="新細明體" panose="02020500000000000000" pitchFamily="18" charset="-120"/>
                        </a:rPr>
                        <a:t>80.5</a:t>
                      </a:r>
                      <a:endParaRPr lang="en-US" altLang="zh-TW" sz="1700" b="1" i="0" u="none" strike="noStrike" dirty="0">
                        <a:solidFill>
                          <a:schemeClr val="bg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009900"/>
                    </a:solidFill>
                  </a:tcPr>
                </a:tc>
                <a:tc>
                  <a:txBody>
                    <a:bodyPr/>
                    <a:lstStyle/>
                    <a:p>
                      <a:pPr algn="r" rtl="0" fontAlgn="ctr"/>
                      <a:r>
                        <a:rPr lang="en-US" altLang="zh-TW" sz="1700" b="1" i="0" u="none" strike="noStrike" dirty="0" smtClean="0">
                          <a:solidFill>
                            <a:schemeClr val="bg1"/>
                          </a:solidFill>
                          <a:effectLst/>
                          <a:latin typeface="Book Antiqua" panose="02040602050305030304" pitchFamily="18" charset="0"/>
                          <a:ea typeface="新細明體" panose="02020500000000000000" pitchFamily="18" charset="-120"/>
                        </a:rPr>
                        <a:t>57.4</a:t>
                      </a:r>
                      <a:endParaRPr lang="en-US" altLang="zh-TW" sz="1700" b="1" i="0" u="none" strike="noStrike" dirty="0">
                        <a:solidFill>
                          <a:schemeClr val="bg1"/>
                        </a:solidFill>
                        <a:effectLst/>
                        <a:latin typeface="Book Antiqua" panose="02040602050305030304" pitchFamily="18" charset="0"/>
                        <a:ea typeface="新細明體" panose="02020500000000000000" pitchFamily="18" charset="-120"/>
                      </a:endParaRPr>
                    </a:p>
                  </a:txBody>
                  <a:tcPr marL="9525" marR="72000" marT="9525" marB="0" anchor="ctr">
                    <a:lnL w="12700" cap="flat" cmpd="sng" algn="ctr">
                      <a:solidFill>
                        <a:schemeClr val="bg1"/>
                      </a:solidFill>
                      <a:prstDash val="solid"/>
                      <a:round/>
                      <a:headEnd type="none" w="med" len="med"/>
                      <a:tailEnd type="none" w="med" len="med"/>
                    </a:lnL>
                    <a:lnR w="28575" cap="flat" cmpd="sng" algn="ctr">
                      <a:solidFill>
                        <a:srgbClr val="3333FF"/>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333FF"/>
                      </a:solidFill>
                      <a:prstDash val="solid"/>
                      <a:round/>
                      <a:headEnd type="none" w="med" len="med"/>
                      <a:tailEnd type="none" w="med" len="med"/>
                    </a:lnB>
                    <a:solidFill>
                      <a:srgbClr val="F57B17"/>
                    </a:solidFill>
                  </a:tcPr>
                </a:tc>
                <a:extLst>
                  <a:ext uri="{0D108BD9-81ED-4DB2-BD59-A6C34878D82A}">
                    <a16:rowId xmlns:a16="http://schemas.microsoft.com/office/drawing/2014/main" val="10009"/>
                  </a:ext>
                </a:extLst>
              </a:tr>
            </a:tbl>
          </a:graphicData>
        </a:graphic>
      </p:graphicFrame>
      <p:sp>
        <p:nvSpPr>
          <p:cNvPr id="7" name="矩形 6"/>
          <p:cNvSpPr/>
          <p:nvPr/>
        </p:nvSpPr>
        <p:spPr>
          <a:xfrm>
            <a:off x="291652" y="4598520"/>
            <a:ext cx="8437820" cy="126974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6518196" y="5916073"/>
            <a:ext cx="2269928" cy="584775"/>
          </a:xfrm>
          <a:prstGeom prst="rect">
            <a:avLst/>
          </a:prstGeom>
          <a:solidFill>
            <a:srgbClr val="FFFF99"/>
          </a:solidFill>
        </p:spPr>
        <p:txBody>
          <a:bodyPr wrap="square" rtlCol="0">
            <a:spAutoFit/>
          </a:bodyPr>
          <a:lstStyle/>
          <a:p>
            <a:r>
              <a:rPr lang="zh-TW" altLang="en-US" sz="1600" b="1" dirty="0">
                <a:solidFill>
                  <a:srgbClr val="FF0000"/>
                </a:solidFill>
                <a:latin typeface="華康儷楷書" panose="03000509000000000000" pitchFamily="65" charset="-120"/>
                <a:ea typeface="華康儷楷書" panose="03000509000000000000" pitchFamily="65" charset="-120"/>
              </a:rPr>
              <a:t>國立：</a:t>
            </a:r>
            <a:r>
              <a:rPr lang="en-US" altLang="zh-TW" sz="1600" b="1" dirty="0">
                <a:solidFill>
                  <a:srgbClr val="FF0000"/>
                </a:solidFill>
                <a:latin typeface="Book Antiqua" panose="02040602050305030304" pitchFamily="18" charset="0"/>
              </a:rPr>
              <a:t>+15.6%</a:t>
            </a:r>
            <a:r>
              <a:rPr lang="zh-TW" altLang="en-US" sz="1600" b="1" dirty="0">
                <a:solidFill>
                  <a:srgbClr val="FF0000"/>
                </a:solidFill>
                <a:latin typeface="Book Antiqua" panose="02040602050305030304" pitchFamily="18" charset="0"/>
              </a:rPr>
              <a:t>   </a:t>
            </a:r>
            <a:r>
              <a:rPr lang="en-US" altLang="zh-TW" sz="1600" b="1" dirty="0">
                <a:solidFill>
                  <a:srgbClr val="FF0000"/>
                </a:solidFill>
                <a:latin typeface="Book Antiqua" panose="02040602050305030304" pitchFamily="18" charset="0"/>
              </a:rPr>
              <a:t>+14.6%</a:t>
            </a:r>
            <a:endParaRPr lang="zh-TW" altLang="en-US" sz="1600" b="1" dirty="0">
              <a:solidFill>
                <a:srgbClr val="FF0000"/>
              </a:solidFill>
              <a:latin typeface="Book Antiqua" panose="02040602050305030304" pitchFamily="18" charset="0"/>
            </a:endParaRPr>
          </a:p>
          <a:p>
            <a:r>
              <a:rPr lang="zh-TW" altLang="en-US" sz="1600" b="1" dirty="0">
                <a:solidFill>
                  <a:srgbClr val="3333FF"/>
                </a:solidFill>
                <a:latin typeface="華康儷楷書" panose="03000509000000000000" pitchFamily="65" charset="-120"/>
                <a:ea typeface="華康儷楷書" panose="03000509000000000000" pitchFamily="65" charset="-120"/>
              </a:rPr>
              <a:t>私立：</a:t>
            </a:r>
            <a:r>
              <a:rPr lang="en-US" altLang="zh-TW" sz="1600" b="1" dirty="0">
                <a:solidFill>
                  <a:srgbClr val="3333FF"/>
                </a:solidFill>
                <a:latin typeface="Book Antiqua" panose="02040602050305030304" pitchFamily="18" charset="0"/>
              </a:rPr>
              <a:t>+29.0%</a:t>
            </a:r>
            <a:r>
              <a:rPr lang="zh-TW" altLang="en-US" sz="1600" b="1" dirty="0">
                <a:solidFill>
                  <a:srgbClr val="3333FF"/>
                </a:solidFill>
                <a:latin typeface="Book Antiqua" panose="02040602050305030304" pitchFamily="18" charset="0"/>
              </a:rPr>
              <a:t>   </a:t>
            </a:r>
            <a:r>
              <a:rPr lang="en-US" altLang="zh-TW" sz="1600" b="1" dirty="0">
                <a:solidFill>
                  <a:srgbClr val="3333FF"/>
                </a:solidFill>
                <a:latin typeface="Book Antiqua" panose="02040602050305030304" pitchFamily="18" charset="0"/>
              </a:rPr>
              <a:t>+12.0</a:t>
            </a:r>
            <a:r>
              <a:rPr lang="en-US" altLang="zh-TW" sz="1600" b="1" dirty="0" smtClean="0">
                <a:solidFill>
                  <a:srgbClr val="3333FF"/>
                </a:solidFill>
                <a:latin typeface="Book Antiqua" panose="02040602050305030304" pitchFamily="18" charset="0"/>
              </a:rPr>
              <a:t>%</a:t>
            </a:r>
            <a:endParaRPr lang="zh-TW" altLang="en-US" sz="1600" b="1" dirty="0">
              <a:solidFill>
                <a:srgbClr val="3333FF"/>
              </a:solidFill>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標題 5"/>
          <p:cNvSpPr>
            <a:spLocks noGrp="1"/>
          </p:cNvSpPr>
          <p:nvPr>
            <p:ph type="title"/>
          </p:nvPr>
        </p:nvSpPr>
        <p:spPr>
          <a:xfrm>
            <a:off x="0" y="188640"/>
            <a:ext cx="9143999"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9/9</a:t>
            </a:r>
            <a:r>
              <a:rPr lang="zh-TW" altLang="en-US" sz="4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5234" name="內容版面配置區 2"/>
          <p:cNvSpPr>
            <a:spLocks noGrp="1"/>
          </p:cNvSpPr>
          <p:nvPr>
            <p:ph idx="1"/>
          </p:nvPr>
        </p:nvSpPr>
        <p:spPr>
          <a:xfrm>
            <a:off x="251520" y="1814983"/>
            <a:ext cx="8496944" cy="4566767"/>
          </a:xfrm>
        </p:spPr>
        <p:txBody>
          <a:bodyPr/>
          <a:lstStyle/>
          <a:p>
            <a:pPr algn="just">
              <a:spcBef>
                <a:spcPts val="400"/>
              </a:spcBef>
              <a:spcAft>
                <a:spcPts val="600"/>
              </a:spcAft>
              <a:buFont typeface="Wingdings" panose="05000000000000000000" pitchFamily="2" charset="2"/>
              <a:buChar char="u"/>
            </a:pP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為符合公平公正公開的原則，請各校於</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，至高中職學校作業系統</a:t>
            </a:r>
            <a:r>
              <a:rPr lang="zh-TW" altLang="en-US" sz="23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上傳遴選辦法及公告網址</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dirty="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spcAft>
                <a:spcPts val="600"/>
              </a:spcAft>
              <a:buFont typeface="Wingdings" panose="05000000000000000000" pitchFamily="2" charset="2"/>
              <a:buChar char="u"/>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開放高中職作業系統</a:t>
            </a:r>
            <a:r>
              <a:rPr lang="zh-TW" altLang="en-US" sz="23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考生資料上傳作業</a:t>
            </a:r>
            <a:r>
              <a:rPr lang="zh-TW" altLang="en-US" sz="2300"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練習版</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，請各校把握時間練習操作。</a:t>
            </a:r>
            <a:endParaRPr lang="en-US" altLang="zh-TW" sz="2300" dirty="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spcAft>
                <a:spcPts val="600"/>
              </a:spcAft>
              <a:buFont typeface="Wingdings" panose="05000000000000000000" pitchFamily="2" charset="2"/>
              <a:buChar char="u"/>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在校學業成績排名在</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各科</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、學程前</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指被推薦生所屬群別排名之前</a:t>
            </a:r>
            <a:r>
              <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spcAft>
                <a:spcPts val="600"/>
              </a:spcAft>
              <a:buFont typeface="Wingdings" panose="05000000000000000000" pitchFamily="2" charset="2"/>
              <a:buChar char="u"/>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網路輸入與所屬高職學校審查並</a:t>
            </a:r>
            <a:r>
              <a:rPr lang="zh-TW" altLang="en-US" sz="2300" b="1" dirty="0">
                <a:latin typeface="Times New Roman" panose="02020603050405020304" pitchFamily="18" charset="0"/>
                <a:ea typeface="標楷體" panose="03000509000000000000" pitchFamily="65" charset="-120"/>
                <a:cs typeface="Times New Roman" panose="02020603050405020304" pitchFamily="18" charset="0"/>
              </a:rPr>
              <a:t>確定送出報名</a:t>
            </a:r>
            <a:r>
              <a:rPr lang="zh-TW" altLang="en-US" sz="2300" b="1" dirty="0" smtClean="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，即</a:t>
            </a:r>
            <a:r>
              <a:rPr lang="zh-TW" altLang="en-US" sz="23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不得</a:t>
            </a:r>
            <a:r>
              <a:rPr lang="zh-TW" altLang="en-US" sz="23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修改</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spcAft>
                <a:spcPts val="600"/>
              </a:spcAft>
              <a:buFont typeface="Wingdings" panose="05000000000000000000" pitchFamily="2" charset="2"/>
              <a:buChar char="u"/>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為避免爭議，</a:t>
            </a:r>
            <a:r>
              <a:rPr lang="zh-TW" altLang="en-US" sz="23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請勿擅自替考生操作網路報名系統或登記就讀志願序</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，並依規定時程辦理。</a:t>
            </a:r>
            <a:endPar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spcBef>
                <a:spcPts val="100"/>
              </a:spcBef>
              <a:spcAft>
                <a:spcPts val="600"/>
              </a:spcAft>
              <a:buNone/>
            </a:pPr>
            <a:endPar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5235" name="投影片編號版面配置區 3"/>
          <p:cNvSpPr>
            <a:spLocks noGrp="1"/>
          </p:cNvSpPr>
          <p:nvPr>
            <p:ph type="sldNum" sz="quarter" idx="12"/>
          </p:nvPr>
        </p:nvSpPr>
        <p:spPr>
          <a:xfrm>
            <a:off x="6564313"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141483D-33ED-4CE2-9A2C-F1E5A6A12CD3}" type="slidenum">
              <a:rPr lang="zh-TW" altLang="en-US" sz="1400" smtClean="0"/>
              <a:pPr>
                <a:spcBef>
                  <a:spcPct val="0"/>
                </a:spcBef>
                <a:buFontTx/>
                <a:buNone/>
              </a:pPr>
              <a:t>40</a:t>
            </a:fld>
            <a:endParaRPr lang="en-US" altLang="zh-TW" sz="1400" smtClean="0"/>
          </a:p>
        </p:txBody>
      </p:sp>
      <p:sp>
        <p:nvSpPr>
          <p:cNvPr id="16" name="剪去並圓角化單一角落矩形 15"/>
          <p:cNvSpPr/>
          <p:nvPr/>
        </p:nvSpPr>
        <p:spPr>
          <a:xfrm>
            <a:off x="107950" y="1406525"/>
            <a:ext cx="8928100" cy="4975225"/>
          </a:xfrm>
          <a:prstGeom prst="snipRound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38" name="文字方塊 14"/>
          <p:cNvSpPr txBox="1">
            <a:spLocks noChangeArrowheads="1"/>
          </p:cNvSpPr>
          <p:nvPr/>
        </p:nvSpPr>
        <p:spPr bwMode="auto">
          <a:xfrm>
            <a:off x="2267744" y="1054989"/>
            <a:ext cx="4536504" cy="708025"/>
          </a:xfrm>
          <a:prstGeom prst="rect">
            <a:avLst/>
          </a:prstGeom>
          <a:solidFill>
            <a:srgbClr val="FFC000"/>
          </a:solidFill>
          <a:ln>
            <a:noFill/>
          </a:ln>
          <a:scene3d>
            <a:camera prst="orthographicFront"/>
            <a:lightRig rig="threePt" dir="t"/>
          </a:scene3d>
          <a:sp3d>
            <a:bevelT w="165100" prst="coolSlant"/>
          </a:sp3d>
          <a:ex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4000" b="1" dirty="0" smtClean="0">
                <a:latin typeface="標楷體" panose="03000509000000000000" pitchFamily="65" charset="-120"/>
                <a:ea typeface="華康中黑體" panose="020B0509000000000000" pitchFamily="49" charset="-120"/>
              </a:rPr>
              <a:t>請加強宣導</a:t>
            </a:r>
            <a:endParaRPr lang="zh-TW" altLang="en-US" sz="4000" b="1" dirty="0">
              <a:latin typeface="標楷體" panose="03000509000000000000" pitchFamily="65" charset="-120"/>
              <a:ea typeface="華康中黑體" panose="020B0509000000000000" pitchFamily="49"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標題 5"/>
          <p:cNvSpPr>
            <a:spLocks noGrp="1"/>
          </p:cNvSpPr>
          <p:nvPr>
            <p:ph type="title"/>
          </p:nvPr>
        </p:nvSpPr>
        <p:spPr>
          <a:xfrm>
            <a:off x="0" y="188640"/>
            <a:ext cx="9021688" cy="633413"/>
          </a:xfrm>
          <a:ln>
            <a:noFill/>
            <a:miter lim="800000"/>
            <a:headEnd/>
            <a:tailEnd/>
          </a:ln>
        </p:spPr>
        <p:txBody>
          <a:bodyPr/>
          <a:lstStyle/>
          <a:p>
            <a:r>
              <a:rPr lang="zh-TW" altLang="en-US" sz="4400" b="1" dirty="0" smtClean="0">
                <a:solidFill>
                  <a:schemeClr val="tx1"/>
                </a:solidFill>
                <a:latin typeface="標楷體" panose="03000509000000000000" pitchFamily="65" charset="-120"/>
                <a:ea typeface="標楷體" panose="03000509000000000000" pitchFamily="65" charset="-120"/>
              </a:rPr>
              <a:t>拾貳、試務作業實務常見問題</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(1/7)</a:t>
            </a:r>
            <a:endParaRPr lang="zh-TW" altLang="en-US" sz="4400" b="1" dirty="0" smtClean="0">
              <a:solidFill>
                <a:schemeClr val="tx1"/>
              </a:solidFill>
              <a:latin typeface="標楷體" panose="03000509000000000000" pitchFamily="65" charset="-120"/>
              <a:ea typeface="標楷體" panose="03000509000000000000" pitchFamily="65" charset="-120"/>
            </a:endParaRPr>
          </a:p>
        </p:txBody>
      </p:sp>
      <p:sp>
        <p:nvSpPr>
          <p:cNvPr id="9933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4993E3E-6B85-4EDC-A8D5-5157770EB7C9}" type="slidenum">
              <a:rPr lang="zh-TW" altLang="en-US" sz="1400" smtClean="0"/>
              <a:pPr>
                <a:spcBef>
                  <a:spcPct val="0"/>
                </a:spcBef>
                <a:buFontTx/>
                <a:buNone/>
              </a:pPr>
              <a:t>41</a:t>
            </a:fld>
            <a:endParaRPr lang="en-US" altLang="zh-TW" sz="1400" smtClean="0"/>
          </a:p>
        </p:txBody>
      </p:sp>
      <p:sp>
        <p:nvSpPr>
          <p:cNvPr id="99332" name="文字方塊 6"/>
          <p:cNvSpPr txBox="1">
            <a:spLocks noChangeArrowheads="1"/>
          </p:cNvSpPr>
          <p:nvPr/>
        </p:nvSpPr>
        <p:spPr bwMode="auto">
          <a:xfrm>
            <a:off x="-5407" y="1088270"/>
            <a:ext cx="3024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dirty="0">
                <a:latin typeface="標楷體" panose="03000509000000000000" pitchFamily="65" charset="-120"/>
                <a:ea typeface="標楷體" panose="03000509000000000000" pitchFamily="65" charset="-120"/>
              </a:rPr>
              <a:t>一、報考</a:t>
            </a:r>
            <a:r>
              <a:rPr lang="zh-TW" altLang="en-US" sz="2400" dirty="0" smtClean="0">
                <a:latin typeface="標楷體" panose="03000509000000000000" pitchFamily="65" charset="-120"/>
                <a:ea typeface="標楷體" panose="03000509000000000000" pitchFamily="65" charset="-120"/>
              </a:rPr>
              <a:t>證明書</a:t>
            </a:r>
            <a:endParaRPr lang="zh-TW" altLang="en-US" sz="2400" dirty="0">
              <a:latin typeface="標楷體" panose="03000509000000000000" pitchFamily="65" charset="-120"/>
              <a:ea typeface="標楷體" panose="03000509000000000000" pitchFamily="65" charset="-120"/>
            </a:endParaRPr>
          </a:p>
        </p:txBody>
      </p:sp>
      <p:sp>
        <p:nvSpPr>
          <p:cNvPr id="99333" name="矩形 2"/>
          <p:cNvSpPr>
            <a:spLocks noChangeArrowheads="1"/>
          </p:cNvSpPr>
          <p:nvPr/>
        </p:nvSpPr>
        <p:spPr bwMode="auto">
          <a:xfrm>
            <a:off x="68580" y="1595775"/>
            <a:ext cx="368901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spcBef>
                <a:spcPts val="600"/>
              </a:spcBef>
              <a:spcAft>
                <a:spcPts val="600"/>
              </a:spcAft>
              <a:buFontTx/>
              <a:buNone/>
            </a:pPr>
            <a:r>
              <a:rPr lang="en-US" altLang="zh-TW" sz="2000" dirty="0">
                <a:latin typeface="Times New Roman" panose="02020603050405020304" pitchFamily="18" charset="0"/>
                <a:ea typeface="標楷體" panose="03000509000000000000" pitchFamily="65" charset="-120"/>
              </a:rPr>
              <a:t>A</a:t>
            </a:r>
            <a:r>
              <a:rPr lang="zh-TW" altLang="en-US" sz="2000" dirty="0">
                <a:latin typeface="Times New Roman" panose="02020603050405020304" pitchFamily="18" charset="0"/>
                <a:ea typeface="標楷體" panose="03000509000000000000" pitchFamily="65" charset="-120"/>
              </a:rPr>
              <a:t>校</a:t>
            </a:r>
            <a:r>
              <a:rPr lang="zh-TW" altLang="en-US" sz="2000" dirty="0" smtClean="0">
                <a:latin typeface="Times New Roman" panose="02020603050405020304" pitchFamily="18" charset="0"/>
                <a:ea typeface="標楷體" panose="03000509000000000000" pitchFamily="65" charset="-120"/>
              </a:rPr>
              <a:t>之商業與管理群</a:t>
            </a:r>
            <a:r>
              <a:rPr lang="zh-TW" altLang="en-US" sz="2000" dirty="0">
                <a:latin typeface="Times New Roman" panose="02020603050405020304" pitchFamily="18" charset="0"/>
                <a:ea typeface="標楷體" panose="03000509000000000000" pitchFamily="65" charset="-120"/>
              </a:rPr>
              <a:t>人數</a:t>
            </a:r>
            <a:r>
              <a:rPr lang="zh-TW" altLang="en-US" sz="2000" dirty="0" smtClean="0">
                <a:latin typeface="Times New Roman" panose="02020603050405020304" pitchFamily="18" charset="0"/>
                <a:ea typeface="標楷體" panose="03000509000000000000" pitchFamily="65" charset="-120"/>
              </a:rPr>
              <a:t>為</a:t>
            </a:r>
            <a:r>
              <a:rPr lang="en-US" altLang="zh-TW" sz="2000" dirty="0" smtClean="0">
                <a:latin typeface="Times New Roman" panose="02020603050405020304" pitchFamily="18" charset="0"/>
                <a:ea typeface="標楷體" panose="03000509000000000000" pitchFamily="65" charset="-120"/>
              </a:rPr>
              <a:t>23</a:t>
            </a:r>
            <a:r>
              <a:rPr lang="zh-TW" altLang="en-US" sz="2000" dirty="0" smtClean="0">
                <a:latin typeface="Times New Roman" panose="02020603050405020304" pitchFamily="18" charset="0"/>
                <a:ea typeface="標楷體" panose="03000509000000000000" pitchFamily="65" charset="-120"/>
              </a:rPr>
              <a:t>人</a:t>
            </a:r>
            <a:r>
              <a:rPr lang="zh-TW" altLang="en-US" sz="2000" dirty="0">
                <a:latin typeface="Times New Roman" panose="02020603050405020304" pitchFamily="18" charset="0"/>
                <a:ea typeface="標楷體" panose="03000509000000000000" pitchFamily="65" charset="-120"/>
              </a:rPr>
              <a:t>，甲生</a:t>
            </a:r>
            <a:r>
              <a:rPr lang="en-US" altLang="zh-TW" sz="2000" dirty="0">
                <a:latin typeface="Times New Roman" panose="02020603050405020304" pitchFamily="18" charset="0"/>
                <a:ea typeface="標楷體" panose="03000509000000000000" pitchFamily="65" charset="-120"/>
              </a:rPr>
              <a:t>5</a:t>
            </a:r>
            <a:r>
              <a:rPr lang="zh-TW" altLang="en-US" sz="2000" dirty="0">
                <a:latin typeface="Times New Roman" panose="02020603050405020304" pitchFamily="18" charset="0"/>
                <a:ea typeface="標楷體" panose="03000509000000000000" pitchFamily="65" charset="-120"/>
              </a:rPr>
              <a:t>學期學業平均成績群名次為第</a:t>
            </a:r>
            <a:r>
              <a:rPr lang="en-US" altLang="zh-TW" sz="2000" dirty="0">
                <a:latin typeface="Times New Roman" panose="02020603050405020304" pitchFamily="18" charset="0"/>
                <a:ea typeface="標楷體" panose="03000509000000000000" pitchFamily="65" charset="-120"/>
              </a:rPr>
              <a:t>1</a:t>
            </a:r>
            <a:r>
              <a:rPr lang="zh-TW" altLang="en-US" sz="2000" dirty="0">
                <a:latin typeface="Times New Roman" panose="02020603050405020304" pitchFamily="18" charset="0"/>
                <a:ea typeface="標楷體" panose="03000509000000000000" pitchFamily="65" charset="-120"/>
              </a:rPr>
              <a:t>名，群名次百分比為</a:t>
            </a:r>
            <a:r>
              <a:rPr lang="en-US" altLang="zh-TW" sz="2000" dirty="0">
                <a:latin typeface="Times New Roman" panose="02020603050405020304" pitchFamily="18" charset="0"/>
                <a:ea typeface="標楷體" panose="03000509000000000000" pitchFamily="65" charset="-120"/>
              </a:rPr>
              <a:t>1%</a:t>
            </a:r>
            <a:r>
              <a:rPr lang="zh-TW" altLang="en-US" sz="2000" dirty="0">
                <a:latin typeface="Times New Roman" panose="02020603050405020304" pitchFamily="18" charset="0"/>
                <a:ea typeface="標楷體" panose="03000509000000000000" pitchFamily="65" charset="-120"/>
              </a:rPr>
              <a:t>，</a:t>
            </a:r>
            <a:r>
              <a:rPr lang="zh-TW" altLang="en-US" sz="2000" dirty="0">
                <a:solidFill>
                  <a:srgbClr val="0000FF"/>
                </a:solidFill>
                <a:latin typeface="Times New Roman" panose="02020603050405020304" pitchFamily="18" charset="0"/>
                <a:ea typeface="標楷體" panose="03000509000000000000" pitchFamily="65" charset="-120"/>
              </a:rPr>
              <a:t>惟報考證明書欲證明甲生是否符合推薦生資格</a:t>
            </a:r>
            <a:r>
              <a:rPr lang="zh-TW" altLang="en-US" sz="2000" dirty="0" smtClean="0">
                <a:latin typeface="Times New Roman" panose="02020603050405020304" pitchFamily="18" charset="0"/>
                <a:ea typeface="標楷體" panose="03000509000000000000" pitchFamily="65" charset="-120"/>
              </a:rPr>
              <a:t>，</a:t>
            </a:r>
            <a:r>
              <a:rPr lang="zh-TW" altLang="en-US" sz="2000" dirty="0" smtClean="0">
                <a:solidFill>
                  <a:srgbClr val="FF0000"/>
                </a:solidFill>
                <a:latin typeface="Times New Roman" panose="02020603050405020304" pitchFamily="18" charset="0"/>
                <a:ea typeface="標楷體" panose="03000509000000000000" pitchFamily="65" charset="-120"/>
              </a:rPr>
              <a:t>第一</a:t>
            </a:r>
            <a:r>
              <a:rPr lang="zh-TW" altLang="en-US" sz="2000" dirty="0">
                <a:solidFill>
                  <a:srgbClr val="FF0000"/>
                </a:solidFill>
                <a:latin typeface="Times New Roman" panose="02020603050405020304" pitchFamily="18" charset="0"/>
                <a:ea typeface="標楷體" panose="03000509000000000000" pitchFamily="65" charset="-120"/>
              </a:rPr>
              <a:t>項應屆畢業生在校成績及排名須符合各科（組）、學程前</a:t>
            </a:r>
            <a:r>
              <a:rPr lang="en-US" altLang="zh-TW" sz="2000" dirty="0">
                <a:solidFill>
                  <a:srgbClr val="FF0000"/>
                </a:solidFill>
                <a:latin typeface="Times New Roman" panose="02020603050405020304" pitchFamily="18" charset="0"/>
                <a:ea typeface="標楷體" panose="03000509000000000000" pitchFamily="65" charset="-120"/>
              </a:rPr>
              <a:t>30%</a:t>
            </a:r>
            <a:r>
              <a:rPr lang="zh-TW" altLang="en-US" sz="2000" dirty="0">
                <a:solidFill>
                  <a:srgbClr val="FF0000"/>
                </a:solidFill>
                <a:latin typeface="Times New Roman" panose="02020603050405020304" pitchFamily="18" charset="0"/>
                <a:ea typeface="標楷體" panose="03000509000000000000" pitchFamily="65" charset="-120"/>
              </a:rPr>
              <a:t>之</a:t>
            </a:r>
            <a:r>
              <a:rPr lang="zh-TW" altLang="en-US" sz="2000" dirty="0" smtClean="0">
                <a:solidFill>
                  <a:srgbClr val="FF0000"/>
                </a:solidFill>
                <a:latin typeface="Times New Roman" panose="02020603050405020304" pitchFamily="18" charset="0"/>
                <a:ea typeface="標楷體" panose="03000509000000000000" pitchFamily="65" charset="-120"/>
              </a:rPr>
              <a:t>要件</a:t>
            </a:r>
            <a:r>
              <a:rPr lang="zh-TW" altLang="en-US" sz="2000" dirty="0" smtClean="0">
                <a:latin typeface="Times New Roman" panose="02020603050405020304" pitchFamily="18" charset="0"/>
                <a:ea typeface="標楷體" panose="03000509000000000000" pitchFamily="65" charset="-120"/>
              </a:rPr>
              <a:t>。</a:t>
            </a:r>
            <a:endParaRPr lang="en-US" altLang="zh-TW" sz="2000" dirty="0" smtClean="0">
              <a:latin typeface="Times New Roman" panose="02020603050405020304" pitchFamily="18" charset="0"/>
              <a:ea typeface="標楷體" panose="03000509000000000000" pitchFamily="65" charset="-120"/>
            </a:endParaRPr>
          </a:p>
          <a:p>
            <a:pPr>
              <a:spcBef>
                <a:spcPts val="600"/>
              </a:spcBef>
              <a:spcAft>
                <a:spcPts val="600"/>
              </a:spcAft>
              <a:buFontTx/>
              <a:buNone/>
            </a:pPr>
            <a:r>
              <a:rPr lang="zh-TW" altLang="en-US" sz="2000" dirty="0" smtClean="0">
                <a:latin typeface="Times New Roman" panose="02020603050405020304" pitchFamily="18" charset="0"/>
                <a:ea typeface="標楷體" panose="03000509000000000000" pitchFamily="65" charset="-120"/>
              </a:rPr>
              <a:t>應該填寫科</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組</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學程人數</a:t>
            </a:r>
            <a:r>
              <a:rPr lang="en-US" altLang="zh-TW" sz="2000" dirty="0" smtClean="0">
                <a:latin typeface="Times New Roman" panose="02020603050405020304" pitchFamily="18" charset="0"/>
                <a:ea typeface="標楷體" panose="03000509000000000000" pitchFamily="65" charset="-120"/>
              </a:rPr>
              <a:t>23</a:t>
            </a:r>
            <a:r>
              <a:rPr lang="zh-TW" altLang="en-US" sz="2000" dirty="0">
                <a:latin typeface="Times New Roman" panose="02020603050405020304" pitchFamily="18" charset="0"/>
                <a:ea typeface="標楷體" panose="03000509000000000000" pitchFamily="65" charset="-120"/>
              </a:rPr>
              <a:t>人，科</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組</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學程名次為</a:t>
            </a:r>
            <a:r>
              <a:rPr lang="en-US" altLang="zh-TW" sz="2000" dirty="0">
                <a:latin typeface="Times New Roman" panose="02020603050405020304" pitchFamily="18" charset="0"/>
                <a:ea typeface="標楷體" panose="03000509000000000000" pitchFamily="65" charset="-120"/>
              </a:rPr>
              <a:t>1</a:t>
            </a:r>
            <a:r>
              <a:rPr lang="zh-TW" altLang="en-US" sz="2000" dirty="0">
                <a:latin typeface="Times New Roman" panose="02020603050405020304" pitchFamily="18" charset="0"/>
                <a:ea typeface="標楷體" panose="03000509000000000000" pitchFamily="65" charset="-120"/>
              </a:rPr>
              <a:t>，科</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組</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學程百分比為</a:t>
            </a:r>
            <a:r>
              <a:rPr lang="en-US" altLang="zh-TW" sz="2000" dirty="0" smtClean="0">
                <a:latin typeface="Times New Roman" panose="02020603050405020304" pitchFamily="18" charset="0"/>
                <a:ea typeface="標楷體" panose="03000509000000000000" pitchFamily="65" charset="-120"/>
              </a:rPr>
              <a:t>1/23*100%=4.38%</a:t>
            </a:r>
            <a:r>
              <a:rPr lang="zh-TW" altLang="en-US" sz="2000" dirty="0">
                <a:latin typeface="Times New Roman" panose="02020603050405020304" pitchFamily="18" charset="0"/>
                <a:ea typeface="標楷體" panose="03000509000000000000" pitchFamily="65" charset="-120"/>
              </a:rPr>
              <a:t>→</a:t>
            </a:r>
            <a:r>
              <a:rPr lang="zh-TW" altLang="en-US" sz="2000" dirty="0">
                <a:solidFill>
                  <a:srgbClr val="FF0000"/>
                </a:solidFill>
                <a:latin typeface="Times New Roman" panose="02020603050405020304" pitchFamily="18" charset="0"/>
                <a:ea typeface="標楷體" panose="03000509000000000000" pitchFamily="65" charset="-120"/>
              </a:rPr>
              <a:t>無條件進位應</a:t>
            </a:r>
            <a:r>
              <a:rPr lang="zh-TW" altLang="en-US" sz="2000" dirty="0" smtClean="0">
                <a:solidFill>
                  <a:srgbClr val="FF0000"/>
                </a:solidFill>
                <a:latin typeface="Times New Roman" panose="02020603050405020304" pitchFamily="18" charset="0"/>
                <a:ea typeface="標楷體" panose="03000509000000000000" pitchFamily="65" charset="-120"/>
              </a:rPr>
              <a:t>填</a:t>
            </a:r>
            <a:r>
              <a:rPr lang="en-US" altLang="zh-TW" sz="2000" dirty="0" smtClean="0">
                <a:solidFill>
                  <a:srgbClr val="FF0000"/>
                </a:solidFill>
                <a:latin typeface="Times New Roman" panose="02020603050405020304" pitchFamily="18" charset="0"/>
                <a:ea typeface="標楷體" panose="03000509000000000000" pitchFamily="65" charset="-120"/>
              </a:rPr>
              <a:t>5%</a:t>
            </a:r>
            <a:r>
              <a:rPr lang="zh-TW" altLang="en-US" sz="2000" dirty="0">
                <a:latin typeface="Times New Roman" panose="02020603050405020304" pitchFamily="18" charset="0"/>
                <a:ea typeface="標楷體" panose="03000509000000000000" pitchFamily="65" charset="-120"/>
              </a:rPr>
              <a:t>。</a:t>
            </a:r>
          </a:p>
        </p:txBody>
      </p:sp>
      <p:pic>
        <p:nvPicPr>
          <p:cNvPr id="2" name="圖片 1"/>
          <p:cNvPicPr>
            <a:picLocks noChangeAspect="1"/>
          </p:cNvPicPr>
          <p:nvPr/>
        </p:nvPicPr>
        <p:blipFill>
          <a:blip r:embed="rId2"/>
          <a:stretch>
            <a:fillRect/>
          </a:stretch>
        </p:blipFill>
        <p:spPr>
          <a:xfrm>
            <a:off x="3886288" y="1088270"/>
            <a:ext cx="4323804" cy="5769730"/>
          </a:xfrm>
          <a:prstGeom prst="rect">
            <a:avLst/>
          </a:prstGeom>
        </p:spPr>
      </p:pic>
      <p:grpSp>
        <p:nvGrpSpPr>
          <p:cNvPr id="99335" name="群組 3"/>
          <p:cNvGrpSpPr>
            <a:grpSpLocks/>
          </p:cNvGrpSpPr>
          <p:nvPr/>
        </p:nvGrpSpPr>
        <p:grpSpPr bwMode="auto">
          <a:xfrm>
            <a:off x="4432061" y="1231444"/>
            <a:ext cx="3432176" cy="5352237"/>
            <a:chOff x="4945402" y="1218061"/>
            <a:chExt cx="3431469" cy="5351800"/>
          </a:xfrm>
        </p:grpSpPr>
        <p:sp>
          <p:nvSpPr>
            <p:cNvPr id="3" name="矩形 2"/>
            <p:cNvSpPr/>
            <p:nvPr/>
          </p:nvSpPr>
          <p:spPr bwMode="auto">
            <a:xfrm>
              <a:off x="4956195" y="1481882"/>
              <a:ext cx="570985" cy="120144"/>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9" name="矩形 8"/>
            <p:cNvSpPr/>
            <p:nvPr/>
          </p:nvSpPr>
          <p:spPr bwMode="auto">
            <a:xfrm>
              <a:off x="6118322" y="1510137"/>
              <a:ext cx="360289" cy="144450"/>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0" name="矩形 9"/>
            <p:cNvSpPr/>
            <p:nvPr/>
          </p:nvSpPr>
          <p:spPr bwMode="auto">
            <a:xfrm>
              <a:off x="8016582" y="1218061"/>
              <a:ext cx="360289" cy="144450"/>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1" name="矩形 10"/>
            <p:cNvSpPr/>
            <p:nvPr/>
          </p:nvSpPr>
          <p:spPr bwMode="auto">
            <a:xfrm>
              <a:off x="4945402" y="2702252"/>
              <a:ext cx="1007854" cy="286502"/>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2" name="矩形 11"/>
            <p:cNvSpPr/>
            <p:nvPr/>
          </p:nvSpPr>
          <p:spPr bwMode="auto">
            <a:xfrm>
              <a:off x="7413456" y="2714951"/>
              <a:ext cx="634869" cy="286502"/>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3" name="矩形 12"/>
            <p:cNvSpPr/>
            <p:nvPr/>
          </p:nvSpPr>
          <p:spPr bwMode="auto">
            <a:xfrm>
              <a:off x="5373145" y="6143176"/>
              <a:ext cx="791999" cy="409245"/>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4" name="矩形 13"/>
            <p:cNvSpPr/>
            <p:nvPr/>
          </p:nvSpPr>
          <p:spPr bwMode="auto">
            <a:xfrm>
              <a:off x="7241476" y="6161957"/>
              <a:ext cx="792000" cy="407904"/>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grpSp>
      <p:sp>
        <p:nvSpPr>
          <p:cNvPr id="5" name="橢圓 4"/>
          <p:cNvSpPr/>
          <p:nvPr/>
        </p:nvSpPr>
        <p:spPr bwMode="auto">
          <a:xfrm>
            <a:off x="7462361" y="3903526"/>
            <a:ext cx="450850" cy="282302"/>
          </a:xfrm>
          <a:prstGeom prst="ellipse">
            <a:avLst/>
          </a:prstGeom>
          <a:noFill/>
          <a:ln w="28575">
            <a:solidFill>
              <a:srgbClr val="FF0000"/>
            </a:solidFill>
          </a:ln>
          <a:extLst/>
        </p:spPr>
        <p:txBody>
          <a:bodyPr anchor="ctr"/>
          <a:lstStyle/>
          <a:p>
            <a:pPr algn="ctr">
              <a:defRPr/>
            </a:pPr>
            <a:endParaRPr lang="zh-TW" altLang="en-US">
              <a:noFill/>
            </a:endParaRPr>
          </a:p>
        </p:txBody>
      </p:sp>
      <p:sp>
        <p:nvSpPr>
          <p:cNvPr id="8" name="矩形圖說文字 7"/>
          <p:cNvSpPr/>
          <p:nvPr/>
        </p:nvSpPr>
        <p:spPr bwMode="auto">
          <a:xfrm>
            <a:off x="8126752" y="3615476"/>
            <a:ext cx="972616" cy="576064"/>
          </a:xfrm>
          <a:prstGeom prst="wedgeRectCallout">
            <a:avLst>
              <a:gd name="adj1" fmla="val -72191"/>
              <a:gd name="adj2" fmla="val 25147"/>
            </a:avLst>
          </a:prstGeom>
          <a:solidFill>
            <a:srgbClr val="F8A6E3"/>
          </a:solidFill>
          <a:ln>
            <a:noFill/>
          </a:ln>
          <a:scene3d>
            <a:camera prst="orthographicFront"/>
            <a:lightRig rig="threePt" dir="t"/>
          </a:scene3d>
          <a:sp3d>
            <a:bevelT/>
          </a:sp3d>
          <a:extLst/>
        </p:spPr>
        <p:txBody>
          <a:bodyPr lIns="36000" rIns="36000" anchor="ctr"/>
          <a:lstStyle/>
          <a:p>
            <a:pPr algn="ctr">
              <a:defRPr/>
            </a:pPr>
            <a:r>
              <a:rPr lang="zh-TW" altLang="en-US" dirty="0">
                <a:solidFill>
                  <a:srgbClr val="FF0000"/>
                </a:solidFill>
                <a:latin typeface="標楷體" panose="03000509000000000000" pitchFamily="65" charset="-120"/>
                <a:ea typeface="標楷體" panose="03000509000000000000" pitchFamily="65" charset="-120"/>
              </a:rPr>
              <a:t>應</a:t>
            </a:r>
            <a:r>
              <a:rPr lang="zh-TW" altLang="en-US" dirty="0" smtClean="0">
                <a:solidFill>
                  <a:srgbClr val="FF0000"/>
                </a:solidFill>
                <a:latin typeface="標楷體" panose="03000509000000000000" pitchFamily="65" charset="-120"/>
                <a:ea typeface="標楷體" panose="03000509000000000000" pitchFamily="65" charset="-120"/>
              </a:rPr>
              <a:t>為</a:t>
            </a:r>
            <a:r>
              <a:rPr lang="en-US" altLang="zh-TW" dirty="0" smtClean="0">
                <a:solidFill>
                  <a:srgbClr val="FF0000"/>
                </a:solidFill>
                <a:ea typeface="標楷體" panose="03000509000000000000" pitchFamily="65" charset="-120"/>
                <a:cs typeface="Arial" panose="020B0604020202020204" pitchFamily="34" charset="0"/>
              </a:rPr>
              <a:t>5%</a:t>
            </a:r>
            <a:endParaRPr lang="zh-TW" altLang="en-US" dirty="0">
              <a:noFill/>
              <a:ea typeface="標楷體" panose="03000509000000000000" pitchFamily="65" charset="-12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5"/>
          <p:cNvSpPr>
            <a:spLocks noGrp="1"/>
          </p:cNvSpPr>
          <p:nvPr>
            <p:ph type="title"/>
          </p:nvPr>
        </p:nvSpPr>
        <p:spPr>
          <a:xfrm>
            <a:off x="0" y="188640"/>
            <a:ext cx="8892480"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a:t>
            </a:r>
            <a:r>
              <a:rPr lang="zh-TW" altLang="en-US" sz="4400" b="1" dirty="0" smtClean="0">
                <a:solidFill>
                  <a:schemeClr val="tx1"/>
                </a:solidFill>
                <a:latin typeface="標楷體" panose="03000509000000000000" pitchFamily="65" charset="-120"/>
                <a:ea typeface="標楷體" panose="03000509000000000000" pitchFamily="65" charset="-120"/>
              </a:rPr>
              <a:t>試務作業實務常見問題</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(2/7)</a:t>
            </a:r>
            <a:endParaRPr lang="zh-TW" altLang="en-US" sz="4400" b="1" dirty="0" smtClean="0">
              <a:solidFill>
                <a:schemeClr val="tx1"/>
              </a:solidFill>
              <a:latin typeface="標楷體" panose="03000509000000000000" pitchFamily="65" charset="-120"/>
              <a:ea typeface="標楷體" panose="03000509000000000000" pitchFamily="65" charset="-120"/>
            </a:endParaRPr>
          </a:p>
        </p:txBody>
      </p:sp>
      <p:sp>
        <p:nvSpPr>
          <p:cNvPr id="100355" name="文字方塊 6"/>
          <p:cNvSpPr>
            <a:spLocks noGrp="1" noChangeArrowheads="1"/>
          </p:cNvSpPr>
          <p:nvPr>
            <p:ph idx="1"/>
          </p:nvPr>
        </p:nvSpPr>
        <p:spPr>
          <a:xfrm>
            <a:off x="101224" y="1028459"/>
            <a:ext cx="8229600" cy="460375"/>
          </a:xfrm>
        </p:spPr>
        <p:txBody>
          <a:bodyPr>
            <a:spAutoFit/>
          </a:bodyPr>
          <a:lstStyle/>
          <a:p>
            <a:pPr>
              <a:spcBef>
                <a:spcPct val="0"/>
              </a:spcBef>
              <a:buFontTx/>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比序項目</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0377" name="投影片編號版面配置區 3"/>
          <p:cNvSpPr>
            <a:spLocks noGrp="1"/>
          </p:cNvSpPr>
          <p:nvPr>
            <p:ph type="sldNum" sz="quarter" idx="12"/>
          </p:nvPr>
        </p:nvSpPr>
        <p:spPr>
          <a:xfrm>
            <a:off x="6643688"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CE0ABBB-8DF2-4F7C-88FF-1E08531ECBF2}" type="slidenum">
              <a:rPr lang="zh-TW" altLang="en-US" sz="1400" smtClean="0"/>
              <a:pPr>
                <a:spcBef>
                  <a:spcPct val="0"/>
                </a:spcBef>
                <a:buFontTx/>
                <a:buNone/>
              </a:pPr>
              <a:t>42</a:t>
            </a:fld>
            <a:endParaRPr lang="en-US" altLang="zh-TW" sz="1400" smtClean="0"/>
          </a:p>
        </p:txBody>
      </p:sp>
      <p:graphicFrame>
        <p:nvGraphicFramePr>
          <p:cNvPr id="7" name="表格 6"/>
          <p:cNvGraphicFramePr>
            <a:graphicFrameLocks noGrp="1"/>
          </p:cNvGraphicFramePr>
          <p:nvPr>
            <p:extLst>
              <p:ext uri="{D42A27DB-BD31-4B8C-83A1-F6EECF244321}">
                <p14:modId xmlns:p14="http://schemas.microsoft.com/office/powerpoint/2010/main" val="1754346626"/>
              </p:ext>
            </p:extLst>
          </p:nvPr>
        </p:nvGraphicFramePr>
        <p:xfrm>
          <a:off x="133176" y="1511301"/>
          <a:ext cx="8656638" cy="4884507"/>
        </p:xfrm>
        <a:graphic>
          <a:graphicData uri="http://schemas.openxmlformats.org/drawingml/2006/table">
            <a:tbl>
              <a:tblPr firstRow="1" bandRow="1">
                <a:tableStyleId>{5C22544A-7EE6-4342-B048-85BDC9FD1C3A}</a:tableStyleId>
              </a:tblPr>
              <a:tblGrid>
                <a:gridCol w="2885546">
                  <a:extLst>
                    <a:ext uri="{9D8B030D-6E8A-4147-A177-3AD203B41FA5}">
                      <a16:colId xmlns:a16="http://schemas.microsoft.com/office/drawing/2014/main" val="20000"/>
                    </a:ext>
                  </a:extLst>
                </a:gridCol>
                <a:gridCol w="2885546">
                  <a:extLst>
                    <a:ext uri="{9D8B030D-6E8A-4147-A177-3AD203B41FA5}">
                      <a16:colId xmlns:a16="http://schemas.microsoft.com/office/drawing/2014/main" val="20001"/>
                    </a:ext>
                  </a:extLst>
                </a:gridCol>
                <a:gridCol w="2885546">
                  <a:extLst>
                    <a:ext uri="{9D8B030D-6E8A-4147-A177-3AD203B41FA5}">
                      <a16:colId xmlns:a16="http://schemas.microsoft.com/office/drawing/2014/main" val="20002"/>
                    </a:ext>
                  </a:extLst>
                </a:gridCol>
              </a:tblGrid>
              <a:tr h="382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FF0000"/>
                          </a:solidFill>
                          <a:latin typeface="新細明體" panose="02020500000000000000" pitchFamily="18" charset="-120"/>
                          <a:ea typeface="新細明體" panose="02020500000000000000" pitchFamily="18" charset="-120"/>
                        </a:rPr>
                        <a:t>Ｘ</a:t>
                      </a:r>
                      <a:endParaRPr lang="zh-TW" altLang="en-US" sz="20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FF0000"/>
                          </a:solidFill>
                          <a:latin typeface="新細明體" panose="02020500000000000000" pitchFamily="18" charset="-120"/>
                          <a:ea typeface="新細明體" panose="02020500000000000000" pitchFamily="18" charset="-120"/>
                        </a:rPr>
                        <a:t>Ｘ</a:t>
                      </a:r>
                      <a:endParaRPr lang="zh-TW" altLang="en-US" sz="20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FF0000"/>
                          </a:solidFill>
                          <a:latin typeface="新細明體" panose="02020500000000000000" pitchFamily="18" charset="-120"/>
                          <a:ea typeface="新細明體" panose="02020500000000000000" pitchFamily="18" charset="-120"/>
                        </a:rPr>
                        <a:t>Ｘ</a:t>
                      </a:r>
                      <a:endParaRPr lang="zh-TW" altLang="en-US" sz="20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344292">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143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檢附</a:t>
                      </a:r>
                      <a:r>
                        <a:rPr lang="zh-TW" altLang="en-US" sz="1800" dirty="0" smtClean="0">
                          <a:solidFill>
                            <a:srgbClr val="FF0000"/>
                          </a:solidFill>
                          <a:latin typeface="標楷體" panose="03000509000000000000" pitchFamily="65" charset="-120"/>
                          <a:ea typeface="標楷體" panose="03000509000000000000" pitchFamily="65" charset="-120"/>
                        </a:rPr>
                        <a:t>參賽證明</a:t>
                      </a:r>
                      <a:r>
                        <a:rPr lang="zh-TW" altLang="en-US" sz="1800" dirty="0" smtClean="0">
                          <a:latin typeface="標楷體" panose="03000509000000000000" pitchFamily="65" charset="-120"/>
                          <a:ea typeface="標楷體" panose="03000509000000000000" pitchFamily="65" charset="-120"/>
                        </a:rPr>
                        <a:t>不屬競賽採計範圍。</a:t>
                      </a:r>
                      <a:endParaRPr lang="zh-TW" altLang="en-US" sz="1800" dirty="0">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檢附名次表未附簡章表列競賽主辦單位和落款單位核發之</a:t>
                      </a:r>
                      <a:r>
                        <a:rPr lang="zh-TW" altLang="en-US" sz="1800" dirty="0" smtClean="0">
                          <a:solidFill>
                            <a:srgbClr val="FF0000"/>
                          </a:solidFill>
                          <a:latin typeface="標楷體" panose="03000509000000000000" pitchFamily="65" charset="-120"/>
                          <a:ea typeface="標楷體" panose="03000509000000000000" pitchFamily="65" charset="-120"/>
                        </a:rPr>
                        <a:t>獎狀</a:t>
                      </a:r>
                      <a:r>
                        <a:rPr lang="zh-TW" altLang="en-US" sz="1800" dirty="0" smtClean="0">
                          <a:latin typeface="標楷體" panose="03000509000000000000" pitchFamily="65" charset="-120"/>
                          <a:ea typeface="標楷體" panose="03000509000000000000" pitchFamily="65" charset="-120"/>
                        </a:rPr>
                        <a:t>，不予採計。</a:t>
                      </a:r>
                      <a:endParaRPr lang="zh-TW" altLang="en-US" sz="1800" dirty="0">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全國中小學科學展覽會</a:t>
                      </a:r>
                      <a:r>
                        <a:rPr lang="zh-TW" altLang="en-US" sz="1800" dirty="0" smtClean="0">
                          <a:solidFill>
                            <a:srgbClr val="FF0000"/>
                          </a:solidFill>
                          <a:latin typeface="標楷體" panose="03000509000000000000" pitchFamily="65" charset="-120"/>
                          <a:ea typeface="標楷體" panose="03000509000000000000" pitchFamily="65" charset="-120"/>
                        </a:rPr>
                        <a:t>分區競賽不予採計</a:t>
                      </a:r>
                      <a:r>
                        <a:rPr lang="zh-TW" altLang="en-US" sz="1800" dirty="0" smtClean="0">
                          <a:latin typeface="標楷體" panose="03000509000000000000" pitchFamily="65" charset="-120"/>
                          <a:ea typeface="標楷體" panose="03000509000000000000" pitchFamily="65" charset="-120"/>
                        </a:rPr>
                        <a:t>，僅採計決賽優勝名次。</a:t>
                      </a:r>
                      <a:endParaRPr lang="zh-TW" altLang="en-US" sz="1800" dirty="0">
                        <a:solidFill>
                          <a:srgbClr val="0000FF"/>
                        </a:solidFill>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00376" name="圖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969" y="1947895"/>
            <a:ext cx="27051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p:cNvPicPr>
            <a:picLocks noChangeAspect="1"/>
          </p:cNvPicPr>
          <p:nvPr/>
        </p:nvPicPr>
        <p:blipFill>
          <a:blip r:embed="rId3"/>
          <a:stretch>
            <a:fillRect/>
          </a:stretch>
        </p:blipFill>
        <p:spPr>
          <a:xfrm>
            <a:off x="6156176" y="1954659"/>
            <a:ext cx="2380952" cy="3314286"/>
          </a:xfrm>
          <a:prstGeom prst="rect">
            <a:avLst/>
          </a:prstGeom>
        </p:spPr>
      </p:pic>
      <p:pic>
        <p:nvPicPr>
          <p:cNvPr id="2" name="圖片 1"/>
          <p:cNvPicPr>
            <a:picLocks noChangeAspect="1"/>
          </p:cNvPicPr>
          <p:nvPr/>
        </p:nvPicPr>
        <p:blipFill>
          <a:blip r:embed="rId4"/>
          <a:stretch>
            <a:fillRect/>
          </a:stretch>
        </p:blipFill>
        <p:spPr>
          <a:xfrm>
            <a:off x="240577" y="1948062"/>
            <a:ext cx="2514286" cy="3281138"/>
          </a:xfrm>
          <a:prstGeom prst="rect">
            <a:avLst/>
          </a:prstGeom>
        </p:spPr>
      </p:pic>
      <p:sp>
        <p:nvSpPr>
          <p:cNvPr id="3" name="矩形 2"/>
          <p:cNvSpPr/>
          <p:nvPr/>
        </p:nvSpPr>
        <p:spPr bwMode="auto">
          <a:xfrm>
            <a:off x="971600" y="2996952"/>
            <a:ext cx="1008112" cy="360040"/>
          </a:xfrm>
          <a:prstGeom prst="rect">
            <a:avLst/>
          </a:prstGeom>
          <a:noFill/>
          <a:ln w="31750">
            <a:solidFill>
              <a:srgbClr val="0000FF"/>
            </a:solidFill>
          </a:ln>
          <a:extLst/>
        </p:spPr>
        <p:txBody>
          <a:bodyPr rtlCol="0" anchor="ctr"/>
          <a:lstStyle/>
          <a:p>
            <a:pPr algn="ctr"/>
            <a:endParaRPr lang="zh-TW" altLang="en-US">
              <a:no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標題 5"/>
          <p:cNvSpPr>
            <a:spLocks noGrp="1"/>
          </p:cNvSpPr>
          <p:nvPr>
            <p:ph type="title"/>
          </p:nvPr>
        </p:nvSpPr>
        <p:spPr>
          <a:xfrm>
            <a:off x="-1" y="260350"/>
            <a:ext cx="8900319"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a:t>
            </a:r>
            <a:r>
              <a:rPr lang="zh-TW" altLang="en-US" sz="4400" b="1" dirty="0" smtClean="0">
                <a:solidFill>
                  <a:schemeClr val="tx1"/>
                </a:solidFill>
                <a:latin typeface="標楷體" panose="03000509000000000000" pitchFamily="65" charset="-120"/>
                <a:ea typeface="標楷體" panose="03000509000000000000" pitchFamily="65" charset="-120"/>
              </a:rPr>
              <a:t>試務作業實務常見問題</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(3/7)</a:t>
            </a:r>
            <a:endParaRPr lang="zh-TW" altLang="en-US" sz="4400" b="1" dirty="0" smtClean="0">
              <a:solidFill>
                <a:schemeClr val="tx1"/>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43</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4248580877"/>
              </p:ext>
            </p:extLst>
          </p:nvPr>
        </p:nvGraphicFramePr>
        <p:xfrm>
          <a:off x="916009" y="1429146"/>
          <a:ext cx="6896352" cy="5190485"/>
        </p:xfrm>
        <a:graphic>
          <a:graphicData uri="http://schemas.openxmlformats.org/drawingml/2006/table">
            <a:tbl>
              <a:tblPr firstRow="1" bandRow="1">
                <a:tableStyleId>{5C22544A-7EE6-4342-B048-85BDC9FD1C3A}</a:tableStyleId>
              </a:tblPr>
              <a:tblGrid>
                <a:gridCol w="3448176">
                  <a:extLst>
                    <a:ext uri="{9D8B030D-6E8A-4147-A177-3AD203B41FA5}">
                      <a16:colId xmlns:a16="http://schemas.microsoft.com/office/drawing/2014/main" val="20000"/>
                    </a:ext>
                  </a:extLst>
                </a:gridCol>
                <a:gridCol w="3448176">
                  <a:extLst>
                    <a:ext uri="{9D8B030D-6E8A-4147-A177-3AD203B41FA5}">
                      <a16:colId xmlns:a16="http://schemas.microsoft.com/office/drawing/2014/main" val="20002"/>
                    </a:ext>
                  </a:extLst>
                </a:gridCol>
              </a:tblGrid>
              <a:tr h="3657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新細明體" panose="02020500000000000000" pitchFamily="18" charset="-120"/>
                          <a:ea typeface="新細明體" panose="02020500000000000000" pitchFamily="18" charset="-120"/>
                        </a:rPr>
                        <a:t>Ｘ</a:t>
                      </a:r>
                      <a:endParaRPr lang="zh-TW" altLang="en-US" sz="24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新細明體" panose="02020500000000000000" pitchFamily="18" charset="-120"/>
                          <a:ea typeface="新細明體" panose="02020500000000000000" pitchFamily="18" charset="-120"/>
                        </a:rPr>
                        <a:t>〇</a:t>
                      </a:r>
                      <a:endParaRPr lang="zh-TW" altLang="en-US" sz="2400" dirty="0" smtClean="0">
                        <a:solidFill>
                          <a:srgbClr val="FF0000"/>
                        </a:solidFill>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463520">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269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0000FF"/>
                          </a:solidFill>
                          <a:latin typeface="標楷體" panose="03000509000000000000" pitchFamily="65" charset="-120"/>
                          <a:ea typeface="標楷體" panose="03000509000000000000" pitchFamily="65" charset="-120"/>
                        </a:rPr>
                        <a:t>非勞動部頒發技術士證。</a:t>
                      </a: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0000FF"/>
                          </a:solidFill>
                          <a:latin typeface="標楷體" panose="03000509000000000000" pitchFamily="65" charset="-120"/>
                          <a:ea typeface="標楷體" panose="03000509000000000000" pitchFamily="65" charset="-120"/>
                        </a:rPr>
                        <a:t>採計競賽為簡章表列，且核發獎狀須有主辦單位和落款單位須為中央各級機關或直轄市政府，落款人為機關首長。</a:t>
                      </a: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4" name="圖片 13"/>
          <p:cNvPicPr>
            <a:picLocks noChangeAspect="1"/>
          </p:cNvPicPr>
          <p:nvPr/>
        </p:nvPicPr>
        <p:blipFill>
          <a:blip r:embed="rId2"/>
          <a:stretch>
            <a:fillRect/>
          </a:stretch>
        </p:blipFill>
        <p:spPr>
          <a:xfrm>
            <a:off x="4696865" y="1986804"/>
            <a:ext cx="2602204" cy="3281949"/>
          </a:xfrm>
          <a:prstGeom prst="rect">
            <a:avLst/>
          </a:prstGeom>
        </p:spPr>
      </p:pic>
      <p:sp>
        <p:nvSpPr>
          <p:cNvPr id="15" name="矩形 14"/>
          <p:cNvSpPr/>
          <p:nvPr/>
        </p:nvSpPr>
        <p:spPr bwMode="auto">
          <a:xfrm flipV="1">
            <a:off x="5480395" y="3106475"/>
            <a:ext cx="466725" cy="172393"/>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16" name="矩形 15"/>
          <p:cNvSpPr/>
          <p:nvPr/>
        </p:nvSpPr>
        <p:spPr bwMode="auto">
          <a:xfrm flipV="1">
            <a:off x="5735271" y="2920653"/>
            <a:ext cx="568250" cy="150802"/>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pic>
        <p:nvPicPr>
          <p:cNvPr id="21" name="圖片 20"/>
          <p:cNvPicPr>
            <a:picLocks noChangeAspect="1"/>
          </p:cNvPicPr>
          <p:nvPr/>
        </p:nvPicPr>
        <p:blipFill>
          <a:blip r:embed="rId4"/>
          <a:stretch>
            <a:fillRect/>
          </a:stretch>
        </p:blipFill>
        <p:spPr>
          <a:xfrm>
            <a:off x="1367727" y="1986804"/>
            <a:ext cx="2544638" cy="3302308"/>
          </a:xfrm>
          <a:prstGeom prst="rect">
            <a:avLst/>
          </a:prstGeom>
        </p:spPr>
      </p:pic>
      <p:sp>
        <p:nvSpPr>
          <p:cNvPr id="22" name="矩形 21"/>
          <p:cNvSpPr/>
          <p:nvPr/>
        </p:nvSpPr>
        <p:spPr bwMode="auto">
          <a:xfrm>
            <a:off x="3139304" y="3345353"/>
            <a:ext cx="432048" cy="577423"/>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3" name="矩形 22"/>
          <p:cNvSpPr/>
          <p:nvPr/>
        </p:nvSpPr>
        <p:spPr bwMode="auto">
          <a:xfrm>
            <a:off x="2185065" y="2665171"/>
            <a:ext cx="319943" cy="175417"/>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4" name="矩形 23"/>
          <p:cNvSpPr/>
          <p:nvPr/>
        </p:nvSpPr>
        <p:spPr bwMode="auto">
          <a:xfrm>
            <a:off x="3221050" y="2665171"/>
            <a:ext cx="465152" cy="175418"/>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5" name="矩形 24"/>
          <p:cNvSpPr/>
          <p:nvPr/>
        </p:nvSpPr>
        <p:spPr bwMode="auto">
          <a:xfrm>
            <a:off x="2152227" y="3106475"/>
            <a:ext cx="409100" cy="144937"/>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6" name="矩形 25"/>
          <p:cNvSpPr/>
          <p:nvPr/>
        </p:nvSpPr>
        <p:spPr bwMode="auto">
          <a:xfrm>
            <a:off x="2010307" y="2831445"/>
            <a:ext cx="692557" cy="152805"/>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7" name="矩形 26"/>
          <p:cNvSpPr/>
          <p:nvPr/>
        </p:nvSpPr>
        <p:spPr bwMode="auto">
          <a:xfrm>
            <a:off x="2279218" y="4407726"/>
            <a:ext cx="307038" cy="101394"/>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8" name="文字方塊 6"/>
          <p:cNvSpPr txBox="1">
            <a:spLocks noChangeArrowheads="1"/>
          </p:cNvSpPr>
          <p:nvPr/>
        </p:nvSpPr>
        <p:spPr bwMode="auto">
          <a:xfrm>
            <a:off x="179512" y="991046"/>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ct val="0"/>
              </a:spcBef>
              <a:buFontTx/>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比序項目</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10157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309657366"/>
              </p:ext>
            </p:extLst>
          </p:nvPr>
        </p:nvGraphicFramePr>
        <p:xfrm>
          <a:off x="174624" y="1385361"/>
          <a:ext cx="8713789" cy="5112955"/>
        </p:xfrm>
        <a:graphic>
          <a:graphicData uri="http://schemas.openxmlformats.org/drawingml/2006/table">
            <a:tbl>
              <a:tblPr firstRow="1" bandRow="1">
                <a:tableStyleId>{5C22544A-7EE6-4342-B048-85BDC9FD1C3A}</a:tableStyleId>
              </a:tblPr>
              <a:tblGrid>
                <a:gridCol w="2736647">
                  <a:extLst>
                    <a:ext uri="{9D8B030D-6E8A-4147-A177-3AD203B41FA5}">
                      <a16:colId xmlns:a16="http://schemas.microsoft.com/office/drawing/2014/main" val="20000"/>
                    </a:ext>
                  </a:extLst>
                </a:gridCol>
                <a:gridCol w="2952564">
                  <a:extLst>
                    <a:ext uri="{9D8B030D-6E8A-4147-A177-3AD203B41FA5}">
                      <a16:colId xmlns:a16="http://schemas.microsoft.com/office/drawing/2014/main" val="20001"/>
                    </a:ext>
                  </a:extLst>
                </a:gridCol>
                <a:gridCol w="3024578">
                  <a:extLst>
                    <a:ext uri="{9D8B030D-6E8A-4147-A177-3AD203B41FA5}">
                      <a16:colId xmlns:a16="http://schemas.microsoft.com/office/drawing/2014/main" val="20002"/>
                    </a:ext>
                  </a:extLst>
                </a:gridCol>
              </a:tblGrid>
              <a:tr h="365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新細明體" panose="02020500000000000000" pitchFamily="18" charset="-120"/>
                          <a:ea typeface="新細明體" panose="02020500000000000000" pitchFamily="18" charset="-120"/>
                        </a:rPr>
                        <a:t>Ｘ</a:t>
                      </a:r>
                      <a:endParaRPr lang="zh-TW" altLang="en-US" sz="2400" dirty="0"/>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新細明體" panose="02020500000000000000" pitchFamily="18" charset="-120"/>
                          <a:ea typeface="新細明體" panose="02020500000000000000" pitchFamily="18" charset="-120"/>
                        </a:rPr>
                        <a:t>Ｘ</a:t>
                      </a:r>
                      <a:endParaRPr lang="zh-TW" altLang="en-US" sz="2400" dirty="0" smtClean="0">
                        <a:solidFill>
                          <a:srgbClr val="FF0000"/>
                        </a:solidFill>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新細明體" panose="02020500000000000000" pitchFamily="18" charset="-120"/>
                          <a:ea typeface="新細明體" panose="02020500000000000000" pitchFamily="18" charset="-120"/>
                        </a:rPr>
                        <a:t>Ｘ</a:t>
                      </a:r>
                      <a:endParaRPr lang="zh-TW" altLang="en-US" sz="2400" dirty="0" smtClean="0">
                        <a:solidFill>
                          <a:srgbClr val="FF0000"/>
                        </a:solidFill>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41343">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90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性質若為體驗</a:t>
                      </a: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活動不屬第</a:t>
                      </a:r>
                      <a:r>
                        <a:rPr lang="en-US" altLang="zh-TW" sz="1800" baseline="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比序之志工或社會服務採計範圍</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研習證書，不予採計。</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服務證明沒有標示服務時數</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，不予採計。</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1397" name="標題 5"/>
          <p:cNvSpPr>
            <a:spLocks noGrp="1"/>
          </p:cNvSpPr>
          <p:nvPr>
            <p:ph type="title"/>
          </p:nvPr>
        </p:nvSpPr>
        <p:spPr>
          <a:xfrm>
            <a:off x="0" y="188640"/>
            <a:ext cx="8964488"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a:t>
            </a:r>
            <a:r>
              <a:rPr lang="zh-TW" altLang="en-US" sz="4400" b="1" dirty="0" smtClean="0">
                <a:solidFill>
                  <a:schemeClr val="tx1"/>
                </a:solidFill>
                <a:latin typeface="標楷體" panose="03000509000000000000" pitchFamily="65" charset="-120"/>
                <a:ea typeface="標楷體" panose="03000509000000000000" pitchFamily="65" charset="-120"/>
              </a:rPr>
              <a:t>試務作業實務常見問題</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(4/7)</a:t>
            </a:r>
            <a:endParaRPr lang="zh-TW" altLang="en-US" sz="4400" b="1" dirty="0" smtClean="0">
              <a:solidFill>
                <a:schemeClr val="tx1"/>
              </a:solidFill>
              <a:latin typeface="標楷體" panose="03000509000000000000" pitchFamily="65" charset="-120"/>
              <a:ea typeface="標楷體" panose="03000509000000000000" pitchFamily="65" charset="-120"/>
            </a:endParaRPr>
          </a:p>
        </p:txBody>
      </p:sp>
      <p:sp>
        <p:nvSpPr>
          <p:cNvPr id="101396" name="投影片編號版面配置區 3"/>
          <p:cNvSpPr>
            <a:spLocks noGrp="1"/>
          </p:cNvSpPr>
          <p:nvPr>
            <p:ph type="sldNum" sz="quarter" idx="12"/>
          </p:nvPr>
        </p:nvSpPr>
        <p:spPr>
          <a:xfrm>
            <a:off x="6754813" y="64897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4D08302-A39F-40E6-9517-5B1B172D1EDC}" type="slidenum">
              <a:rPr lang="zh-TW" altLang="en-US" sz="1400" smtClean="0"/>
              <a:pPr>
                <a:spcBef>
                  <a:spcPct val="0"/>
                </a:spcBef>
                <a:buFontTx/>
                <a:buNone/>
              </a:pPr>
              <a:t>44</a:t>
            </a:fld>
            <a:endParaRPr lang="en-US" altLang="zh-TW" sz="1400" smtClean="0"/>
          </a:p>
        </p:txBody>
      </p:sp>
      <p:sp>
        <p:nvSpPr>
          <p:cNvPr id="101398" name="文字方塊 6"/>
          <p:cNvSpPr txBox="1">
            <a:spLocks noChangeArrowheads="1"/>
          </p:cNvSpPr>
          <p:nvPr/>
        </p:nvSpPr>
        <p:spPr bwMode="auto">
          <a:xfrm>
            <a:off x="110109" y="937451"/>
            <a:ext cx="828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三、第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比序項目</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1399"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283" y="1919002"/>
            <a:ext cx="23764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橢圓 9"/>
          <p:cNvSpPr/>
          <p:nvPr/>
        </p:nvSpPr>
        <p:spPr>
          <a:xfrm>
            <a:off x="486004" y="2398887"/>
            <a:ext cx="1727200" cy="288925"/>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bwMode="auto">
          <a:xfrm>
            <a:off x="3225587" y="2806777"/>
            <a:ext cx="376250" cy="179387"/>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18" name="矩形 17"/>
          <p:cNvSpPr/>
          <p:nvPr/>
        </p:nvSpPr>
        <p:spPr bwMode="auto">
          <a:xfrm>
            <a:off x="4529053" y="2795521"/>
            <a:ext cx="319943" cy="175417"/>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pic>
        <p:nvPicPr>
          <p:cNvPr id="24" name="圖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2313" y="1954485"/>
            <a:ext cx="2266950" cy="333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bwMode="auto">
          <a:xfrm>
            <a:off x="3259892" y="4869160"/>
            <a:ext cx="360040" cy="199743"/>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3" name="矩形 22"/>
          <p:cNvSpPr/>
          <p:nvPr/>
        </p:nvSpPr>
        <p:spPr bwMode="auto">
          <a:xfrm>
            <a:off x="3380333" y="2934754"/>
            <a:ext cx="517832" cy="496631"/>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7" name="矩形 26"/>
          <p:cNvSpPr/>
          <p:nvPr/>
        </p:nvSpPr>
        <p:spPr bwMode="auto">
          <a:xfrm>
            <a:off x="4770792" y="2948140"/>
            <a:ext cx="487386" cy="202156"/>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30" name="矩形 29"/>
          <p:cNvSpPr/>
          <p:nvPr/>
        </p:nvSpPr>
        <p:spPr bwMode="auto">
          <a:xfrm>
            <a:off x="3649060" y="2321325"/>
            <a:ext cx="1270666" cy="288032"/>
          </a:xfrm>
          <a:prstGeom prst="rect">
            <a:avLst/>
          </a:prstGeom>
          <a:noFill/>
          <a:ln w="31750">
            <a:solidFill>
              <a:srgbClr val="0000FF"/>
            </a:solidFill>
          </a:ln>
          <a:extLst/>
        </p:spPr>
        <p:txBody>
          <a:bodyPr rtlCol="0" anchor="ctr"/>
          <a:lstStyle/>
          <a:p>
            <a:pPr algn="ctr"/>
            <a:endParaRPr lang="zh-TW" altLang="en-US">
              <a:noFill/>
            </a:endParaRPr>
          </a:p>
        </p:txBody>
      </p:sp>
      <p:pic>
        <p:nvPicPr>
          <p:cNvPr id="31" name="圖片 30"/>
          <p:cNvPicPr>
            <a:picLocks noChangeAspect="1"/>
          </p:cNvPicPr>
          <p:nvPr/>
        </p:nvPicPr>
        <p:blipFill>
          <a:blip r:embed="rId5"/>
          <a:stretch>
            <a:fillRect/>
          </a:stretch>
        </p:blipFill>
        <p:spPr>
          <a:xfrm>
            <a:off x="6134181" y="1954485"/>
            <a:ext cx="2562979" cy="3456384"/>
          </a:xfrm>
          <a:prstGeom prst="rect">
            <a:avLst/>
          </a:prstGeom>
        </p:spPr>
      </p:pic>
      <p:sp>
        <p:nvSpPr>
          <p:cNvPr id="19" name="矩形 18"/>
          <p:cNvSpPr/>
          <p:nvPr/>
        </p:nvSpPr>
        <p:spPr bwMode="auto">
          <a:xfrm flipV="1">
            <a:off x="6331890" y="1998505"/>
            <a:ext cx="1264446" cy="322820"/>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5"/>
          <p:cNvSpPr>
            <a:spLocks noGrp="1"/>
          </p:cNvSpPr>
          <p:nvPr>
            <p:ph type="title"/>
          </p:nvPr>
        </p:nvSpPr>
        <p:spPr>
          <a:xfrm>
            <a:off x="0" y="188640"/>
            <a:ext cx="9144000"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a:t>
            </a:r>
            <a:r>
              <a:rPr lang="zh-TW" altLang="en-US" sz="4400" b="1" dirty="0" smtClean="0">
                <a:solidFill>
                  <a:schemeClr val="tx1"/>
                </a:solidFill>
                <a:latin typeface="標楷體" panose="03000509000000000000" pitchFamily="65" charset="-120"/>
                <a:ea typeface="標楷體" panose="03000509000000000000" pitchFamily="65" charset="-120"/>
              </a:rPr>
              <a:t>試務作業實務常見問題</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(5/7)</a:t>
            </a:r>
            <a:endParaRPr lang="zh-TW" altLang="en-US" sz="4400" b="1" dirty="0" smtClean="0">
              <a:solidFill>
                <a:schemeClr val="tx1"/>
              </a:solidFill>
              <a:latin typeface="標楷體" panose="03000509000000000000" pitchFamily="65" charset="-120"/>
              <a:ea typeface="標楷體" panose="03000509000000000000" pitchFamily="65" charset="-120"/>
            </a:endParaRPr>
          </a:p>
        </p:txBody>
      </p:sp>
      <p:sp>
        <p:nvSpPr>
          <p:cNvPr id="10241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221D5BA-2ABA-46D6-BAF3-DFF38EB265B7}" type="slidenum">
              <a:rPr lang="zh-TW" altLang="en-US" sz="1400" smtClean="0"/>
              <a:pPr>
                <a:spcBef>
                  <a:spcPct val="0"/>
                </a:spcBef>
                <a:buFontTx/>
                <a:buNone/>
              </a:pPr>
              <a:t>45</a:t>
            </a:fld>
            <a:endParaRPr lang="en-US" altLang="zh-TW" sz="1400" smtClean="0"/>
          </a:p>
        </p:txBody>
      </p:sp>
      <p:sp>
        <p:nvSpPr>
          <p:cNvPr id="102403" name="文字方塊 6"/>
          <p:cNvSpPr txBox="1">
            <a:spLocks noChangeArrowheads="1"/>
          </p:cNvSpPr>
          <p:nvPr/>
        </p:nvSpPr>
        <p:spPr bwMode="auto">
          <a:xfrm>
            <a:off x="179388" y="1007016"/>
            <a:ext cx="828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dirty="0">
                <a:latin typeface="標楷體" panose="03000509000000000000" pitchFamily="65" charset="-120"/>
                <a:ea typeface="標楷體" panose="03000509000000000000" pitchFamily="65" charset="-120"/>
              </a:rPr>
              <a:t>三、</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比序項</a:t>
            </a:r>
            <a:r>
              <a:rPr lang="zh-TW" altLang="en-US" sz="2400" dirty="0">
                <a:latin typeface="標楷體" panose="03000509000000000000" pitchFamily="65" charset="-120"/>
                <a:ea typeface="標楷體" panose="03000509000000000000" pitchFamily="65" charset="-120"/>
              </a:rPr>
              <a:t>目</a:t>
            </a:r>
            <a:endParaRPr lang="en-US" altLang="zh-TW" sz="2400" dirty="0">
              <a:latin typeface="標楷體" panose="03000509000000000000" pitchFamily="65" charset="-120"/>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163562588"/>
              </p:ext>
            </p:extLst>
          </p:nvPr>
        </p:nvGraphicFramePr>
        <p:xfrm>
          <a:off x="151731" y="1484784"/>
          <a:ext cx="8523288" cy="4622174"/>
        </p:xfrm>
        <a:graphic>
          <a:graphicData uri="http://schemas.openxmlformats.org/drawingml/2006/table">
            <a:tbl>
              <a:tblPr firstRow="1" bandRow="1">
                <a:tableStyleId>{5C22544A-7EE6-4342-B048-85BDC9FD1C3A}</a:tableStyleId>
              </a:tblPr>
              <a:tblGrid>
                <a:gridCol w="4261644">
                  <a:extLst>
                    <a:ext uri="{9D8B030D-6E8A-4147-A177-3AD203B41FA5}">
                      <a16:colId xmlns:a16="http://schemas.microsoft.com/office/drawing/2014/main" val="20000"/>
                    </a:ext>
                  </a:extLst>
                </a:gridCol>
                <a:gridCol w="4261644">
                  <a:extLst>
                    <a:ext uri="{9D8B030D-6E8A-4147-A177-3AD203B41FA5}">
                      <a16:colId xmlns:a16="http://schemas.microsoft.com/office/drawing/2014/main" val="20001"/>
                    </a:ext>
                  </a:extLst>
                </a:gridCol>
              </a:tblGrid>
              <a:tr h="49738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solidFill>
                            <a:srgbClr val="FF0000"/>
                          </a:solidFill>
                          <a:latin typeface="Arial Black" panose="020B0A04020102020204" pitchFamily="34" charset="0"/>
                          <a:ea typeface="新細明體" panose="02020500000000000000" pitchFamily="18" charset="-120"/>
                        </a:rPr>
                        <a:t>〇</a:t>
                      </a:r>
                      <a:endParaRPr lang="zh-TW" altLang="en-US" sz="2800" dirty="0" smtClean="0">
                        <a:solidFill>
                          <a:srgbClr val="FF0000"/>
                        </a:solidFill>
                        <a:latin typeface="Arial Black" panose="020B0A04020102020204" pitchFamily="34" charset="0"/>
                      </a:endParaRPr>
                    </a:p>
                  </a:txBody>
                  <a:tcPr marL="91431" marR="91431" marT="45727" marB="4572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dirty="0" smtClean="0">
                        <a:solidFill>
                          <a:srgbClr val="FF0000"/>
                        </a:solidFill>
                      </a:endParaRPr>
                    </a:p>
                  </a:txBody>
                  <a:tcPr marL="91431" marR="91431" marT="45727" marB="45727"/>
                </a:tc>
                <a:extLst>
                  <a:ext uri="{0D108BD9-81ED-4DB2-BD59-A6C34878D82A}">
                    <a16:rowId xmlns:a16="http://schemas.microsoft.com/office/drawing/2014/main" val="10000"/>
                  </a:ext>
                </a:extLst>
              </a:tr>
              <a:tr h="3600000">
                <a:tc>
                  <a:txBody>
                    <a:bodyPr/>
                    <a:lstStyle/>
                    <a:p>
                      <a:endParaRPr lang="zh-TW" altLang="en-US" sz="1800" dirty="0"/>
                    </a:p>
                  </a:txBody>
                  <a:tcPr marL="91431" marR="91431" marT="45727" marB="4572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31" marR="91431" marT="45727" marB="4572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證明文件上需</a:t>
                      </a:r>
                      <a:r>
                        <a:rPr lang="zh-TW" altLang="en-US" sz="1800" dirty="0" smtClean="0">
                          <a:solidFill>
                            <a:srgbClr val="0000FF"/>
                          </a:solidFill>
                          <a:latin typeface="標楷體" panose="03000509000000000000" pitchFamily="65" charset="-120"/>
                          <a:ea typeface="標楷體" panose="03000509000000000000" pitchFamily="65" charset="-120"/>
                        </a:rPr>
                        <a:t>敘明為志工或社會服務</a:t>
                      </a:r>
                      <a:r>
                        <a:rPr lang="zh-TW" altLang="en-US" sz="1800" dirty="0" smtClean="0">
                          <a:latin typeface="標楷體" panose="03000509000000000000" pitchFamily="65" charset="-120"/>
                          <a:ea typeface="標楷體" panose="03000509000000000000" pitchFamily="65" charset="-120"/>
                        </a:rPr>
                        <a:t>，並將</a:t>
                      </a:r>
                      <a:r>
                        <a:rPr lang="zh-TW" altLang="en-US" sz="1800" dirty="0" smtClean="0">
                          <a:solidFill>
                            <a:srgbClr val="FF0000"/>
                          </a:solidFill>
                          <a:latin typeface="標楷體" panose="03000509000000000000" pitchFamily="65" charset="-120"/>
                          <a:ea typeface="標楷體" panose="03000509000000000000" pitchFamily="65" charset="-120"/>
                        </a:rPr>
                        <a:t>服務日期或服務時數清楚標示方得採計</a:t>
                      </a:r>
                      <a:r>
                        <a:rPr lang="zh-TW" altLang="en-US" sz="1800" dirty="0">
                          <a:solidFill>
                            <a:schemeClr val="dk1"/>
                          </a:solidFill>
                          <a:latin typeface="標楷體" panose="03000509000000000000" pitchFamily="65" charset="-120"/>
                          <a:ea typeface="標楷體" panose="03000509000000000000" pitchFamily="65" charset="-120"/>
                        </a:rPr>
                        <a:t>。</a:t>
                      </a:r>
                      <a:endParaRPr lang="zh-TW" altLang="en-US" sz="1800" dirty="0" smtClean="0">
                        <a:solidFill>
                          <a:srgbClr val="0000FF"/>
                        </a:solidFill>
                        <a:latin typeface="標楷體" panose="03000509000000000000" pitchFamily="65" charset="-120"/>
                        <a:ea typeface="標楷體" panose="03000509000000000000" pitchFamily="65" charset="-120"/>
                      </a:endParaRPr>
                    </a:p>
                  </a:txBody>
                  <a:tcPr marL="91431" marR="91431"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dirty="0">
                        <a:latin typeface="標楷體" panose="03000509000000000000" pitchFamily="65" charset="-120"/>
                        <a:ea typeface="標楷體" panose="03000509000000000000" pitchFamily="65" charset="-120"/>
                      </a:endParaRPr>
                    </a:p>
                  </a:txBody>
                  <a:tcPr marL="91431" marR="91431" marT="45727" marB="45727"/>
                </a:tc>
                <a:extLst>
                  <a:ext uri="{0D108BD9-81ED-4DB2-BD59-A6C34878D82A}">
                    <a16:rowId xmlns:a16="http://schemas.microsoft.com/office/drawing/2014/main" val="10002"/>
                  </a:ext>
                </a:extLst>
              </a:tr>
            </a:tbl>
          </a:graphicData>
        </a:graphic>
      </p:graphicFrame>
      <p:pic>
        <p:nvPicPr>
          <p:cNvPr id="102424"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0834" y="2059940"/>
            <a:ext cx="2347912"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bwMode="auto">
          <a:xfrm>
            <a:off x="1727080" y="3009898"/>
            <a:ext cx="938238" cy="227078"/>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pic>
        <p:nvPicPr>
          <p:cNvPr id="2" name="圖片 1"/>
          <p:cNvPicPr>
            <a:picLocks noChangeAspect="1"/>
          </p:cNvPicPr>
          <p:nvPr/>
        </p:nvPicPr>
        <p:blipFill>
          <a:blip r:embed="rId4"/>
          <a:stretch>
            <a:fillRect/>
          </a:stretch>
        </p:blipFill>
        <p:spPr>
          <a:xfrm>
            <a:off x="5312412" y="2064031"/>
            <a:ext cx="2450273" cy="3455987"/>
          </a:xfrm>
          <a:prstGeom prst="rect">
            <a:avLst/>
          </a:prstGeom>
        </p:spPr>
      </p:pic>
      <p:sp>
        <p:nvSpPr>
          <p:cNvPr id="3" name="矩形 2"/>
          <p:cNvSpPr/>
          <p:nvPr/>
        </p:nvSpPr>
        <p:spPr bwMode="auto">
          <a:xfrm>
            <a:off x="5684336" y="3314701"/>
            <a:ext cx="1813744" cy="690363"/>
          </a:xfrm>
          <a:prstGeom prst="rect">
            <a:avLst/>
          </a:prstGeom>
          <a:noFill/>
          <a:ln w="28575">
            <a:solidFill>
              <a:srgbClr val="0000FF"/>
            </a:solidFill>
          </a:ln>
          <a:extLst/>
        </p:spPr>
        <p:txBody>
          <a:bodyPr rtlCol="0" anchor="ctr"/>
          <a:lstStyle/>
          <a:p>
            <a:pPr algn="ctr"/>
            <a:endParaRPr lang="zh-TW" altLang="en-US">
              <a:noFill/>
            </a:endParaRPr>
          </a:p>
        </p:txBody>
      </p:sp>
      <p:sp>
        <p:nvSpPr>
          <p:cNvPr id="22" name="矩形 21"/>
          <p:cNvSpPr/>
          <p:nvPr/>
        </p:nvSpPr>
        <p:spPr bwMode="auto">
          <a:xfrm flipV="1">
            <a:off x="1598111" y="3378329"/>
            <a:ext cx="907345" cy="169543"/>
          </a:xfrm>
          <a:prstGeom prst="rect">
            <a:avLst/>
          </a:prstGeom>
          <a:noFill/>
          <a:ln w="28575">
            <a:solidFill>
              <a:srgbClr val="0000FF"/>
            </a:solidFill>
          </a:ln>
          <a:extLst/>
        </p:spPr>
        <p:txBody>
          <a:bodyPr rtlCol="0" anchor="ctr"/>
          <a:lstStyle/>
          <a:p>
            <a:pPr algn="ctr"/>
            <a:endParaRPr lang="zh-TW" altLang="en-US">
              <a:noFill/>
            </a:endParaRPr>
          </a:p>
        </p:txBody>
      </p:sp>
      <p:sp>
        <p:nvSpPr>
          <p:cNvPr id="25" name="矩形 24"/>
          <p:cNvSpPr/>
          <p:nvPr/>
        </p:nvSpPr>
        <p:spPr bwMode="auto">
          <a:xfrm flipV="1">
            <a:off x="1475656" y="3573016"/>
            <a:ext cx="792088" cy="144016"/>
          </a:xfrm>
          <a:prstGeom prst="rect">
            <a:avLst/>
          </a:prstGeom>
          <a:noFill/>
          <a:ln w="28575">
            <a:solidFill>
              <a:srgbClr val="0000FF"/>
            </a:solidFill>
          </a:ln>
          <a:extLst/>
        </p:spPr>
        <p:txBody>
          <a:bodyPr rtlCol="0" anchor="ctr"/>
          <a:lstStyle/>
          <a:p>
            <a:pPr algn="ctr"/>
            <a:endParaRPr lang="zh-TW" altLang="en-US">
              <a:noFill/>
            </a:endParaRPr>
          </a:p>
        </p:txBody>
      </p:sp>
      <p:sp>
        <p:nvSpPr>
          <p:cNvPr id="28" name="矩形 27"/>
          <p:cNvSpPr/>
          <p:nvPr/>
        </p:nvSpPr>
        <p:spPr bwMode="auto">
          <a:xfrm>
            <a:off x="6291123" y="2971483"/>
            <a:ext cx="419100" cy="153987"/>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9" name="矩形 28"/>
          <p:cNvSpPr/>
          <p:nvPr/>
        </p:nvSpPr>
        <p:spPr bwMode="auto">
          <a:xfrm>
            <a:off x="5436096" y="2072723"/>
            <a:ext cx="1299222" cy="476840"/>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18" name="矩形 17"/>
          <p:cNvSpPr/>
          <p:nvPr/>
        </p:nvSpPr>
        <p:spPr bwMode="auto">
          <a:xfrm>
            <a:off x="6374727" y="4473672"/>
            <a:ext cx="694347" cy="281208"/>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21" name="矩形 20"/>
          <p:cNvSpPr/>
          <p:nvPr/>
        </p:nvSpPr>
        <p:spPr bwMode="auto">
          <a:xfrm>
            <a:off x="2699792" y="5085184"/>
            <a:ext cx="694347" cy="216671"/>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標題 5"/>
          <p:cNvSpPr>
            <a:spLocks noGrp="1"/>
          </p:cNvSpPr>
          <p:nvPr>
            <p:ph type="title"/>
          </p:nvPr>
        </p:nvSpPr>
        <p:spPr>
          <a:xfrm>
            <a:off x="0" y="188640"/>
            <a:ext cx="9144000"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a:t>
            </a:r>
            <a:r>
              <a:rPr lang="zh-TW" altLang="en-US" sz="4400" b="1" dirty="0" smtClean="0">
                <a:solidFill>
                  <a:schemeClr val="tx1"/>
                </a:solidFill>
                <a:latin typeface="標楷體" panose="03000509000000000000" pitchFamily="65" charset="-120"/>
                <a:ea typeface="標楷體" panose="03000509000000000000" pitchFamily="65" charset="-120"/>
              </a:rPr>
              <a:t>試務作業實務常見問題</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(6/7)</a:t>
            </a:r>
            <a:endParaRPr lang="zh-TW" altLang="en-US" sz="4400" b="1" dirty="0" smtClean="0">
              <a:solidFill>
                <a:schemeClr val="tx1"/>
              </a:solidFill>
              <a:latin typeface="標楷體" panose="03000509000000000000" pitchFamily="65" charset="-120"/>
              <a:ea typeface="標楷體" panose="03000509000000000000" pitchFamily="65" charset="-120"/>
            </a:endParaRPr>
          </a:p>
        </p:txBody>
      </p:sp>
      <p:sp>
        <p:nvSpPr>
          <p:cNvPr id="10342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D7F6924-87F7-4DA6-8861-6453865334A2}" type="slidenum">
              <a:rPr lang="zh-TW" altLang="en-US" sz="1400" smtClean="0"/>
              <a:pPr>
                <a:spcBef>
                  <a:spcPct val="0"/>
                </a:spcBef>
                <a:buFontTx/>
                <a:buNone/>
              </a:pPr>
              <a:t>46</a:t>
            </a:fld>
            <a:endParaRPr lang="en-US" altLang="zh-TW" sz="1400" smtClean="0"/>
          </a:p>
        </p:txBody>
      </p:sp>
      <p:sp>
        <p:nvSpPr>
          <p:cNvPr id="103428" name="文字方塊 6"/>
          <p:cNvSpPr txBox="1">
            <a:spLocks noChangeArrowheads="1"/>
          </p:cNvSpPr>
          <p:nvPr/>
        </p:nvSpPr>
        <p:spPr bwMode="auto">
          <a:xfrm>
            <a:off x="179388" y="1052736"/>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dirty="0">
                <a:latin typeface="標楷體" panose="03000509000000000000" pitchFamily="65" charset="-120"/>
                <a:ea typeface="標楷體" panose="03000509000000000000" pitchFamily="65" charset="-120"/>
              </a:rPr>
              <a:t>四、被推薦生檢附資料型式</a:t>
            </a:r>
          </a:p>
        </p:txBody>
      </p:sp>
      <p:graphicFrame>
        <p:nvGraphicFramePr>
          <p:cNvPr id="10" name="表格 9"/>
          <p:cNvGraphicFramePr>
            <a:graphicFrameLocks noGrp="1"/>
          </p:cNvGraphicFramePr>
          <p:nvPr>
            <p:extLst>
              <p:ext uri="{D42A27DB-BD31-4B8C-83A1-F6EECF244321}">
                <p14:modId xmlns:p14="http://schemas.microsoft.com/office/powerpoint/2010/main" val="2285668428"/>
              </p:ext>
            </p:extLst>
          </p:nvPr>
        </p:nvGraphicFramePr>
        <p:xfrm>
          <a:off x="179388" y="1585913"/>
          <a:ext cx="8507412" cy="4388536"/>
        </p:xfrm>
        <a:graphic>
          <a:graphicData uri="http://schemas.openxmlformats.org/drawingml/2006/table">
            <a:tbl>
              <a:tblPr firstRow="1" bandRow="1">
                <a:tableStyleId>{5C22544A-7EE6-4342-B048-85BDC9FD1C3A}</a:tableStyleId>
              </a:tblPr>
              <a:tblGrid>
                <a:gridCol w="4253706">
                  <a:extLst>
                    <a:ext uri="{9D8B030D-6E8A-4147-A177-3AD203B41FA5}">
                      <a16:colId xmlns:a16="http://schemas.microsoft.com/office/drawing/2014/main" val="20000"/>
                    </a:ext>
                  </a:extLst>
                </a:gridCol>
                <a:gridCol w="4253706">
                  <a:extLst>
                    <a:ext uri="{9D8B030D-6E8A-4147-A177-3AD203B41FA5}">
                      <a16:colId xmlns:a16="http://schemas.microsoft.com/office/drawing/2014/main" val="20002"/>
                    </a:ext>
                  </a:extLst>
                </a:gridCol>
              </a:tblGrid>
              <a:tr h="457243">
                <a:tc>
                  <a:txBody>
                    <a:bodyPr/>
                    <a:lstStyle/>
                    <a:p>
                      <a:pPr algn="ctr"/>
                      <a:r>
                        <a:rPr lang="zh-TW" altLang="en-US" sz="2800" dirty="0" smtClean="0">
                          <a:solidFill>
                            <a:srgbClr val="FF0000"/>
                          </a:solidFill>
                          <a:latin typeface="新細明體" panose="02020500000000000000" pitchFamily="18" charset="-120"/>
                          <a:ea typeface="新細明體" panose="02020500000000000000" pitchFamily="18" charset="-120"/>
                        </a:rPr>
                        <a:t>Ｘ</a:t>
                      </a:r>
                      <a:endParaRPr lang="zh-TW" altLang="en-US" sz="2800" dirty="0">
                        <a:solidFill>
                          <a:srgbClr val="FF0000"/>
                        </a:solidFill>
                      </a:endParaRPr>
                    </a:p>
                  </a:txBody>
                  <a:tcPr marL="91436" marR="91436"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solidFill>
                            <a:srgbClr val="FF0000"/>
                          </a:solidFill>
                          <a:latin typeface="新細明體" panose="02020500000000000000" pitchFamily="18" charset="-120"/>
                          <a:ea typeface="新細明體" panose="02020500000000000000" pitchFamily="18" charset="-120"/>
                        </a:rPr>
                        <a:t>〇</a:t>
                      </a:r>
                      <a:endParaRPr lang="zh-TW" altLang="en-US" sz="2800" dirty="0" smtClean="0">
                        <a:solidFill>
                          <a:srgbClr val="FF0000"/>
                        </a:solidFill>
                      </a:endParaRPr>
                    </a:p>
                  </a:txBody>
                  <a:tcPr marL="91436" marR="91436"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970370">
                <a:tc>
                  <a:txBody>
                    <a:bodyPr/>
                    <a:lstStyle/>
                    <a:p>
                      <a:endParaRPr lang="zh-TW" altLang="en-US" sz="1800" dirty="0"/>
                    </a:p>
                  </a:txBody>
                  <a:tcPr marL="91436" marR="91436"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36" marR="91436"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900000">
                <a:tc>
                  <a:txBody>
                    <a:bodyPr/>
                    <a:lstStyle/>
                    <a:p>
                      <a:pPr marL="0" marR="0" lvl="0" indent="0" algn="ctr" defTabSz="914400" rtl="0" eaLnBrk="1" fontAlgn="auto" latinLnBrk="0" hangingPunct="1">
                        <a:lnSpc>
                          <a:spcPct val="100000"/>
                        </a:lnSpc>
                        <a:spcBef>
                          <a:spcPts val="0"/>
                        </a:spcBef>
                        <a:spcAft>
                          <a:spcPts val="0"/>
                        </a:spcAft>
                        <a:buClrTx/>
                        <a:buSzTx/>
                        <a:buFont typeface="標楷體" panose="03000509000000000000" pitchFamily="65" charset="-120"/>
                        <a:buNone/>
                        <a:tabLst/>
                        <a:defRPr/>
                      </a:pPr>
                      <a:r>
                        <a:rPr lang="zh-TW" altLang="en-US" sz="1800" dirty="0" smtClean="0">
                          <a:latin typeface="標楷體" panose="03000509000000000000" pitchFamily="65" charset="-120"/>
                          <a:ea typeface="標楷體" panose="03000509000000000000" pitchFamily="65" charset="-120"/>
                        </a:rPr>
                        <a:t>不須裝入資料袋</a:t>
                      </a:r>
                      <a:endParaRPr lang="en-US" altLang="zh-TW" sz="1800" dirty="0" smtClean="0">
                        <a:latin typeface="標楷體" panose="03000509000000000000" pitchFamily="65" charset="-120"/>
                        <a:ea typeface="標楷體" panose="03000509000000000000" pitchFamily="65" charset="-120"/>
                      </a:endParaRPr>
                    </a:p>
                    <a:p>
                      <a:pPr marL="0" indent="0" algn="ctr">
                        <a:buFont typeface="標楷體" panose="03000509000000000000" pitchFamily="65" charset="-120"/>
                        <a:buNone/>
                      </a:pPr>
                      <a:r>
                        <a:rPr lang="zh-TW" altLang="en-US" sz="1800" dirty="0" smtClean="0">
                          <a:latin typeface="標楷體" panose="03000509000000000000" pitchFamily="65" charset="-120"/>
                          <a:ea typeface="標楷體" panose="03000509000000000000" pitchFamily="65" charset="-120"/>
                        </a:rPr>
                        <a:t>不須裝訂成冊</a:t>
                      </a:r>
                      <a:endParaRPr lang="en-US" altLang="zh-TW" sz="1800" dirty="0" smtClean="0">
                        <a:latin typeface="標楷體" panose="03000509000000000000" pitchFamily="65" charset="-120"/>
                        <a:ea typeface="標楷體" panose="03000509000000000000" pitchFamily="65" charset="-120"/>
                      </a:endParaRPr>
                    </a:p>
                  </a:txBody>
                  <a:tcPr marL="91436" marR="91436"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將所有資料依寄件封面表件順序由上而下，於</a:t>
                      </a:r>
                      <a:r>
                        <a:rPr lang="zh-TW" altLang="en-US" sz="1800" b="1" dirty="0" smtClean="0">
                          <a:latin typeface="標楷體" panose="03000509000000000000" pitchFamily="65" charset="-120"/>
                          <a:ea typeface="標楷體" panose="03000509000000000000" pitchFamily="65" charset="-120"/>
                        </a:rPr>
                        <a:t>左上角用釘書機裝訂</a:t>
                      </a:r>
                      <a:r>
                        <a:rPr lang="zh-TW" altLang="en-US" sz="1800" dirty="0" smtClean="0">
                          <a:latin typeface="標楷體" panose="03000509000000000000" pitchFamily="65" charset="-120"/>
                          <a:ea typeface="標楷體" panose="03000509000000000000" pitchFamily="65" charset="-120"/>
                        </a:rPr>
                        <a:t>即可</a:t>
                      </a:r>
                    </a:p>
                  </a:txBody>
                  <a:tcPr marL="91436" marR="91436"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03447" name="圖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9312"/>
            <a:ext cx="3119438"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6976" y="2150926"/>
            <a:ext cx="20732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橢圓 10"/>
          <p:cNvSpPr/>
          <p:nvPr/>
        </p:nvSpPr>
        <p:spPr>
          <a:xfrm>
            <a:off x="5366672" y="2276872"/>
            <a:ext cx="412591" cy="360362"/>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5"/>
          <p:cNvSpPr>
            <a:spLocks noGrp="1"/>
          </p:cNvSpPr>
          <p:nvPr>
            <p:ph type="title"/>
          </p:nvPr>
        </p:nvSpPr>
        <p:spPr>
          <a:xfrm>
            <a:off x="0" y="188640"/>
            <a:ext cx="8964488"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a:t>
            </a:r>
            <a:r>
              <a:rPr lang="zh-TW" altLang="en-US" sz="4400" b="1" dirty="0" smtClean="0">
                <a:solidFill>
                  <a:schemeClr val="tx1"/>
                </a:solidFill>
                <a:latin typeface="標楷體" panose="03000509000000000000" pitchFamily="65" charset="-120"/>
                <a:ea typeface="標楷體" panose="03000509000000000000" pitchFamily="65" charset="-120"/>
              </a:rPr>
              <a:t>試務作業實務常見問題</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(7/7)</a:t>
            </a:r>
            <a:endPar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448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BEB54E9-16DE-4106-9050-382BF16AE98C}" type="slidenum">
              <a:rPr lang="zh-TW" altLang="en-US" sz="1400" smtClean="0"/>
              <a:pPr>
                <a:spcBef>
                  <a:spcPct val="0"/>
                </a:spcBef>
                <a:buFontTx/>
                <a:buNone/>
              </a:pPr>
              <a:t>47</a:t>
            </a:fld>
            <a:endParaRPr lang="en-US" altLang="zh-TW" sz="1400" smtClean="0"/>
          </a:p>
        </p:txBody>
      </p:sp>
      <p:sp>
        <p:nvSpPr>
          <p:cNvPr id="104451" name="文字方塊 6"/>
          <p:cNvSpPr txBox="1">
            <a:spLocks noChangeArrowheads="1"/>
          </p:cNvSpPr>
          <p:nvPr/>
        </p:nvSpPr>
        <p:spPr bwMode="auto">
          <a:xfrm>
            <a:off x="179388" y="1052736"/>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dirty="0">
                <a:latin typeface="標楷體" panose="03000509000000000000" pitchFamily="65" charset="-120"/>
                <a:ea typeface="標楷體" panose="03000509000000000000" pitchFamily="65" charset="-120"/>
              </a:rPr>
              <a:t>五、被推薦生資料袋</a:t>
            </a:r>
          </a:p>
        </p:txBody>
      </p:sp>
      <p:graphicFrame>
        <p:nvGraphicFramePr>
          <p:cNvPr id="2" name="表格 1"/>
          <p:cNvGraphicFramePr>
            <a:graphicFrameLocks noGrp="1"/>
          </p:cNvGraphicFramePr>
          <p:nvPr>
            <p:extLst>
              <p:ext uri="{D42A27DB-BD31-4B8C-83A1-F6EECF244321}">
                <p14:modId xmlns:p14="http://schemas.microsoft.com/office/powerpoint/2010/main" val="3325990017"/>
              </p:ext>
            </p:extLst>
          </p:nvPr>
        </p:nvGraphicFramePr>
        <p:xfrm>
          <a:off x="107950" y="1577975"/>
          <a:ext cx="8785226" cy="5230813"/>
        </p:xfrm>
        <a:graphic>
          <a:graphicData uri="http://schemas.openxmlformats.org/drawingml/2006/table">
            <a:tbl>
              <a:tblPr firstRow="1" bandRow="1">
                <a:tableStyleId>{5C22544A-7EE6-4342-B048-85BDC9FD1C3A}</a:tableStyleId>
              </a:tblPr>
              <a:tblGrid>
                <a:gridCol w="2868799">
                  <a:extLst>
                    <a:ext uri="{9D8B030D-6E8A-4147-A177-3AD203B41FA5}">
                      <a16:colId xmlns:a16="http://schemas.microsoft.com/office/drawing/2014/main" val="20000"/>
                    </a:ext>
                  </a:extLst>
                </a:gridCol>
                <a:gridCol w="1451867">
                  <a:extLst>
                    <a:ext uri="{9D8B030D-6E8A-4147-A177-3AD203B41FA5}">
                      <a16:colId xmlns:a16="http://schemas.microsoft.com/office/drawing/2014/main" val="20001"/>
                    </a:ext>
                  </a:extLst>
                </a:gridCol>
                <a:gridCol w="2880361">
                  <a:extLst>
                    <a:ext uri="{9D8B030D-6E8A-4147-A177-3AD203B41FA5}">
                      <a16:colId xmlns:a16="http://schemas.microsoft.com/office/drawing/2014/main" val="20002"/>
                    </a:ext>
                  </a:extLst>
                </a:gridCol>
                <a:gridCol w="1584199">
                  <a:extLst>
                    <a:ext uri="{9D8B030D-6E8A-4147-A177-3AD203B41FA5}">
                      <a16:colId xmlns:a16="http://schemas.microsoft.com/office/drawing/2014/main" val="20003"/>
                    </a:ext>
                  </a:extLst>
                </a:gridCol>
              </a:tblGrid>
              <a:tr h="579200">
                <a:tc>
                  <a:txBody>
                    <a:bodyPr/>
                    <a:lstStyle/>
                    <a:p>
                      <a:pPr algn="ctr"/>
                      <a:r>
                        <a:rPr lang="zh-TW" altLang="en-US" sz="2800" dirty="0" smtClean="0">
                          <a:solidFill>
                            <a:srgbClr val="FF0000"/>
                          </a:solidFill>
                          <a:latin typeface="新細明體" panose="02020500000000000000" pitchFamily="18" charset="-120"/>
                          <a:ea typeface="新細明體" panose="02020500000000000000" pitchFamily="18" charset="-120"/>
                        </a:rPr>
                        <a:t>Ｘ</a:t>
                      </a:r>
                      <a:endParaRPr lang="zh-TW" altLang="en-US" sz="2800" dirty="0">
                        <a:solidFill>
                          <a:srgbClr val="FF0000"/>
                        </a:solidFill>
                      </a:endParaRPr>
                    </a:p>
                  </a:txBody>
                  <a:tcPr marL="91441" marR="91441" marT="45726" marB="4572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標楷體" panose="03000509000000000000" pitchFamily="65" charset="-120"/>
                          <a:ea typeface="標楷體" panose="03000509000000000000" pitchFamily="65" charset="-120"/>
                        </a:rPr>
                        <a:t>將每位推薦生資料分別裝入信封袋</a:t>
                      </a:r>
                      <a:endParaRPr lang="en-US" altLang="zh-TW" sz="1800" b="0" dirty="0" smtClean="0">
                        <a:solidFill>
                          <a:schemeClr val="tx1"/>
                        </a:solidFill>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標楷體" panose="03000509000000000000" pitchFamily="65" charset="-120"/>
                          <a:ea typeface="標楷體" panose="03000509000000000000" pitchFamily="65" charset="-120"/>
                        </a:rPr>
                        <a:t>，請勿將考生報名資料袋專用信封封面與表件直接裝訂</a:t>
                      </a:r>
                      <a:endParaRPr lang="zh-TW" altLang="en-US" sz="1800" b="0" dirty="0"/>
                    </a:p>
                  </a:txBody>
                  <a:tcPr marL="91441" marR="91441" marT="45726" marB="4572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smtClean="0">
                          <a:solidFill>
                            <a:srgbClr val="FF0000"/>
                          </a:solidFill>
                          <a:latin typeface="新細明體" panose="02020500000000000000" pitchFamily="18" charset="-120"/>
                          <a:ea typeface="新細明體" panose="02020500000000000000" pitchFamily="18" charset="-120"/>
                        </a:rPr>
                        <a:t>〇</a:t>
                      </a:r>
                      <a:endParaRPr lang="zh-TW" altLang="en-US" sz="3200" dirty="0" smtClean="0">
                        <a:solidFill>
                          <a:srgbClr val="FF0000"/>
                        </a:solidFill>
                      </a:endParaRPr>
                    </a:p>
                  </a:txBody>
                  <a:tcPr marL="91441" marR="91441" marT="45726" marB="4572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zh-TW" altLang="en-US" sz="1800" b="0" kern="1200" dirty="0" smtClean="0">
                          <a:solidFill>
                            <a:schemeClr val="tx1"/>
                          </a:solidFill>
                          <a:latin typeface="標楷體" panose="03000509000000000000" pitchFamily="65" charset="-120"/>
                          <a:ea typeface="標楷體" panose="03000509000000000000" pitchFamily="65" charset="-120"/>
                          <a:cs typeface="+mn-cs"/>
                        </a:rPr>
                        <a:t>將系統產出之考生報名資料袋專用信封封面黏貼大於</a:t>
                      </a:r>
                      <a:r>
                        <a:rPr lang="en-US" altLang="zh-TW" sz="1800" b="1" kern="1200" dirty="0" smtClean="0">
                          <a:solidFill>
                            <a:srgbClr val="0000FF"/>
                          </a:solidFill>
                          <a:latin typeface="標楷體" panose="03000509000000000000" pitchFamily="65" charset="-120"/>
                          <a:ea typeface="標楷體" panose="03000509000000000000" pitchFamily="65" charset="-120"/>
                          <a:cs typeface="+mn-cs"/>
                        </a:rPr>
                        <a:t>B4</a:t>
                      </a:r>
                      <a:r>
                        <a:rPr lang="zh-TW" altLang="en-US" sz="1800" b="1" kern="1200" dirty="0" smtClean="0">
                          <a:solidFill>
                            <a:srgbClr val="0000FF"/>
                          </a:solidFill>
                          <a:latin typeface="標楷體" panose="03000509000000000000" pitchFamily="65" charset="-120"/>
                          <a:ea typeface="標楷體" panose="03000509000000000000" pitchFamily="65" charset="-120"/>
                          <a:cs typeface="+mn-cs"/>
                        </a:rPr>
                        <a:t>尺吋之信封袋。每一位考生一份。</a:t>
                      </a:r>
                      <a:endParaRPr lang="en-US" altLang="zh-TW" sz="1800" b="1" kern="1200" dirty="0" smtClean="0">
                        <a:solidFill>
                          <a:srgbClr val="0000FF"/>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ct val="100000"/>
                        </a:lnSpc>
                        <a:spcBef>
                          <a:spcPts val="600"/>
                        </a:spcBef>
                        <a:spcAft>
                          <a:spcPts val="600"/>
                        </a:spcAft>
                        <a:buClrTx/>
                        <a:buSzTx/>
                        <a:buFontTx/>
                        <a:buNone/>
                        <a:tabLst/>
                        <a:defRPr/>
                      </a:pPr>
                      <a:r>
                        <a:rPr lang="zh-TW" altLang="en-US" sz="1800" b="0" kern="1200" dirty="0" smtClean="0">
                          <a:solidFill>
                            <a:schemeClr val="tx1"/>
                          </a:solidFill>
                          <a:latin typeface="標楷體" panose="03000509000000000000" pitchFamily="65" charset="-120"/>
                          <a:ea typeface="標楷體" panose="03000509000000000000" pitchFamily="65" charset="-120"/>
                          <a:cs typeface="+mn-cs"/>
                        </a:rPr>
                        <a:t>並由高職學校統一收齊後，辦理集體寄件。</a:t>
                      </a:r>
                      <a:endParaRPr lang="zh-TW" altLang="en-US" sz="1800" b="0" kern="1200" dirty="0">
                        <a:solidFill>
                          <a:schemeClr val="tx1"/>
                        </a:solidFill>
                        <a:latin typeface="標楷體" panose="03000509000000000000" pitchFamily="65" charset="-120"/>
                        <a:ea typeface="標楷體" panose="03000509000000000000" pitchFamily="65" charset="-120"/>
                        <a:cs typeface="+mn-cs"/>
                      </a:endParaRPr>
                    </a:p>
                  </a:txBody>
                  <a:tcPr marL="91441" marR="91441" marT="45726" marB="4572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267431">
                <a:tc rowSpan="2">
                  <a:txBody>
                    <a:bodyPr/>
                    <a:lstStyle/>
                    <a:p>
                      <a:endParaRPr lang="zh-TW" altLang="en-US" sz="1800" dirty="0"/>
                    </a:p>
                  </a:txBody>
                  <a:tcPr marL="91441" marR="91441" marT="45726" marB="4572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tc>
                <a:tc>
                  <a:txBody>
                    <a:bodyPr/>
                    <a:lstStyle/>
                    <a:p>
                      <a:endParaRPr lang="zh-TW" altLang="en-US" sz="1800" dirty="0"/>
                    </a:p>
                  </a:txBody>
                  <a:tcPr marL="91441" marR="91441" marT="45726" marB="4572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lang="zh-TW" altLang="en-US" dirty="0">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1"/>
                  </a:ext>
                </a:extLst>
              </a:tr>
              <a:tr h="265777">
                <a:tc vMerge="1">
                  <a:txBody>
                    <a:bodyPr/>
                    <a:lstStyle/>
                    <a:p>
                      <a:endParaRPr lang="zh-TW" altLang="en-US"/>
                    </a:p>
                  </a:txBody>
                  <a:tcPr/>
                </a:tc>
                <a:tc vMerge="1">
                  <a:txBody>
                    <a:bodyPr/>
                    <a:lstStyle/>
                    <a:p>
                      <a:endParaRPr lang="zh-TW" altLang="en-US"/>
                    </a:p>
                  </a:txBody>
                  <a:tcPr/>
                </a:tc>
                <a:tc rowSpan="2">
                  <a:txBody>
                    <a:bodyPr/>
                    <a:lstStyle/>
                    <a:p>
                      <a:endParaRPr lang="zh-TW" altLang="en-US" sz="1800" dirty="0"/>
                    </a:p>
                  </a:txBody>
                  <a:tcPr marL="91441" marR="91441" marT="45726" marB="4572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lang="zh-TW" altLang="en-US" dirty="0"/>
                    </a:p>
                  </a:txBody>
                  <a:tcPr/>
                </a:tc>
                <a:extLst>
                  <a:ext uri="{0D108BD9-81ED-4DB2-BD59-A6C34878D82A}">
                    <a16:rowId xmlns:a16="http://schemas.microsoft.com/office/drawing/2014/main" val="10002"/>
                  </a:ext>
                </a:extLst>
              </a:tr>
              <a:tr h="2118405">
                <a:tc>
                  <a:txBody>
                    <a:bodyPr/>
                    <a:lstStyle/>
                    <a:p>
                      <a:endParaRPr lang="zh-TW" altLang="en-US" sz="2400" dirty="0">
                        <a:latin typeface="標楷體" panose="03000509000000000000" pitchFamily="65" charset="-120"/>
                        <a:ea typeface="標楷體" panose="03000509000000000000" pitchFamily="65" charset="-120"/>
                      </a:endParaRPr>
                    </a:p>
                  </a:txBody>
                  <a:tcPr marL="91441" marR="91441" marT="45726" marB="45726"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lang="zh-TW" altLang="en-US" sz="24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extLst>
                  <a:ext uri="{0D108BD9-81ED-4DB2-BD59-A6C34878D82A}">
                    <a16:rowId xmlns:a16="http://schemas.microsoft.com/office/drawing/2014/main" val="10003"/>
                  </a:ext>
                </a:extLst>
              </a:tr>
            </a:tbl>
          </a:graphicData>
        </a:graphic>
      </p:graphicFrame>
      <p:pic>
        <p:nvPicPr>
          <p:cNvPr id="104479"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00" y="2276475"/>
            <a:ext cx="2636838"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0"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3" y="4722813"/>
            <a:ext cx="2636837"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1" name="圖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511675"/>
            <a:ext cx="27289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3" name="圖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224088"/>
            <a:ext cx="2728912"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標題 5"/>
          <p:cNvSpPr>
            <a:spLocks noGrp="1"/>
          </p:cNvSpPr>
          <p:nvPr>
            <p:ph type="title"/>
          </p:nvPr>
        </p:nvSpPr>
        <p:spPr>
          <a:xfrm>
            <a:off x="107504" y="210629"/>
            <a:ext cx="8229600" cy="633413"/>
          </a:xfrm>
        </p:spPr>
        <p:txBody>
          <a:bodyPr/>
          <a:lstStyle/>
          <a:p>
            <a:r>
              <a:rPr lang="zh-TW" altLang="en-US" sz="4400" b="1" dirty="0" smtClean="0">
                <a:solidFill>
                  <a:schemeClr val="tx1"/>
                </a:solidFill>
                <a:latin typeface="標楷體" panose="03000509000000000000" pitchFamily="65" charset="-120"/>
                <a:ea typeface="標楷體" panose="03000509000000000000" pitchFamily="65" charset="-120"/>
              </a:rPr>
              <a:t>拾參、意見交流</a:t>
            </a:r>
          </a:p>
        </p:txBody>
      </p:sp>
      <p:sp>
        <p:nvSpPr>
          <p:cNvPr id="3" name="內容版面配置區 2"/>
          <p:cNvSpPr>
            <a:spLocks noGrp="1"/>
          </p:cNvSpPr>
          <p:nvPr>
            <p:ph idx="1"/>
          </p:nvPr>
        </p:nvSpPr>
        <p:spPr>
          <a:xfrm>
            <a:off x="107504" y="1916832"/>
            <a:ext cx="8640762" cy="3024336"/>
          </a:xfrm>
        </p:spPr>
        <p:txBody>
          <a:bodyPr/>
          <a:lstStyle/>
          <a:p>
            <a:pPr>
              <a:buFont typeface="Arial" panose="020B0604020202020204" pitchFamily="34" charset="0"/>
              <a:buChar char="•"/>
              <a:defRPr/>
            </a:pPr>
            <a:r>
              <a:rPr lang="zh-TW" altLang="en-US" sz="3600" dirty="0" smtClean="0">
                <a:latin typeface="標楷體" pitchFamily="65" charset="-120"/>
                <a:ea typeface="標楷體" pitchFamily="65" charset="-120"/>
              </a:rPr>
              <a:t>電話</a:t>
            </a:r>
            <a:r>
              <a:rPr lang="zh-TW" altLang="en-US" sz="3600" dirty="0" smtClean="0">
                <a:latin typeface="Times New Roman" pitchFamily="18" charset="0"/>
                <a:ea typeface="華康中黑體" pitchFamily="49" charset="-120"/>
              </a:rPr>
              <a:t>：</a:t>
            </a:r>
            <a:r>
              <a:rPr lang="en-US" altLang="zh-TW" sz="3600" dirty="0" smtClean="0">
                <a:latin typeface="Times New Roman" pitchFamily="18" charset="0"/>
                <a:ea typeface="華康中黑體" pitchFamily="49" charset="-120"/>
              </a:rPr>
              <a:t>02-2772-5333</a:t>
            </a:r>
          </a:p>
          <a:p>
            <a:pPr>
              <a:buFont typeface="Arial" panose="020B0604020202020204" pitchFamily="34" charset="0"/>
              <a:buChar char="•"/>
              <a:defRPr/>
            </a:pPr>
            <a:r>
              <a:rPr lang="zh-TW" altLang="en-US" sz="3600" dirty="0" smtClean="0">
                <a:latin typeface="標楷體" pitchFamily="65" charset="-120"/>
                <a:ea typeface="標楷體" pitchFamily="65" charset="-120"/>
              </a:rPr>
              <a:t>傳真</a:t>
            </a:r>
            <a:r>
              <a:rPr lang="zh-TW" altLang="en-US" sz="3600" dirty="0" smtClean="0">
                <a:latin typeface="Times New Roman" pitchFamily="18" charset="0"/>
                <a:ea typeface="華康中黑體" pitchFamily="49" charset="-120"/>
              </a:rPr>
              <a:t>：</a:t>
            </a:r>
            <a:r>
              <a:rPr lang="en-US" altLang="zh-TW" sz="3600" dirty="0" smtClean="0">
                <a:latin typeface="Times New Roman" pitchFamily="18" charset="0"/>
                <a:ea typeface="華康中黑體" pitchFamily="49" charset="-120"/>
              </a:rPr>
              <a:t>02-2773-8881</a:t>
            </a:r>
          </a:p>
          <a:p>
            <a:pPr>
              <a:buFont typeface="Arial" panose="020B0604020202020204" pitchFamily="34" charset="0"/>
              <a:buChar char="•"/>
              <a:defRPr/>
            </a:pPr>
            <a:r>
              <a:rPr lang="zh-TW" altLang="en-US" sz="3600" dirty="0" smtClean="0">
                <a:latin typeface="標楷體" pitchFamily="65" charset="-120"/>
                <a:ea typeface="標楷體" pitchFamily="65" charset="-120"/>
              </a:rPr>
              <a:t>網址</a:t>
            </a:r>
            <a:r>
              <a:rPr lang="zh-TW" altLang="en-US" sz="3600" dirty="0" smtClean="0">
                <a:latin typeface="Times New Roman" pitchFamily="18" charset="0"/>
                <a:ea typeface="華康中黑體" pitchFamily="49" charset="-120"/>
              </a:rPr>
              <a:t>：</a:t>
            </a:r>
            <a:r>
              <a:rPr lang="en-US" altLang="zh-TW" sz="3600" dirty="0" smtClean="0">
                <a:latin typeface="Times New Roman" pitchFamily="18" charset="0"/>
                <a:ea typeface="華康中黑體" pitchFamily="49" charset="-120"/>
              </a:rPr>
              <a:t>https://www.jctv.ntut.edu.tw/star/</a:t>
            </a:r>
          </a:p>
          <a:p>
            <a:pPr>
              <a:buFont typeface="Arial" panose="020B0604020202020204" pitchFamily="34" charset="0"/>
              <a:buChar char="•"/>
              <a:defRPr/>
            </a:pPr>
            <a:r>
              <a:rPr lang="zh-TW" altLang="en-US" sz="3600" dirty="0" smtClean="0">
                <a:latin typeface="標楷體" pitchFamily="65" charset="-120"/>
                <a:ea typeface="標楷體" pitchFamily="65" charset="-120"/>
              </a:rPr>
              <a:t>電子郵件信箱</a:t>
            </a:r>
            <a:r>
              <a:rPr lang="zh-TW" altLang="en-US" sz="3600" dirty="0" smtClean="0">
                <a:latin typeface="Times New Roman" pitchFamily="18" charset="0"/>
                <a:ea typeface="華康中黑體" pitchFamily="49" charset="-120"/>
              </a:rPr>
              <a:t>：</a:t>
            </a:r>
            <a:r>
              <a:rPr lang="en-US" altLang="zh-TW" sz="3600" dirty="0" smtClean="0">
                <a:latin typeface="Times New Roman" pitchFamily="18" charset="0"/>
                <a:ea typeface="華康中黑體" pitchFamily="49" charset="-120"/>
              </a:rPr>
              <a:t>star@ntut.edu.tw</a:t>
            </a:r>
            <a:endParaRPr lang="zh-TW" altLang="en-US" sz="3600" dirty="0">
              <a:latin typeface="Times New Roman" pitchFamily="18" charset="0"/>
              <a:ea typeface="華康中黑體" pitchFamily="49" charset="-120"/>
            </a:endParaRPr>
          </a:p>
        </p:txBody>
      </p:sp>
      <p:sp>
        <p:nvSpPr>
          <p:cNvPr id="10547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8E1B593-5262-4CE5-AF4D-BE4AC4A87A50}" type="slidenum">
              <a:rPr lang="zh-TW" altLang="en-US" sz="1400" smtClean="0"/>
              <a:pPr>
                <a:spcBef>
                  <a:spcPct val="0"/>
                </a:spcBef>
                <a:buFontTx/>
                <a:buNone/>
              </a:pPr>
              <a:t>48</a:t>
            </a:fld>
            <a:endParaRPr lang="en-US" altLang="zh-TW" sz="1400" smtClean="0"/>
          </a:p>
        </p:txBody>
      </p:sp>
      <p:pic>
        <p:nvPicPr>
          <p:cNvPr id="2050" name="Picture 2" descr="https://truth.bahamut.com.tw/s01/201802/d6841ea175de5e44dd743843792ec81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659" y="1412776"/>
            <a:ext cx="3041621" cy="17126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25" y="166457"/>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貳、近三年招生</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概況</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endParaRPr lang="zh-TW" altLang="en-US" sz="4400" b="1"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5</a:t>
            </a:fld>
            <a:endParaRPr lang="en-US" altLang="zh-TW"/>
          </a:p>
        </p:txBody>
      </p:sp>
      <p:graphicFrame>
        <p:nvGraphicFramePr>
          <p:cNvPr id="6" name="內容版面配置區 3"/>
          <p:cNvGraphicFramePr>
            <a:graphicFrameLocks/>
          </p:cNvGraphicFramePr>
          <p:nvPr>
            <p:extLst>
              <p:ext uri="{D42A27DB-BD31-4B8C-83A1-F6EECF244321}">
                <p14:modId xmlns:p14="http://schemas.microsoft.com/office/powerpoint/2010/main" val="1253277829"/>
              </p:ext>
            </p:extLst>
          </p:nvPr>
        </p:nvGraphicFramePr>
        <p:xfrm>
          <a:off x="1441251" y="1125538"/>
          <a:ext cx="6261497" cy="500062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直線接點 7"/>
          <p:cNvCxnSpPr/>
          <p:nvPr/>
        </p:nvCxnSpPr>
        <p:spPr>
          <a:xfrm>
            <a:off x="2006377" y="3491386"/>
            <a:ext cx="5696371" cy="4066"/>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397996" y="3439696"/>
            <a:ext cx="538930" cy="338554"/>
          </a:xfrm>
          <a:prstGeom prst="rect">
            <a:avLst/>
          </a:prstGeom>
        </p:spPr>
        <p:txBody>
          <a:bodyPr wrap="none">
            <a:spAutoFit/>
          </a:bodyPr>
          <a:lstStyle/>
          <a:p>
            <a:r>
              <a:rPr lang="en-US" altLang="zh-TW" sz="1600" b="1" dirty="0" smtClean="0">
                <a:solidFill>
                  <a:srgbClr val="FF0000"/>
                </a:solidFill>
              </a:rPr>
              <a:t>-1.0</a:t>
            </a:r>
            <a:endParaRPr lang="zh-TW" altLang="en-US" sz="1600" b="1" dirty="0">
              <a:solidFill>
                <a:srgbClr val="FF0000"/>
              </a:solidFill>
            </a:endParaRPr>
          </a:p>
        </p:txBody>
      </p:sp>
      <p:sp>
        <p:nvSpPr>
          <p:cNvPr id="10" name="矩形 9"/>
          <p:cNvSpPr/>
          <p:nvPr/>
        </p:nvSpPr>
        <p:spPr>
          <a:xfrm>
            <a:off x="6982843" y="3787775"/>
            <a:ext cx="538930" cy="338554"/>
          </a:xfrm>
          <a:prstGeom prst="rect">
            <a:avLst/>
          </a:prstGeom>
        </p:spPr>
        <p:txBody>
          <a:bodyPr wrap="none">
            <a:spAutoFit/>
          </a:bodyPr>
          <a:lstStyle/>
          <a:p>
            <a:r>
              <a:rPr lang="en-US" altLang="zh-TW" sz="1600" b="1" dirty="0" smtClean="0">
                <a:solidFill>
                  <a:srgbClr val="FF0000"/>
                </a:solidFill>
              </a:rPr>
              <a:t>-7.6</a:t>
            </a:r>
            <a:endParaRPr lang="zh-TW" altLang="en-US" sz="1600" b="1" dirty="0">
              <a:solidFill>
                <a:srgbClr val="FF0000"/>
              </a:solidFill>
            </a:endParaRPr>
          </a:p>
        </p:txBody>
      </p:sp>
      <p:cxnSp>
        <p:nvCxnSpPr>
          <p:cNvPr id="11" name="直線單箭頭接點 10"/>
          <p:cNvCxnSpPr/>
          <p:nvPr/>
        </p:nvCxnSpPr>
        <p:spPr>
          <a:xfrm>
            <a:off x="7022635" y="3509311"/>
            <a:ext cx="6815" cy="8721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5186164" y="3495452"/>
            <a:ext cx="2108" cy="1741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68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96180"/>
            <a:ext cx="8409112" cy="633413"/>
          </a:xfrm>
        </p:spPr>
        <p:txBody>
          <a:bodyPr/>
          <a:lstStyle/>
          <a:p>
            <a:r>
              <a:rPr lang="zh-TW" altLang="en-US" sz="4400" b="1" dirty="0" smtClean="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4400" b="1" dirty="0">
                <a:latin typeface="Times New Roman" panose="02020603050405020304" pitchFamily="18" charset="0"/>
                <a:ea typeface="標楷體" panose="03000509000000000000" pitchFamily="65" charset="-120"/>
                <a:cs typeface="Times New Roman" panose="02020603050405020304" pitchFamily="18" charset="0"/>
              </a:rPr>
              <a:t>重要日程表（</a:t>
            </a:r>
            <a:r>
              <a:rPr lang="en-US" altLang="zh-TW" sz="4400" b="1"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44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400" b="1"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418694972"/>
              </p:ext>
            </p:extLst>
          </p:nvPr>
        </p:nvGraphicFramePr>
        <p:xfrm>
          <a:off x="457200" y="1125537"/>
          <a:ext cx="8507288" cy="4823743"/>
        </p:xfrm>
        <a:graphic>
          <a:graphicData uri="http://schemas.openxmlformats.org/drawingml/2006/table">
            <a:tbl>
              <a:tblPr firstRow="1" bandRow="1">
                <a:tableStyleId>{93296810-A885-4BE3-A3E7-6D5BEEA58F35}</a:tableStyleId>
              </a:tblPr>
              <a:tblGrid>
                <a:gridCol w="3034680">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760544">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日程</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辦理事項</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42733">
                <a:tc>
                  <a:txBody>
                    <a:bodyPr/>
                    <a:lstStyle/>
                    <a:p>
                      <a:pPr marL="71755" marR="71755" algn="just" defTabSz="914400" rtl="0" eaLnBrk="1" fontAlgn="ctr" latinLnBrk="0" hangingPunct="1">
                        <a:spcAft>
                          <a:spcPts val="0"/>
                        </a:spcAft>
                        <a:tabLst>
                          <a:tab pos="8371205" algn="l"/>
                        </a:tabLst>
                      </a:pPr>
                      <a:r>
                        <a:rPr lang="en-US"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108.11.28(</a:t>
                      </a:r>
                      <a:r>
                        <a:rPr lang="zh-TW"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00</a:t>
                      </a:r>
                      <a:r>
                        <a:rPr lang="zh-TW"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起</a:t>
                      </a: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13335" marR="19050" algn="just" fontAlgn="ctr">
                        <a:lnSpc>
                          <a:spcPct val="100000"/>
                        </a:lnSpc>
                        <a:spcAft>
                          <a:spcPts val="0"/>
                        </a:spcAft>
                        <a:tabLst>
                          <a:tab pos="8371205" algn="l"/>
                        </a:tabLst>
                      </a:pPr>
                      <a:r>
                        <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rPr>
                        <a:t>招生簡章公告及網路下載</a:t>
                      </a:r>
                      <a:endParaRPr lang="zh-TW" sz="22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938552">
                <a:tc>
                  <a:txBody>
                    <a:bodyPr/>
                    <a:lstStyle/>
                    <a:p>
                      <a:pPr marL="71755" marR="71755" algn="just" defTabSz="914400" rtl="0" eaLnBrk="1" fontAlgn="ctr" latinLnBrk="0" hangingPunct="1">
                        <a:spcAft>
                          <a:spcPts val="0"/>
                        </a:spcAft>
                        <a:tabLst>
                          <a:tab pos="8371205" algn="l"/>
                        </a:tabLst>
                      </a:pPr>
                      <a:r>
                        <a:rPr lang="en-US"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108.11.29(</a:t>
                      </a:r>
                      <a:r>
                        <a:rPr lang="zh-TW"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五</a:t>
                      </a:r>
                      <a:r>
                        <a:rPr lang="en-US"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00</a:t>
                      </a:r>
                      <a:r>
                        <a:rPr lang="zh-TW"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71755" marR="71755" algn="just" defTabSz="914400" rtl="0" eaLnBrk="1" fontAlgn="ctr" latinLnBrk="0" hangingPunct="1">
                        <a:spcAft>
                          <a:spcPts val="0"/>
                        </a:spcAft>
                        <a:tabLst>
                          <a:tab pos="8371205" algn="l"/>
                        </a:tabLst>
                      </a:pPr>
                      <a:r>
                        <a:rPr lang="en-US"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en-US" sz="220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1. 9</a:t>
                      </a:r>
                      <a:r>
                        <a:rPr lang="en-US"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zh-TW"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00</a:t>
                      </a:r>
                      <a:r>
                        <a:rPr lang="zh-TW" sz="220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13335" marR="19050" algn="just" fontAlgn="ctr">
                        <a:lnSpc>
                          <a:spcPct val="100000"/>
                        </a:lnSpc>
                        <a:spcAft>
                          <a:spcPts val="0"/>
                        </a:spcAft>
                        <a:tabLst>
                          <a:tab pos="8371205" algn="l"/>
                        </a:tabLst>
                      </a:pPr>
                      <a:r>
                        <a:rPr lang="zh-TW" sz="22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推薦學校上傳遴選辦法及公告網址</a:t>
                      </a:r>
                      <a:endParaRPr lang="zh-TW" sz="2200" b="1"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938552">
                <a:tc>
                  <a:txBody>
                    <a:bodyPr/>
                    <a:lstStyle/>
                    <a:p>
                      <a:pPr marL="71755" marR="71755" algn="just" defTabSz="914400" rtl="0" eaLnBrk="1" fontAlgn="ctr" latinLnBrk="0" hangingPunct="1">
                        <a:spcAft>
                          <a:spcPts val="0"/>
                        </a:spcAft>
                        <a:tabLst>
                          <a:tab pos="8371205" algn="l"/>
                        </a:tabLst>
                      </a:pPr>
                      <a:r>
                        <a:rPr lang="en-US" sz="22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109.2.20(</a:t>
                      </a:r>
                      <a:r>
                        <a:rPr lang="zh-TW" sz="22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sz="22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sz="22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71755" marR="71755" algn="just" defTabSz="914400" rtl="0" eaLnBrk="1" fontAlgn="ctr" latinLnBrk="0" hangingPunct="1">
                        <a:spcAft>
                          <a:spcPts val="0"/>
                        </a:spcAft>
                        <a:tabLst>
                          <a:tab pos="8371205" algn="l"/>
                        </a:tabLst>
                      </a:pPr>
                      <a:r>
                        <a:rPr lang="en-US" sz="22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109.3.10(</a:t>
                      </a:r>
                      <a:r>
                        <a:rPr lang="zh-TW" sz="22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sz="22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sz="22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13335" marR="19050" algn="just" fontAlgn="ctr">
                        <a:lnSpc>
                          <a:spcPct val="100000"/>
                        </a:lnSpc>
                        <a:spcAft>
                          <a:spcPts val="0"/>
                        </a:spcAft>
                        <a:tabLst>
                          <a:tab pos="8371205" algn="l"/>
                        </a:tabLst>
                      </a:pPr>
                      <a:r>
                        <a:rPr lang="zh-TW" sz="22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推薦學校上網登錄被推薦考生之基本資料</a:t>
                      </a: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643362">
                <a:tc>
                  <a:txBody>
                    <a:bodyPr/>
                    <a:lstStyle/>
                    <a:p>
                      <a:pPr marL="71755" marR="71755" algn="just" defTabSz="914400" rtl="0" eaLnBrk="1" fontAlgn="ctr" latinLnBrk="0" hangingPunct="1">
                        <a:spcAft>
                          <a:spcPts val="0"/>
                        </a:spcAft>
                        <a:tabLst>
                          <a:tab pos="8371205" algn="l"/>
                        </a:tabLst>
                      </a:pPr>
                      <a:r>
                        <a:rPr lang="en-US"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109.3.11(</a:t>
                      </a:r>
                      <a:r>
                        <a:rPr lang="zh-TW"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71755" marR="71755" algn="just" defTabSz="914400" rtl="0" eaLnBrk="1" fontAlgn="ctr" latinLnBrk="0" hangingPunct="1">
                        <a:spcAft>
                          <a:spcPts val="0"/>
                        </a:spcAft>
                        <a:tabLst>
                          <a:tab pos="8371205" algn="l"/>
                        </a:tabLst>
                      </a:pPr>
                      <a:r>
                        <a:rPr lang="en-US"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109.3.18(</a:t>
                      </a:r>
                      <a:r>
                        <a:rPr lang="zh-TW"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fontAlgn="ctr">
                        <a:lnSpc>
                          <a:spcPct val="100000"/>
                        </a:lnSpc>
                      </a:pPr>
                      <a:r>
                        <a:rPr lang="zh-TW" altLang="zh-TW" sz="2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被推薦考生進行網路報名，並將報名表件交至各高級職業學校，統一郵寄報名表件</a:t>
                      </a:r>
                      <a:r>
                        <a:rPr lang="zh-TW" altLang="en-US" sz="2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fontAlgn="ctr">
                        <a:lnSpc>
                          <a:spcPct val="100000"/>
                        </a:lnSpc>
                        <a:spcBef>
                          <a:spcPts val="600"/>
                        </a:spcBef>
                      </a:pPr>
                      <a:r>
                        <a:rPr lang="zh-TW"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18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18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18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星期四</a:t>
                      </a:r>
                      <a:r>
                        <a:rPr lang="en-US" altLang="zh-TW" sz="18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前</a:t>
                      </a:r>
                      <a:r>
                        <a:rPr lang="zh-TW"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，以快遞或限時掛號寄至本委員會</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以郵戳為憑</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6</a:t>
            </a:fld>
            <a:endParaRPr lang="en-US" altLang="zh-TW"/>
          </a:p>
        </p:txBody>
      </p:sp>
    </p:spTree>
    <p:extLst>
      <p:ext uri="{BB962C8B-B14F-4D97-AF65-F5344CB8AC3E}">
        <p14:creationId xmlns:p14="http://schemas.microsoft.com/office/powerpoint/2010/main" val="1193069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333" y="147935"/>
            <a:ext cx="8229600" cy="633413"/>
          </a:xfrm>
        </p:spPr>
        <p:txBody>
          <a:bodyPr/>
          <a:lstStyle/>
          <a:p>
            <a:r>
              <a:rPr lang="zh-TW" altLang="en-US" sz="4400" b="1" dirty="0" smtClean="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4400" b="1" dirty="0">
                <a:latin typeface="Times New Roman" panose="02020603050405020304" pitchFamily="18" charset="0"/>
                <a:ea typeface="標楷體" panose="03000509000000000000" pitchFamily="65" charset="-120"/>
                <a:cs typeface="Times New Roman" panose="02020603050405020304" pitchFamily="18" charset="0"/>
              </a:rPr>
              <a:t>重要日程表</a:t>
            </a:r>
            <a:r>
              <a:rPr lang="zh-TW" altLang="en-US" sz="44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b="1" dirty="0" smtClean="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4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400" b="1"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7</a:t>
            </a:fld>
            <a:endParaRPr lang="en-US" altLang="zh-TW"/>
          </a:p>
        </p:txBody>
      </p:sp>
      <p:graphicFrame>
        <p:nvGraphicFramePr>
          <p:cNvPr id="5" name="內容版面配置區 4"/>
          <p:cNvGraphicFramePr>
            <a:graphicFrameLocks/>
          </p:cNvGraphicFramePr>
          <p:nvPr>
            <p:extLst>
              <p:ext uri="{D42A27DB-BD31-4B8C-83A1-F6EECF244321}">
                <p14:modId xmlns:p14="http://schemas.microsoft.com/office/powerpoint/2010/main" val="3113360347"/>
              </p:ext>
            </p:extLst>
          </p:nvPr>
        </p:nvGraphicFramePr>
        <p:xfrm>
          <a:off x="457200" y="1125537"/>
          <a:ext cx="8507288" cy="5000626"/>
        </p:xfrm>
        <a:graphic>
          <a:graphicData uri="http://schemas.openxmlformats.org/drawingml/2006/table">
            <a:tbl>
              <a:tblPr firstRow="1" bandRow="1">
                <a:tableStyleId>{21E4AEA4-8DFA-4A89-87EB-49C32662AFE0}</a:tableStyleId>
              </a:tblPr>
              <a:tblGrid>
                <a:gridCol w="3034680">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553166">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日程</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辦理事項</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15047">
                <a:tc>
                  <a:txBody>
                    <a:bodyPr/>
                    <a:lstStyle/>
                    <a:p>
                      <a:pPr marL="71755" marR="71755" algn="just" fontAlgn="ctr">
                        <a:spcAft>
                          <a:spcPts val="0"/>
                        </a:spcAft>
                        <a:tabLst>
                          <a:tab pos="8371205" algn="l"/>
                        </a:tabLst>
                      </a:pPr>
                      <a:r>
                        <a:rPr lang="en-US"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109.4.14(</a:t>
                      </a:r>
                      <a:r>
                        <a:rPr lang="zh-TW"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2200" b="0" kern="100" spc="-2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71755" marR="36195" algn="just" defTabSz="914400" rtl="0" eaLnBrk="1" fontAlgn="ctr" latinLnBrk="0" hangingPunct="1">
                        <a:spcAft>
                          <a:spcPts val="0"/>
                        </a:spcAft>
                        <a:tabLst>
                          <a:tab pos="8371205" algn="l"/>
                        </a:tabLst>
                      </a:pPr>
                      <a:r>
                        <a:rPr lang="zh-TW"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公告報名資格及比序成績審查結果</a:t>
                      </a:r>
                      <a:endParaRPr lang="zh-TW" sz="2200" b="1" kern="100" spc="-4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869278">
                <a:tc>
                  <a:txBody>
                    <a:bodyPr/>
                    <a:lstStyle/>
                    <a:p>
                      <a:pPr marL="71755" marR="71755" algn="just" defTabSz="914400" rtl="0" eaLnBrk="1" fontAlgn="ctr" latinLnBrk="0" hangingPunct="1">
                        <a:spcAft>
                          <a:spcPts val="0"/>
                        </a:spcAft>
                        <a:tabLst>
                          <a:tab pos="8371205" algn="l"/>
                        </a:tabLst>
                      </a:pPr>
                      <a:r>
                        <a:rPr lang="en-US" sz="2200" kern="1200" dirty="0">
                          <a:effectLst/>
                          <a:latin typeface="Times New Roman" panose="02020603050405020304" pitchFamily="18" charset="0"/>
                          <a:ea typeface="標楷體" panose="03000509000000000000" pitchFamily="65" charset="-120"/>
                          <a:cs typeface="Times New Roman" panose="02020603050405020304" pitchFamily="18" charset="0"/>
                        </a:rPr>
                        <a:t>109.4.21(</a:t>
                      </a:r>
                      <a:r>
                        <a:rPr lang="zh-TW" sz="2200" kern="1200" dirty="0">
                          <a:effectLst/>
                          <a:latin typeface="Times New Roman" panose="02020603050405020304" pitchFamily="18" charset="0"/>
                          <a:ea typeface="標楷體" panose="03000509000000000000" pitchFamily="65" charset="-120"/>
                          <a:cs typeface="Times New Roman" panose="02020603050405020304" pitchFamily="18" charset="0"/>
                        </a:rPr>
                        <a:t>二</a:t>
                      </a:r>
                      <a:r>
                        <a:rPr lang="en-US" sz="2200" kern="12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2200" kern="12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71755" marR="36195" algn="just" fontAlgn="ctr">
                        <a:spcAft>
                          <a:spcPts val="0"/>
                        </a:spcAft>
                        <a:tabLst>
                          <a:tab pos="8371205" algn="l"/>
                        </a:tabLst>
                      </a:pPr>
                      <a:r>
                        <a:rPr lang="zh-TW"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考生排名網路查詢</a:t>
                      </a:r>
                      <a:endParaRPr lang="zh-TW" sz="22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69278">
                <a:tc>
                  <a:txBody>
                    <a:bodyPr/>
                    <a:lstStyle/>
                    <a:p>
                      <a:pPr marL="71755" marR="71755" algn="just" defTabSz="914400" rtl="0" eaLnBrk="1" fontAlgn="ctr" latinLnBrk="0" hangingPunct="1">
                        <a:spcAft>
                          <a:spcPts val="0"/>
                        </a:spcAft>
                        <a:tabLst>
                          <a:tab pos="8371205" algn="l"/>
                        </a:tabLst>
                      </a:pPr>
                      <a:r>
                        <a:rPr lang="en-US"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109.4.30 (</a:t>
                      </a:r>
                      <a:r>
                        <a:rPr lang="zh-TW"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起</a:t>
                      </a:r>
                    </a:p>
                    <a:p>
                      <a:pPr marL="71755" marR="71755" algn="just" defTabSz="914400" rtl="0" eaLnBrk="1" fontAlgn="ctr" latinLnBrk="0" hangingPunct="1">
                        <a:spcAft>
                          <a:spcPts val="0"/>
                        </a:spcAft>
                        <a:tabLst>
                          <a:tab pos="8371205" algn="l"/>
                        </a:tabLst>
                      </a:pPr>
                      <a:r>
                        <a:rPr lang="en-US"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109.5.6(</a:t>
                      </a:r>
                      <a:r>
                        <a:rPr lang="zh-TW"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sz="2200" b="1" kern="1200" dirty="0" smtClean="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71755" marR="36195" algn="just" defTabSz="914400" rtl="0" eaLnBrk="1" fontAlgn="ctr" latinLnBrk="0" hangingPunct="1">
                        <a:spcAft>
                          <a:spcPts val="0"/>
                        </a:spcAft>
                        <a:tabLst>
                          <a:tab pos="8371205" algn="l"/>
                        </a:tabLst>
                      </a:pPr>
                      <a:r>
                        <a:rPr lang="zh-TW"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考生網路選填登記就讀志願序</a:t>
                      </a:r>
                      <a:endParaRPr lang="zh-TW" sz="2200" b="1" kern="100" spc="-4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592382">
                <a:tc>
                  <a:txBody>
                    <a:bodyPr/>
                    <a:lstStyle/>
                    <a:p>
                      <a:pPr marL="71755" marR="71755" algn="just" defTabSz="914400" rtl="0" eaLnBrk="1" fontAlgn="ctr" latinLnBrk="0" hangingPunct="1">
                        <a:spcAft>
                          <a:spcPts val="0"/>
                        </a:spcAft>
                        <a:tabLst>
                          <a:tab pos="8371205" algn="l"/>
                        </a:tabLst>
                      </a:pPr>
                      <a:r>
                        <a:rPr lang="en-US"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109.5.12(</a:t>
                      </a:r>
                      <a:r>
                        <a:rPr lang="zh-TW"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2200" b="1"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71755" marR="36195" algn="just" fontAlgn="ctr">
                        <a:spcAft>
                          <a:spcPts val="0"/>
                        </a:spcAft>
                        <a:tabLst>
                          <a:tab pos="8371205" algn="l"/>
                        </a:tabLst>
                      </a:pPr>
                      <a:r>
                        <a:rPr lang="zh-TW" altLang="zh-TW" sz="2200" b="1" kern="1200" dirty="0" smtClean="0">
                          <a:effectLst/>
                          <a:latin typeface="Times New Roman" panose="02020603050405020304" pitchFamily="18" charset="0"/>
                          <a:ea typeface="標楷體" panose="03000509000000000000" pitchFamily="65" charset="-120"/>
                          <a:cs typeface="Times New Roman" panose="02020603050405020304" pitchFamily="18" charset="0"/>
                        </a:rPr>
                        <a:t>錄取公告</a:t>
                      </a:r>
                      <a:endParaRPr lang="zh-TW" altLang="zh-TW" sz="2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1501475">
                <a:tc>
                  <a:txBody>
                    <a:bodyPr/>
                    <a:lstStyle/>
                    <a:p>
                      <a:pPr marL="71755" marR="71755" algn="just" defTabSz="914400" rtl="0" eaLnBrk="1" fontAlgn="ctr" latinLnBrk="0" hangingPunct="1">
                        <a:spcAft>
                          <a:spcPts val="0"/>
                        </a:spcAft>
                        <a:tabLst>
                          <a:tab pos="8371205" algn="l"/>
                        </a:tabLst>
                      </a:pPr>
                      <a:r>
                        <a:rPr lang="en-US"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109.5.18(</a:t>
                      </a:r>
                      <a:r>
                        <a:rPr lang="zh-TW"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 12</a:t>
                      </a:r>
                      <a:r>
                        <a:rPr lang="zh-TW"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00</a:t>
                      </a:r>
                      <a:r>
                        <a:rPr lang="zh-TW"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22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71755" marR="36195" algn="just" fontAlgn="ctr">
                        <a:spcAft>
                          <a:spcPts val="0"/>
                        </a:spcAft>
                        <a:tabLst>
                          <a:tab pos="8371205" algn="l"/>
                        </a:tabLst>
                      </a:pPr>
                      <a:r>
                        <a:rPr lang="zh-TW"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聲明放棄錄取資格截止期限</a:t>
                      </a:r>
                      <a:endParaRPr lang="en-US" altLang="zh-TW" sz="22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71755" marR="36195" algn="just" fontAlgn="ctr">
                        <a:spcAft>
                          <a:spcPts val="0"/>
                        </a:spcAft>
                        <a:tabLst>
                          <a:tab pos="8371205" algn="l"/>
                        </a:tabLst>
                      </a:pPr>
                      <a:r>
                        <a:rPr lang="zh-TW"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放棄錄取資格聲明書須於期限內傳真，且以電話確定錄取學校已收到傳真，始完成放棄程序，未依規定期限及方式聲明放棄者，概不受理。</a:t>
                      </a:r>
                      <a:endParaRPr lang="zh-TW" sz="18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6876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5"/>
          <p:cNvSpPr>
            <a:spLocks noGrp="1"/>
          </p:cNvSpPr>
          <p:nvPr>
            <p:ph type="title"/>
          </p:nvPr>
        </p:nvSpPr>
        <p:spPr>
          <a:xfrm>
            <a:off x="0" y="183047"/>
            <a:ext cx="9144000" cy="633413"/>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肆、作業流程</a:t>
            </a:r>
          </a:p>
        </p:txBody>
      </p:sp>
      <p:sp>
        <p:nvSpPr>
          <p:cNvPr id="72707" name="投影片編號版面配置區 1"/>
          <p:cNvSpPr>
            <a:spLocks noGrp="1"/>
          </p:cNvSpPr>
          <p:nvPr>
            <p:ph type="sldNum" sz="quarter" idx="12"/>
          </p:nvPr>
        </p:nvSpPr>
        <p:spPr>
          <a:xfrm>
            <a:off x="6777038" y="650557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117BD35-8C57-4F49-91EA-4DD997808A02}" type="slidenum">
              <a:rPr lang="zh-TW" altLang="en-US" sz="1400" smtClean="0"/>
              <a:pPr>
                <a:spcBef>
                  <a:spcPct val="0"/>
                </a:spcBef>
                <a:buFontTx/>
                <a:buNone/>
              </a:pPr>
              <a:t>8</a:t>
            </a:fld>
            <a:endParaRPr lang="en-US" altLang="zh-TW" sz="1400" smtClean="0"/>
          </a:p>
        </p:txBody>
      </p:sp>
      <p:grpSp>
        <p:nvGrpSpPr>
          <p:cNvPr id="72708" name="群組 3"/>
          <p:cNvGrpSpPr>
            <a:grpSpLocks/>
          </p:cNvGrpSpPr>
          <p:nvPr/>
        </p:nvGrpSpPr>
        <p:grpSpPr bwMode="auto">
          <a:xfrm>
            <a:off x="539616" y="1660622"/>
            <a:ext cx="8236176" cy="4721128"/>
            <a:chOff x="268867" y="1141558"/>
            <a:chExt cx="8236181" cy="5290734"/>
          </a:xfrm>
        </p:grpSpPr>
        <p:sp>
          <p:nvSpPr>
            <p:cNvPr id="22" name="Text Box 49"/>
            <p:cNvSpPr txBox="1">
              <a:spLocks noChangeArrowheads="1"/>
            </p:cNvSpPr>
            <p:nvPr/>
          </p:nvSpPr>
          <p:spPr bwMode="auto">
            <a:xfrm>
              <a:off x="2795722" y="1141560"/>
              <a:ext cx="576262" cy="5246367"/>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eaLnBrk="1" hangingPunct="1">
                <a:defRPr/>
              </a:pPr>
              <a:r>
                <a:rPr lang="zh-TW" altLang="en-US" sz="2300" b="1" dirty="0">
                  <a:solidFill>
                    <a:schemeClr val="tx1"/>
                  </a:solidFill>
                  <a:latin typeface="標楷體" pitchFamily="65" charset="-120"/>
                  <a:ea typeface="標楷體" pitchFamily="65" charset="-120"/>
                  <a:cs typeface="Times New Roman" pitchFamily="18" charset="0"/>
                </a:rPr>
                <a:t>郵寄報名相關表件</a:t>
              </a:r>
              <a:r>
                <a:rPr lang="en-US" altLang="zh-TW" sz="2300" b="1" dirty="0">
                  <a:solidFill>
                    <a:schemeClr val="tx1"/>
                  </a:solidFill>
                  <a:latin typeface="標楷體" pitchFamily="65" charset="-120"/>
                  <a:ea typeface="標楷體" pitchFamily="65" charset="-120"/>
                  <a:cs typeface="Times New Roman" pitchFamily="18" charset="0"/>
                </a:rPr>
                <a:t>【</a:t>
              </a:r>
              <a:r>
                <a:rPr lang="zh-TW" altLang="en-US" sz="2300" b="1" dirty="0">
                  <a:solidFill>
                    <a:srgbClr val="0000FF"/>
                  </a:solidFill>
                  <a:latin typeface="標楷體" pitchFamily="65" charset="-120"/>
                  <a:ea typeface="標楷體" pitchFamily="65" charset="-120"/>
                  <a:cs typeface="Times New Roman" pitchFamily="18" charset="0"/>
                </a:rPr>
                <a:t>高職學校</a:t>
              </a:r>
              <a:r>
                <a:rPr lang="en-US" altLang="zh-TW" sz="2300" b="1" dirty="0">
                  <a:solidFill>
                    <a:schemeClr val="tx1"/>
                  </a:solidFill>
                  <a:latin typeface="標楷體" pitchFamily="65" charset="-120"/>
                  <a:ea typeface="標楷體" pitchFamily="65" charset="-120"/>
                  <a:cs typeface="Times New Roman" pitchFamily="18" charset="0"/>
                </a:rPr>
                <a:t>】</a:t>
              </a:r>
              <a:endParaRPr lang="zh-TW" altLang="en-US" sz="2300" b="1" dirty="0">
                <a:solidFill>
                  <a:schemeClr val="tx1"/>
                </a:solidFill>
                <a:latin typeface="標楷體" pitchFamily="65" charset="-120"/>
                <a:ea typeface="標楷體" pitchFamily="65" charset="-120"/>
                <a:cs typeface="Times New Roman" pitchFamily="18" charset="0"/>
              </a:endParaRPr>
            </a:p>
          </p:txBody>
        </p:sp>
        <p:grpSp>
          <p:nvGrpSpPr>
            <p:cNvPr id="72713" name="群組 2"/>
            <p:cNvGrpSpPr>
              <a:grpSpLocks/>
            </p:cNvGrpSpPr>
            <p:nvPr/>
          </p:nvGrpSpPr>
          <p:grpSpPr bwMode="auto">
            <a:xfrm>
              <a:off x="268867" y="1141558"/>
              <a:ext cx="8236181" cy="5290734"/>
              <a:chOff x="268867" y="1141558"/>
              <a:chExt cx="8236181" cy="5290734"/>
            </a:xfrm>
          </p:grpSpPr>
          <p:grpSp>
            <p:nvGrpSpPr>
              <p:cNvPr id="72714" name="群組 26"/>
              <p:cNvGrpSpPr>
                <a:grpSpLocks/>
              </p:cNvGrpSpPr>
              <p:nvPr/>
            </p:nvGrpSpPr>
            <p:grpSpPr bwMode="auto">
              <a:xfrm>
                <a:off x="268867" y="1141558"/>
                <a:ext cx="8236181" cy="5290734"/>
                <a:chOff x="299995" y="1539308"/>
                <a:chExt cx="7217492" cy="3636248"/>
              </a:xfrm>
            </p:grpSpPr>
            <p:grpSp>
              <p:nvGrpSpPr>
                <p:cNvPr id="72733" name="群組 22"/>
                <p:cNvGrpSpPr>
                  <a:grpSpLocks/>
                </p:cNvGrpSpPr>
                <p:nvPr/>
              </p:nvGrpSpPr>
              <p:grpSpPr bwMode="auto">
                <a:xfrm>
                  <a:off x="1396341" y="1539308"/>
                  <a:ext cx="6121146" cy="3636248"/>
                  <a:chOff x="1038516" y="2079208"/>
                  <a:chExt cx="6121146" cy="3636248"/>
                </a:xfrm>
              </p:grpSpPr>
              <p:grpSp>
                <p:nvGrpSpPr>
                  <p:cNvPr id="72735" name="群組 19"/>
                  <p:cNvGrpSpPr>
                    <a:grpSpLocks/>
                  </p:cNvGrpSpPr>
                  <p:nvPr/>
                </p:nvGrpSpPr>
                <p:grpSpPr bwMode="auto">
                  <a:xfrm>
                    <a:off x="1038516" y="2079208"/>
                    <a:ext cx="6121146" cy="3636248"/>
                    <a:chOff x="1678237" y="2315842"/>
                    <a:chExt cx="6241509" cy="3098912"/>
                  </a:xfrm>
                </p:grpSpPr>
                <p:sp>
                  <p:nvSpPr>
                    <p:cNvPr id="13" name="Text Box 50"/>
                    <p:cNvSpPr txBox="1">
                      <a:spLocks noChangeArrowheads="1"/>
                    </p:cNvSpPr>
                    <p:nvPr/>
                  </p:nvSpPr>
                  <p:spPr bwMode="auto">
                    <a:xfrm>
                      <a:off x="1678237" y="2315843"/>
                      <a:ext cx="514683" cy="3098911"/>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eaLnBrk="1" hangingPunct="1">
                        <a:defRPr/>
                      </a:pPr>
                      <a:r>
                        <a:rPr lang="zh-TW" altLang="en-US" sz="2300" b="1" dirty="0">
                          <a:solidFill>
                            <a:schemeClr val="tx1"/>
                          </a:solidFill>
                          <a:latin typeface="標楷體" pitchFamily="65" charset="-120"/>
                          <a:ea typeface="標楷體" pitchFamily="65" charset="-120"/>
                          <a:cs typeface="Times New Roman" pitchFamily="18" charset="0"/>
                        </a:rPr>
                        <a:t>網路報名</a:t>
                      </a:r>
                      <a:r>
                        <a:rPr lang="en-US" altLang="zh-TW" sz="2300" b="1" dirty="0">
                          <a:solidFill>
                            <a:schemeClr val="tx1"/>
                          </a:solidFill>
                          <a:latin typeface="標楷體" pitchFamily="65" charset="-120"/>
                          <a:ea typeface="標楷體" pitchFamily="65" charset="-120"/>
                          <a:cs typeface="Times New Roman" pitchFamily="18" charset="0"/>
                        </a:rPr>
                        <a:t>【</a:t>
                      </a:r>
                      <a:r>
                        <a:rPr lang="zh-TW" altLang="en-US" sz="2300" b="1" dirty="0">
                          <a:solidFill>
                            <a:srgbClr val="800080"/>
                          </a:solidFill>
                          <a:latin typeface="標楷體" pitchFamily="65" charset="-120"/>
                          <a:ea typeface="標楷體" pitchFamily="65" charset="-120"/>
                          <a:cs typeface="Times New Roman" pitchFamily="18" charset="0"/>
                        </a:rPr>
                        <a:t>被</a:t>
                      </a:r>
                      <a:r>
                        <a:rPr lang="zh-TW" altLang="en-US" sz="2300" b="1" dirty="0" smtClean="0">
                          <a:solidFill>
                            <a:srgbClr val="800080"/>
                          </a:solidFill>
                          <a:latin typeface="標楷體" pitchFamily="65" charset="-120"/>
                          <a:ea typeface="標楷體" pitchFamily="65" charset="-120"/>
                          <a:cs typeface="Times New Roman" pitchFamily="18" charset="0"/>
                        </a:rPr>
                        <a:t>推薦考生</a:t>
                      </a:r>
                      <a:r>
                        <a:rPr lang="zh-TW" altLang="en-US" sz="2300" b="1" dirty="0">
                          <a:solidFill>
                            <a:schemeClr val="tx1"/>
                          </a:solidFill>
                          <a:latin typeface="標楷體" pitchFamily="65" charset="-120"/>
                          <a:ea typeface="標楷體" pitchFamily="65" charset="-120"/>
                          <a:cs typeface="Times New Roman" pitchFamily="18" charset="0"/>
                        </a:rPr>
                        <a:t>與</a:t>
                      </a:r>
                      <a:r>
                        <a:rPr lang="zh-TW" altLang="en-US" sz="2300" b="1" dirty="0">
                          <a:solidFill>
                            <a:srgbClr val="0000FF"/>
                          </a:solidFill>
                          <a:latin typeface="標楷體" pitchFamily="65" charset="-120"/>
                          <a:ea typeface="標楷體" pitchFamily="65" charset="-120"/>
                          <a:cs typeface="Times New Roman" pitchFamily="18" charset="0"/>
                        </a:rPr>
                        <a:t>高職學校</a:t>
                      </a:r>
                      <a:r>
                        <a:rPr lang="en-US" altLang="zh-TW" sz="2300" b="1" dirty="0">
                          <a:solidFill>
                            <a:schemeClr val="tx1"/>
                          </a:solidFill>
                          <a:latin typeface="標楷體" pitchFamily="65" charset="-120"/>
                          <a:ea typeface="標楷體" pitchFamily="65" charset="-120"/>
                          <a:cs typeface="Times New Roman" pitchFamily="18" charset="0"/>
                        </a:rPr>
                        <a:t>】</a:t>
                      </a:r>
                      <a:endParaRPr lang="zh-TW" altLang="en-US" sz="2300" b="1" dirty="0">
                        <a:solidFill>
                          <a:schemeClr val="tx1"/>
                        </a:solidFill>
                        <a:latin typeface="標楷體" pitchFamily="65" charset="-120"/>
                        <a:ea typeface="標楷體" pitchFamily="65" charset="-120"/>
                        <a:cs typeface="Times New Roman" pitchFamily="18" charset="0"/>
                      </a:endParaRPr>
                    </a:p>
                  </p:txBody>
                </p:sp>
                <p:sp>
                  <p:nvSpPr>
                    <p:cNvPr id="14" name="Text Box 49"/>
                    <p:cNvSpPr txBox="1">
                      <a:spLocks noChangeArrowheads="1"/>
                    </p:cNvSpPr>
                    <p:nvPr/>
                  </p:nvSpPr>
                  <p:spPr bwMode="auto">
                    <a:xfrm>
                      <a:off x="3956613" y="2315842"/>
                      <a:ext cx="514683" cy="3072924"/>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eaLnBrk="1" hangingPunct="1">
                        <a:defRPr/>
                      </a:pPr>
                      <a:r>
                        <a:rPr lang="zh-TW" altLang="en-US" sz="2300" b="1" dirty="0">
                          <a:solidFill>
                            <a:schemeClr val="tx1"/>
                          </a:solidFill>
                          <a:latin typeface="標楷體" pitchFamily="65" charset="-120"/>
                          <a:ea typeface="標楷體" pitchFamily="65" charset="-120"/>
                          <a:cs typeface="Times New Roman" pitchFamily="18" charset="0"/>
                        </a:rPr>
                        <a:t>公告報名資格及比序成績審查結果</a:t>
                      </a:r>
                    </a:p>
                  </p:txBody>
                </p:sp>
                <p:sp>
                  <p:nvSpPr>
                    <p:cNvPr id="15" name="Text Box 69"/>
                    <p:cNvSpPr txBox="1">
                      <a:spLocks noChangeArrowheads="1"/>
                    </p:cNvSpPr>
                    <p:nvPr/>
                  </p:nvSpPr>
                  <p:spPr bwMode="auto">
                    <a:xfrm>
                      <a:off x="6253274" y="2315842"/>
                      <a:ext cx="514917" cy="3071916"/>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eaLnBrk="1" hangingPunct="1">
                        <a:defRPr/>
                      </a:pPr>
                      <a:r>
                        <a:rPr lang="zh-TW" altLang="en-US" sz="2300" b="1" dirty="0" smtClean="0">
                          <a:solidFill>
                            <a:schemeClr val="tx1"/>
                          </a:solidFill>
                          <a:latin typeface="標楷體" pitchFamily="65" charset="-120"/>
                          <a:ea typeface="標楷體" pitchFamily="65" charset="-120"/>
                          <a:cs typeface="Times New Roman" pitchFamily="18" charset="0"/>
                        </a:rPr>
                        <a:t>網路登記就讀志願序</a:t>
                      </a:r>
                      <a:r>
                        <a:rPr lang="en-US" altLang="zh-TW" sz="2300" b="1" dirty="0" smtClean="0">
                          <a:solidFill>
                            <a:schemeClr val="tx1"/>
                          </a:solidFill>
                          <a:latin typeface="標楷體" pitchFamily="65" charset="-120"/>
                          <a:ea typeface="標楷體" pitchFamily="65" charset="-120"/>
                          <a:cs typeface="Times New Roman" pitchFamily="18" charset="0"/>
                        </a:rPr>
                        <a:t>【</a:t>
                      </a:r>
                      <a:r>
                        <a:rPr lang="zh-TW" altLang="en-US" sz="2300" b="1" dirty="0">
                          <a:solidFill>
                            <a:srgbClr val="800080"/>
                          </a:solidFill>
                          <a:latin typeface="標楷體" pitchFamily="65" charset="-120"/>
                          <a:ea typeface="標楷體" pitchFamily="65" charset="-120"/>
                          <a:cs typeface="Times New Roman" pitchFamily="18" charset="0"/>
                        </a:rPr>
                        <a:t>被</a:t>
                      </a:r>
                      <a:r>
                        <a:rPr lang="zh-TW" altLang="en-US" sz="2300" b="1" dirty="0" smtClean="0">
                          <a:solidFill>
                            <a:srgbClr val="800080"/>
                          </a:solidFill>
                          <a:latin typeface="標楷體" pitchFamily="65" charset="-120"/>
                          <a:ea typeface="標楷體" pitchFamily="65" charset="-120"/>
                          <a:cs typeface="Times New Roman" pitchFamily="18" charset="0"/>
                        </a:rPr>
                        <a:t>推薦考生</a:t>
                      </a:r>
                      <a:r>
                        <a:rPr lang="en-US" altLang="zh-TW" sz="2300" b="1" dirty="0">
                          <a:solidFill>
                            <a:schemeClr val="tx1"/>
                          </a:solidFill>
                          <a:latin typeface="標楷體" pitchFamily="65" charset="-120"/>
                          <a:ea typeface="標楷體" pitchFamily="65" charset="-120"/>
                          <a:cs typeface="Times New Roman" pitchFamily="18" charset="0"/>
                        </a:rPr>
                        <a:t>】</a:t>
                      </a:r>
                      <a:endParaRPr lang="zh-TW" altLang="en-US" sz="2300" b="1" dirty="0">
                        <a:solidFill>
                          <a:schemeClr val="tx1"/>
                        </a:solidFill>
                        <a:latin typeface="標楷體" pitchFamily="65" charset="-120"/>
                        <a:ea typeface="標楷體" pitchFamily="65" charset="-120"/>
                        <a:cs typeface="Times New Roman" pitchFamily="18" charset="0"/>
                      </a:endParaRPr>
                    </a:p>
                  </p:txBody>
                </p:sp>
                <p:sp>
                  <p:nvSpPr>
                    <p:cNvPr id="17" name="Text Box 71"/>
                    <p:cNvSpPr txBox="1">
                      <a:spLocks noChangeArrowheads="1"/>
                    </p:cNvSpPr>
                    <p:nvPr/>
                  </p:nvSpPr>
                  <p:spPr bwMode="auto">
                    <a:xfrm>
                      <a:off x="7405063" y="2315842"/>
                      <a:ext cx="514683" cy="3071916"/>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eaLnBrk="1" hangingPunct="1">
                        <a:defRPr/>
                      </a:pPr>
                      <a:r>
                        <a:rPr lang="zh-TW" altLang="en-US" sz="2300" b="1" dirty="0">
                          <a:solidFill>
                            <a:schemeClr val="tx1"/>
                          </a:solidFill>
                          <a:latin typeface="標楷體" pitchFamily="65" charset="-120"/>
                          <a:ea typeface="標楷體" pitchFamily="65" charset="-120"/>
                          <a:cs typeface="Times New Roman" pitchFamily="18" charset="0"/>
                        </a:rPr>
                        <a:t>分發結果公告</a:t>
                      </a:r>
                    </a:p>
                  </p:txBody>
                </p:sp>
              </p:grpSp>
              <p:sp>
                <p:nvSpPr>
                  <p:cNvPr id="12" name="Text Box 52"/>
                  <p:cNvSpPr txBox="1">
                    <a:spLocks noChangeArrowheads="1"/>
                  </p:cNvSpPr>
                  <p:nvPr/>
                </p:nvSpPr>
                <p:spPr bwMode="auto">
                  <a:xfrm>
                    <a:off x="4434019" y="2079208"/>
                    <a:ext cx="504988" cy="3604571"/>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eaLnBrk="1" hangingPunct="1">
                      <a:defRPr/>
                    </a:pPr>
                    <a:r>
                      <a:rPr lang="zh-TW" altLang="en-US" sz="2300" b="1" dirty="0">
                        <a:solidFill>
                          <a:schemeClr val="tx1"/>
                        </a:solidFill>
                        <a:latin typeface="標楷體" pitchFamily="65" charset="-120"/>
                        <a:ea typeface="標楷體" pitchFamily="65" charset="-120"/>
                        <a:cs typeface="Times New Roman" pitchFamily="18" charset="0"/>
                      </a:rPr>
                      <a:t>網路排名查詢</a:t>
                    </a:r>
                  </a:p>
                </p:txBody>
              </p:sp>
            </p:grpSp>
            <p:sp>
              <p:nvSpPr>
                <p:cNvPr id="10" name="Text Box 50"/>
                <p:cNvSpPr txBox="1">
                  <a:spLocks noChangeArrowheads="1"/>
                </p:cNvSpPr>
                <p:nvPr/>
              </p:nvSpPr>
              <p:spPr bwMode="auto">
                <a:xfrm>
                  <a:off x="299995" y="1539309"/>
                  <a:ext cx="504758" cy="3605755"/>
                </a:xfrm>
                <a:prstGeom prst="roundRect">
                  <a:avLst/>
                </a:prstGeom>
                <a:noFill/>
                <a:ln>
                  <a:solidFill>
                    <a:schemeClr val="tx1"/>
                  </a:solidFill>
                  <a:headEnd/>
                  <a:tailEnd/>
                </a:ln>
              </p:spPr>
              <p:style>
                <a:lnRef idx="1">
                  <a:schemeClr val="accent5"/>
                </a:lnRef>
                <a:fillRef idx="3">
                  <a:schemeClr val="accent5"/>
                </a:fillRef>
                <a:effectRef idx="2">
                  <a:schemeClr val="accent5"/>
                </a:effectRef>
                <a:fontRef idx="minor">
                  <a:schemeClr val="lt1"/>
                </a:fontRef>
              </p:style>
              <p:txBody>
                <a:bodyPr vert="eaVert" anchor="ctr"/>
                <a:lstStyle/>
                <a:p>
                  <a:pPr eaLnBrk="1" hangingPunct="1">
                    <a:defRPr/>
                  </a:pPr>
                  <a:r>
                    <a:rPr lang="zh-TW" altLang="en-US" sz="2300" b="1" dirty="0">
                      <a:solidFill>
                        <a:schemeClr val="tx1"/>
                      </a:solidFill>
                      <a:latin typeface="標楷體" pitchFamily="65" charset="-120"/>
                      <a:ea typeface="標楷體" pitchFamily="65" charset="-120"/>
                      <a:cs typeface="Times New Roman" pitchFamily="18" charset="0"/>
                    </a:rPr>
                    <a:t>上傳登錄相關資料</a:t>
                  </a:r>
                  <a:r>
                    <a:rPr lang="en-US" altLang="zh-TW" sz="2300" b="1" dirty="0">
                      <a:solidFill>
                        <a:schemeClr val="tx1"/>
                      </a:solidFill>
                      <a:latin typeface="標楷體" pitchFamily="65" charset="-120"/>
                      <a:ea typeface="標楷體" pitchFamily="65" charset="-120"/>
                      <a:cs typeface="Times New Roman" pitchFamily="18" charset="0"/>
                    </a:rPr>
                    <a:t>【</a:t>
                  </a:r>
                  <a:r>
                    <a:rPr lang="zh-TW" altLang="en-US" sz="2300" b="1" dirty="0">
                      <a:solidFill>
                        <a:srgbClr val="0000FF"/>
                      </a:solidFill>
                      <a:latin typeface="標楷體" pitchFamily="65" charset="-120"/>
                      <a:ea typeface="標楷體" pitchFamily="65" charset="-120"/>
                      <a:cs typeface="Times New Roman" pitchFamily="18" charset="0"/>
                    </a:rPr>
                    <a:t>高職學校</a:t>
                  </a:r>
                  <a:r>
                    <a:rPr lang="en-US" altLang="zh-TW" sz="2300" b="1" dirty="0">
                      <a:solidFill>
                        <a:schemeClr val="tx1"/>
                      </a:solidFill>
                      <a:latin typeface="標楷體" pitchFamily="65" charset="-120"/>
                      <a:ea typeface="標楷體" pitchFamily="65" charset="-120"/>
                      <a:cs typeface="Times New Roman" pitchFamily="18" charset="0"/>
                    </a:rPr>
                    <a:t>】</a:t>
                  </a:r>
                  <a:endParaRPr lang="zh-TW" altLang="en-US" sz="2300" b="1" dirty="0">
                    <a:solidFill>
                      <a:schemeClr val="tx1"/>
                    </a:solidFill>
                    <a:latin typeface="標楷體" pitchFamily="65" charset="-120"/>
                    <a:ea typeface="標楷體" pitchFamily="65" charset="-120"/>
                    <a:cs typeface="Times New Roman" pitchFamily="18" charset="0"/>
                  </a:endParaRPr>
                </a:p>
              </p:txBody>
            </p:sp>
          </p:grpSp>
          <p:sp>
            <p:nvSpPr>
              <p:cNvPr id="18" name="AutoShape 70"/>
              <p:cNvSpPr>
                <a:spLocks noChangeArrowheads="1"/>
              </p:cNvSpPr>
              <p:nvPr/>
            </p:nvSpPr>
            <p:spPr bwMode="auto">
              <a:xfrm>
                <a:off x="827584" y="3592145"/>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3" name="AutoShape 70"/>
              <p:cNvSpPr>
                <a:spLocks noChangeArrowheads="1"/>
              </p:cNvSpPr>
              <p:nvPr/>
            </p:nvSpPr>
            <p:spPr bwMode="auto">
              <a:xfrm>
                <a:off x="2109920" y="3600428"/>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4" name="AutoShape 70"/>
              <p:cNvSpPr>
                <a:spLocks noChangeArrowheads="1"/>
              </p:cNvSpPr>
              <p:nvPr/>
            </p:nvSpPr>
            <p:spPr bwMode="auto">
              <a:xfrm>
                <a:off x="3384701" y="3600428"/>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5" name="AutoShape 70"/>
              <p:cNvSpPr>
                <a:spLocks noChangeArrowheads="1"/>
              </p:cNvSpPr>
              <p:nvPr/>
            </p:nvSpPr>
            <p:spPr bwMode="auto">
              <a:xfrm>
                <a:off x="4672921" y="3577801"/>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6" name="AutoShape 70"/>
              <p:cNvSpPr>
                <a:spLocks noChangeArrowheads="1"/>
              </p:cNvSpPr>
              <p:nvPr/>
            </p:nvSpPr>
            <p:spPr bwMode="auto">
              <a:xfrm>
                <a:off x="5954657" y="3586799"/>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sp>
            <p:nvSpPr>
              <p:cNvPr id="27" name="AutoShape 70"/>
              <p:cNvSpPr>
                <a:spLocks noChangeArrowheads="1"/>
              </p:cNvSpPr>
              <p:nvPr/>
            </p:nvSpPr>
            <p:spPr bwMode="auto">
              <a:xfrm>
                <a:off x="7225362" y="3607042"/>
                <a:ext cx="694625" cy="268252"/>
              </a:xfrm>
              <a:prstGeom prst="rightArrow">
                <a:avLst>
                  <a:gd name="adj1" fmla="val 50000"/>
                  <a:gd name="adj2" fmla="val 41663"/>
                </a:avLst>
              </a:prstGeom>
              <a:solidFill>
                <a:srgbClr val="FF66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zh-TW" altLang="en-US" b="1">
                  <a:solidFill>
                    <a:srgbClr val="0000FF"/>
                  </a:solidFill>
                  <a:latin typeface="標楷體" pitchFamily="65" charset="-120"/>
                  <a:ea typeface="標楷體" pitchFamily="65" charset="-120"/>
                </a:endParaRPr>
              </a:p>
            </p:txBody>
          </p:sp>
        </p:grpSp>
      </p:grpSp>
      <p:sp>
        <p:nvSpPr>
          <p:cNvPr id="28" name="矩形 27"/>
          <p:cNvSpPr/>
          <p:nvPr/>
        </p:nvSpPr>
        <p:spPr>
          <a:xfrm>
            <a:off x="194695" y="1090538"/>
            <a:ext cx="1907817" cy="46625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dirty="0">
                <a:latin typeface="華康中黑體" pitchFamily="49" charset="-120"/>
                <a:ea typeface="華康中黑體" pitchFamily="49" charset="-120"/>
              </a:rPr>
              <a:t>作業流程圖</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 name="標題 1"/>
          <p:cNvSpPr>
            <a:spLocks noGrp="1"/>
          </p:cNvSpPr>
          <p:nvPr>
            <p:ph type="title"/>
          </p:nvPr>
        </p:nvSpPr>
        <p:spPr>
          <a:xfrm>
            <a:off x="0" y="188640"/>
            <a:ext cx="8316416" cy="633413"/>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伍、</a:t>
            </a:r>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招生相關資料</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48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949E892-DED3-4AA1-A618-82FB6CE3D5C0}" type="slidenum">
              <a:rPr lang="zh-TW" altLang="en-US" sz="1400" smtClean="0"/>
              <a:pPr>
                <a:spcBef>
                  <a:spcPct val="0"/>
                </a:spcBef>
                <a:buFontTx/>
                <a:buNone/>
              </a:pPr>
              <a:t>9</a:t>
            </a:fld>
            <a:endParaRPr lang="en-US" altLang="zh-TW" sz="1400" smtClean="0"/>
          </a:p>
        </p:txBody>
      </p:sp>
      <p:sp>
        <p:nvSpPr>
          <p:cNvPr id="7" name="矩形 6"/>
          <p:cNvSpPr/>
          <p:nvPr/>
        </p:nvSpPr>
        <p:spPr>
          <a:xfrm>
            <a:off x="194696" y="1090539"/>
            <a:ext cx="8193728" cy="466254"/>
          </a:xfrm>
          <a:prstGeom prst="rect">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altLang="zh-TW" sz="2400" dirty="0">
                <a:latin typeface="華康中黑體" pitchFamily="49" charset="-120"/>
                <a:ea typeface="華康中黑體" pitchFamily="49" charset="-120"/>
              </a:rPr>
              <a:t>109</a:t>
            </a:r>
            <a:r>
              <a:rPr lang="zh-TW" altLang="en-US" sz="2400" dirty="0">
                <a:latin typeface="華康中黑體" pitchFamily="49" charset="-120"/>
                <a:ea typeface="華康中黑體" pitchFamily="49" charset="-120"/>
              </a:rPr>
              <a:t>學年度招生校院系</a:t>
            </a:r>
            <a:r>
              <a:rPr lang="en-US" altLang="zh-TW" sz="2400" dirty="0">
                <a:latin typeface="華康中黑體" pitchFamily="49" charset="-120"/>
                <a:ea typeface="華康中黑體" pitchFamily="49" charset="-120"/>
              </a:rPr>
              <a:t>(</a:t>
            </a:r>
            <a:r>
              <a:rPr lang="zh-TW" altLang="en-US" sz="2400" dirty="0">
                <a:latin typeface="華康中黑體" pitchFamily="49" charset="-120"/>
                <a:ea typeface="華康中黑體" pitchFamily="49" charset="-120"/>
              </a:rPr>
              <a:t>組</a:t>
            </a:r>
            <a:r>
              <a:rPr lang="en-US" altLang="zh-TW" sz="2400" dirty="0">
                <a:latin typeface="華康中黑體" pitchFamily="49" charset="-120"/>
                <a:ea typeface="華康中黑體" pitchFamily="49" charset="-120"/>
              </a:rPr>
              <a:t>)</a:t>
            </a:r>
            <a:r>
              <a:rPr lang="zh-TW" altLang="en-US" sz="2400" dirty="0">
                <a:latin typeface="華康中黑體" pitchFamily="49" charset="-120"/>
                <a:ea typeface="華康中黑體" pitchFamily="49" charset="-120"/>
              </a:rPr>
              <a:t>、學程數及名額之招生群別分布</a:t>
            </a:r>
          </a:p>
        </p:txBody>
      </p:sp>
      <p:graphicFrame>
        <p:nvGraphicFramePr>
          <p:cNvPr id="4" name="表格 3"/>
          <p:cNvGraphicFramePr>
            <a:graphicFrameLocks noGrp="1"/>
          </p:cNvGraphicFramePr>
          <p:nvPr>
            <p:extLst>
              <p:ext uri="{D42A27DB-BD31-4B8C-83A1-F6EECF244321}">
                <p14:modId xmlns:p14="http://schemas.microsoft.com/office/powerpoint/2010/main" val="343430345"/>
              </p:ext>
            </p:extLst>
          </p:nvPr>
        </p:nvGraphicFramePr>
        <p:xfrm>
          <a:off x="194696" y="1644593"/>
          <a:ext cx="8193728" cy="5107414"/>
        </p:xfrm>
        <a:graphic>
          <a:graphicData uri="http://schemas.openxmlformats.org/drawingml/2006/table">
            <a:tbl>
              <a:tblPr>
                <a:tableStyleId>{3C2FFA5D-87B4-456A-9821-1D502468CF0F}</a:tableStyleId>
              </a:tblPr>
              <a:tblGrid>
                <a:gridCol w="2048432">
                  <a:extLst>
                    <a:ext uri="{9D8B030D-6E8A-4147-A177-3AD203B41FA5}">
                      <a16:colId xmlns:a16="http://schemas.microsoft.com/office/drawing/2014/main" val="20000"/>
                    </a:ext>
                  </a:extLst>
                </a:gridCol>
                <a:gridCol w="2048432">
                  <a:extLst>
                    <a:ext uri="{9D8B030D-6E8A-4147-A177-3AD203B41FA5}">
                      <a16:colId xmlns:a16="http://schemas.microsoft.com/office/drawing/2014/main" val="20001"/>
                    </a:ext>
                  </a:extLst>
                </a:gridCol>
                <a:gridCol w="2048432">
                  <a:extLst>
                    <a:ext uri="{9D8B030D-6E8A-4147-A177-3AD203B41FA5}">
                      <a16:colId xmlns:a16="http://schemas.microsoft.com/office/drawing/2014/main" val="20002"/>
                    </a:ext>
                  </a:extLst>
                </a:gridCol>
                <a:gridCol w="2048432">
                  <a:extLst>
                    <a:ext uri="{9D8B030D-6E8A-4147-A177-3AD203B41FA5}">
                      <a16:colId xmlns:a16="http://schemas.microsoft.com/office/drawing/2014/main" val="20003"/>
                    </a:ext>
                  </a:extLst>
                </a:gridCol>
              </a:tblGrid>
              <a:tr h="272484">
                <a:tc>
                  <a:txBody>
                    <a:bodyPr/>
                    <a:lstStyle/>
                    <a:p>
                      <a:pPr algn="ctr" rtl="0" fontAlgn="ctr"/>
                      <a:r>
                        <a:rPr lang="zh-TW" altLang="en-US" sz="1800" b="1" u="none" strike="noStrike"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群別代碼</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rtl="0" fontAlgn="ct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招生群</a:t>
                      </a:r>
                      <a:r>
                        <a:rPr lang="zh-TW" altLang="en-US" sz="1800" b="1" u="none" strike="noStrike"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別</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rtl="0" fontAlgn="ct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系</a:t>
                      </a:r>
                      <a:r>
                        <a:rPr lang="en-US" altLang="zh-TW"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、學程數</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rtl="0" fontAlgn="ct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272484">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機械群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tabLst>
                          <a:tab pos="1344613" algn="l"/>
                        </a:tabLst>
                      </a:pP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48</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169</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72484">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動力機械群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76</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1209">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電機與電子群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104</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427</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72484">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化工群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54</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272484">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5</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土木與建築群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91</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72484">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商業與管理群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162</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667</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272484">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7</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zh-TW" altLang="en-US"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外語群</a:t>
                      </a:r>
                      <a:endParaRPr lang="zh-TW" altLang="en-US"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199</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72484">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8</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設計群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272484">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農業群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37</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272484">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10</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食品群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35</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10"/>
                  </a:ext>
                </a:extLst>
              </a:tr>
              <a:tr h="272484">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11</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zh-TW" altLang="en-US"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家政群</a:t>
                      </a:r>
                      <a:endParaRPr lang="zh-TW" altLang="en-US"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45</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191</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272484">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12</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餐旅群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73</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341</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12"/>
                  </a:ext>
                </a:extLst>
              </a:tr>
              <a:tr h="272484">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13</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zh-TW" altLang="en-US"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水產群</a:t>
                      </a:r>
                      <a:endParaRPr lang="zh-TW" altLang="en-US"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272484">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14</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zh-TW" altLang="en-US"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海事群</a:t>
                      </a:r>
                      <a:endParaRPr lang="zh-TW" altLang="en-US"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14"/>
                  </a:ext>
                </a:extLst>
              </a:tr>
              <a:tr h="272484">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15</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zh-TW" altLang="en-US"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藝術群</a:t>
                      </a:r>
                      <a:endParaRPr lang="zh-TW" altLang="en-US"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40</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r h="0">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16</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不分群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r" fontAlgn="ctr"/>
                      <a:r>
                        <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204</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16"/>
                  </a:ext>
                </a:extLst>
              </a:tr>
              <a:tr h="269003">
                <a:tc gridSpan="2">
                  <a:txBody>
                    <a:bodyPr/>
                    <a:lstStyle/>
                    <a:p>
                      <a:pPr algn="ctr" rtl="0" fontAlgn="ctr"/>
                      <a:r>
                        <a:rPr lang="zh-TW" altLang="en-US" sz="1800" b="1" u="none" strike="noStrike">
                          <a:effectLst/>
                          <a:latin typeface="Times New Roman" panose="02020603050405020304" pitchFamily="18" charset="0"/>
                          <a:ea typeface="標楷體" panose="03000509000000000000" pitchFamily="65" charset="-120"/>
                          <a:cs typeface="Times New Roman" panose="02020603050405020304" pitchFamily="18" charset="0"/>
                        </a:rPr>
                        <a:t>總計</a:t>
                      </a:r>
                      <a:endParaRPr lang="zh-TW" altLang="en-US" sz="1800" b="1" i="0" u="none" strike="noStrike">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C66"/>
                    </a:solidFill>
                  </a:tcPr>
                </a:tc>
                <a:tc hMerge="1">
                  <a:txBody>
                    <a:bodyPr/>
                    <a:lstStyle/>
                    <a:p>
                      <a:endParaRPr lang="zh-TW" altLang="en-US"/>
                    </a:p>
                  </a:txBody>
                  <a:tcPr/>
                </a:tc>
                <a:tc>
                  <a:txBody>
                    <a:bodyPr/>
                    <a:lstStyle/>
                    <a:p>
                      <a:pPr algn="r" fontAlgn="ctr"/>
                      <a:r>
                        <a:rPr lang="en-US" altLang="zh-TW" sz="1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717</a:t>
                      </a: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C66"/>
                    </a:solidFill>
                  </a:tcPr>
                </a:tc>
                <a:tc>
                  <a:txBody>
                    <a:bodyPr/>
                    <a:lstStyle/>
                    <a:p>
                      <a:pPr algn="r" fontAlgn="ctr"/>
                      <a:r>
                        <a:rPr lang="en-US" altLang="zh-TW" sz="1800" b="1" i="0" u="none" strike="noStrike"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2,871</a:t>
                      </a:r>
                      <a:endParaRPr lang="en-US" altLang="zh-TW" sz="1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792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val="10017"/>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rotWithShape="0">
          <a:blip xmlns:r="http://schemas.openxmlformats.org/officeDocument/2006/relationships" r:embed="rId1"/>
          <a:stretch>
            <a:fillRect l="-1303" t="-1279" r="-1466" b="-2772"/>
          </a:stretch>
        </a:blipFill>
        <a:ln>
          <a:noFill/>
        </a:ln>
        <a:extLst>
          <a:ext uri="{91240B29-F687-4F45-9708-019B960494DF}">
            <a14:hiddenLine xmlns:a14="http://schemas.microsoft.com/office/drawing/2010/main" w="9525">
              <a:solidFill>
                <a:srgbClr val="000000"/>
              </a:solidFill>
              <a:miter lim="800000"/>
              <a:headEnd/>
              <a:tailEnd/>
            </a14:hiddenLine>
          </a:ext>
        </a:extLst>
      </a:spPr>
      <a:bodyPr/>
      <a:lstStyle>
        <a:defPPr>
          <a:defRPr>
            <a:noFill/>
          </a:defRPr>
        </a:defPPr>
      </a:lstStyle>
    </a:sp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96271</TotalTime>
  <Words>8600</Words>
  <Application>Microsoft Office PowerPoint</Application>
  <PresentationFormat>如螢幕大小 (4:3)</PresentationFormat>
  <Paragraphs>1344</Paragraphs>
  <Slides>48</Slides>
  <Notes>31</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48</vt:i4>
      </vt:variant>
    </vt:vector>
  </HeadingPairs>
  <TitlesOfParts>
    <vt:vector size="60" baseType="lpstr">
      <vt:lpstr>華康中黑體</vt:lpstr>
      <vt:lpstr>華康儷楷書</vt:lpstr>
      <vt:lpstr>新細明體</vt:lpstr>
      <vt:lpstr>新細明體</vt:lpstr>
      <vt:lpstr>標楷體</vt:lpstr>
      <vt:lpstr>Arial</vt:lpstr>
      <vt:lpstr>Arial Black</vt:lpstr>
      <vt:lpstr>Book Antiqua</vt:lpstr>
      <vt:lpstr>Calibri</vt:lpstr>
      <vt:lpstr>Times New Roman</vt:lpstr>
      <vt:lpstr>Wingdings</vt:lpstr>
      <vt:lpstr>自訂設計</vt:lpstr>
      <vt:lpstr>109學年度科技校院繁星計畫 聯合推薦甄選入學招生</vt:lpstr>
      <vt:lpstr>PowerPoint 簡報</vt:lpstr>
      <vt:lpstr>壹、104-108學年度招生試務資料統計</vt:lpstr>
      <vt:lpstr>貳、近三年招生概況(1/2)</vt:lpstr>
      <vt:lpstr>貳、近三年招生概況(2/2)</vt:lpstr>
      <vt:lpstr>參、重要日程表（1/2）</vt:lpstr>
      <vt:lpstr>參、重要日程表（2/2）</vt:lpstr>
      <vt:lpstr>肆、作業流程</vt:lpstr>
      <vt:lpstr>伍、招生相關資料（1/2）</vt:lpstr>
      <vt:lpstr>伍、招生相關資料（2/2）</vt:lpstr>
      <vt:lpstr>陸、重要注意事項（1/2）</vt:lpstr>
      <vt:lpstr>陸、重要注意事項（2/2）</vt:lpstr>
      <vt:lpstr>柒、推薦資格（1/2）</vt:lpstr>
      <vt:lpstr>柒、推薦資格（2/2）</vt:lpstr>
      <vt:lpstr>捌、推薦機制</vt:lpstr>
      <vt:lpstr>玖、甄選規定（1/9）</vt:lpstr>
      <vt:lpstr>玖、甄選規定（2/9）</vt:lpstr>
      <vt:lpstr>玖、甄選規定（3/9）</vt:lpstr>
      <vt:lpstr>玖、甄選規定-第6比序（4/9）</vt:lpstr>
      <vt:lpstr>玖、甄選規定-第6比序（5/9）</vt:lpstr>
      <vt:lpstr>玖、甄選規定-第6比序（6/9）</vt:lpstr>
      <vt:lpstr>玖、甄選規定-第6比序（7/9）</vt:lpstr>
      <vt:lpstr>玖、甄選規定-第7比序（8/9）</vt:lpstr>
      <vt:lpstr>PowerPoint 簡報</vt:lpstr>
      <vt:lpstr>拾、分發方式及錄取規定（1/4）</vt:lpstr>
      <vt:lpstr>拾、分發方式及錄取規定（2/4）</vt:lpstr>
      <vt:lpstr>拾、分發方式及錄取規定（3/4）</vt:lpstr>
      <vt:lpstr>拾、分發方式及錄取規定（4/4）</vt:lpstr>
      <vt:lpstr>拾壹、作業流程重要注意事項（1/9）</vt:lpstr>
      <vt:lpstr>機械群學生群名次表範例</vt:lpstr>
      <vt:lpstr>上傳檔案欄位說明</vt:lpstr>
      <vt:lpstr>上傳檔案失敗範例說明</vt:lpstr>
      <vt:lpstr>拾壹、作業流程重要注意事項（2/9）</vt:lpstr>
      <vt:lpstr>拾壹、作業流程重要注意事項（3/9）</vt:lpstr>
      <vt:lpstr>拾壹、作業流程重要注意事項（4/9）</vt:lpstr>
      <vt:lpstr>拾壹、作業流程重要注意事項（5/9）</vt:lpstr>
      <vt:lpstr>拾壹、作業流程重要注意事項（6/9）</vt:lpstr>
      <vt:lpstr>拾壹、作業流程重要注意事項（7/9）</vt:lpstr>
      <vt:lpstr>拾壹、作業流程重要注意事項（8/9）</vt:lpstr>
      <vt:lpstr>拾壹、作業流程重要注意事項（9/9）</vt:lpstr>
      <vt:lpstr>拾貳、試務作業實務常見問題(1/7)</vt:lpstr>
      <vt:lpstr>拾貳、試務作業實務常見問題(2/7)</vt:lpstr>
      <vt:lpstr>拾貳、試務作業實務常見問題(3/7)</vt:lpstr>
      <vt:lpstr>拾貳、試務作業實務常見問題(4/7)</vt:lpstr>
      <vt:lpstr>拾貳、試務作業實務常見問題(5/7)</vt:lpstr>
      <vt:lpstr>拾貳、試務作業實務常見問題(6/7)</vt:lpstr>
      <vt:lpstr>拾貳、試務作業實務常見問題(7/7)</vt:lpstr>
      <vt:lpstr>拾參、意見交流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張嘉珮</cp:lastModifiedBy>
  <cp:revision>1622</cp:revision>
  <cp:lastPrinted>2019-11-28T06:22:25Z</cp:lastPrinted>
  <dcterms:created xsi:type="dcterms:W3CDTF">2010-11-29T05:36:38Z</dcterms:created>
  <dcterms:modified xsi:type="dcterms:W3CDTF">2019-12-10T01:50:28Z</dcterms:modified>
</cp:coreProperties>
</file>