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45"/>
  </p:notesMasterIdLst>
  <p:handoutMasterIdLst>
    <p:handoutMasterId r:id="rId46"/>
  </p:handoutMasterIdLst>
  <p:sldIdLst>
    <p:sldId id="319" r:id="rId2"/>
    <p:sldId id="320" r:id="rId3"/>
    <p:sldId id="435" r:id="rId4"/>
    <p:sldId id="396" r:id="rId5"/>
    <p:sldId id="434" r:id="rId6"/>
    <p:sldId id="395" r:id="rId7"/>
    <p:sldId id="440" r:id="rId8"/>
    <p:sldId id="428" r:id="rId9"/>
    <p:sldId id="429" r:id="rId10"/>
    <p:sldId id="442" r:id="rId11"/>
    <p:sldId id="362" r:id="rId12"/>
    <p:sldId id="443" r:id="rId13"/>
    <p:sldId id="436" r:id="rId14"/>
    <p:sldId id="444" r:id="rId15"/>
    <p:sldId id="445" r:id="rId16"/>
    <p:sldId id="370" r:id="rId17"/>
    <p:sldId id="437" r:id="rId18"/>
    <p:sldId id="457" r:id="rId19"/>
    <p:sldId id="446" r:id="rId20"/>
    <p:sldId id="447" r:id="rId21"/>
    <p:sldId id="448" r:id="rId22"/>
    <p:sldId id="405" r:id="rId23"/>
    <p:sldId id="431" r:id="rId24"/>
    <p:sldId id="406" r:id="rId25"/>
    <p:sldId id="430" r:id="rId26"/>
    <p:sldId id="456" r:id="rId27"/>
    <p:sldId id="380" r:id="rId28"/>
    <p:sldId id="455" r:id="rId29"/>
    <p:sldId id="381" r:id="rId30"/>
    <p:sldId id="424" r:id="rId31"/>
    <p:sldId id="423" r:id="rId32"/>
    <p:sldId id="359" r:id="rId33"/>
    <p:sldId id="372" r:id="rId34"/>
    <p:sldId id="385" r:id="rId35"/>
    <p:sldId id="439" r:id="rId36"/>
    <p:sldId id="410" r:id="rId37"/>
    <p:sldId id="425" r:id="rId38"/>
    <p:sldId id="376" r:id="rId39"/>
    <p:sldId id="373" r:id="rId40"/>
    <p:sldId id="377" r:id="rId41"/>
    <p:sldId id="378" r:id="rId42"/>
    <p:sldId id="379" r:id="rId43"/>
    <p:sldId id="389" r:id="rId44"/>
  </p:sldIdLst>
  <p:sldSz cx="9144000" cy="6858000" type="screen4x3"/>
  <p:notesSz cx="6797675" cy="9926638"/>
  <p:defaultTex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521415D9-36F7-43E2-AB2F-B90AF26B5E84}">
      <p14:sectionLst xmlns:p14="http://schemas.microsoft.com/office/powerpoint/2010/main">
        <p14:section name="預設章節" id="{2F829DDB-AD12-4DAF-AF84-A4494CE1D8EB}">
          <p14:sldIdLst>
            <p14:sldId id="319"/>
            <p14:sldId id="320"/>
            <p14:sldId id="435"/>
            <p14:sldId id="396"/>
            <p14:sldId id="434"/>
            <p14:sldId id="395"/>
            <p14:sldId id="440"/>
            <p14:sldId id="428"/>
            <p14:sldId id="429"/>
            <p14:sldId id="442"/>
            <p14:sldId id="362"/>
            <p14:sldId id="443"/>
          </p14:sldIdLst>
        </p14:section>
        <p14:section name="未命名的章節" id="{2812CBF7-4B46-4FC6-B4E1-C845C99706A5}">
          <p14:sldIdLst>
            <p14:sldId id="436"/>
            <p14:sldId id="444"/>
            <p14:sldId id="445"/>
            <p14:sldId id="370"/>
            <p14:sldId id="437"/>
            <p14:sldId id="457"/>
            <p14:sldId id="446"/>
            <p14:sldId id="447"/>
            <p14:sldId id="448"/>
            <p14:sldId id="405"/>
            <p14:sldId id="431"/>
            <p14:sldId id="406"/>
            <p14:sldId id="430"/>
            <p14:sldId id="456"/>
            <p14:sldId id="380"/>
            <p14:sldId id="455"/>
            <p14:sldId id="381"/>
            <p14:sldId id="424"/>
            <p14:sldId id="423"/>
            <p14:sldId id="359"/>
            <p14:sldId id="372"/>
            <p14:sldId id="385"/>
            <p14:sldId id="439"/>
            <p14:sldId id="410"/>
            <p14:sldId id="425"/>
            <p14:sldId id="376"/>
            <p14:sldId id="373"/>
            <p14:sldId id="377"/>
            <p14:sldId id="378"/>
            <p14:sldId id="379"/>
          </p14:sldIdLst>
        </p14:section>
        <p14:section name="未命名的章節" id="{B7B4CF4A-4F74-44FD-943A-276D36D7F6E7}">
          <p14:sldIdLst>
            <p14:sldId id="3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744D26"/>
    <a:srgbClr val="339966"/>
    <a:srgbClr val="996633"/>
    <a:srgbClr val="FF3399"/>
    <a:srgbClr val="993300"/>
    <a:srgbClr val="9BB2B4"/>
    <a:srgbClr val="990000"/>
    <a:srgbClr val="CC0000"/>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等深淺樣式 1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8FB837D-C827-4EFA-A057-4D05807E0F7C}" styleName="佈景主題樣式 1 - 輔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93D81CF-94F2-401A-BA57-92F5A7B2D0C5}" styleName="中等深淺樣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中等深淺樣式 4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佈景主題樣式 2 - 輔色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淺色樣式 3 - 輔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660B408-B3CF-4A94-85FC-2B1E0A45F4A2}" styleName="深色樣式 2 - 輔色 1/輔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25E5076-3810-47DD-B79F-674D7AD40C01}" styleName="深色樣式 1 - 輔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等深淺樣式 3 - 輔色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35758FB7-9AC5-4552-8A53-C91805E547FA}" styleName="佈景主題樣式 1 - 輔色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DA37D80-6434-44D0-A028-1B22A696006F}" styleName="淺色樣式 3 - 輔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34" autoAdjust="0"/>
    <p:restoredTop sz="96391" autoAdjust="0"/>
  </p:normalViewPr>
  <p:slideViewPr>
    <p:cSldViewPr>
      <p:cViewPr varScale="1">
        <p:scale>
          <a:sx n="107" d="100"/>
          <a:sy n="107" d="100"/>
        </p:scale>
        <p:origin x="1518"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005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800" b="1" i="0" u="none" strike="noStrike" kern="1200" baseline="0">
                <a:solidFill>
                  <a:schemeClr val="tx1"/>
                </a:solidFill>
                <a:latin typeface="+mn-lt"/>
                <a:ea typeface="+mn-ea"/>
                <a:cs typeface="+mn-cs"/>
              </a:defRPr>
            </a:pPr>
            <a:r>
              <a:rPr lang="en-US" sz="2400" dirty="0">
                <a:solidFill>
                  <a:schemeClr val="tx1"/>
                </a:solidFill>
              </a:rPr>
              <a:t>108~110</a:t>
            </a:r>
            <a:r>
              <a:rPr lang="zh-TW" sz="2400" dirty="0">
                <a:solidFill>
                  <a:schemeClr val="tx1"/>
                </a:solidFill>
              </a:rPr>
              <a:t>學年度</a:t>
            </a:r>
          </a:p>
          <a:p>
            <a:pPr>
              <a:defRPr sz="2800">
                <a:solidFill>
                  <a:schemeClr val="tx1"/>
                </a:solidFill>
              </a:defRPr>
            </a:pPr>
            <a:r>
              <a:rPr lang="zh-TW" sz="2400" dirty="0">
                <a:solidFill>
                  <a:schemeClr val="tx1"/>
                </a:solidFill>
              </a:rPr>
              <a:t>可選填志願數與平均選填志願數分析</a:t>
            </a:r>
          </a:p>
        </c:rich>
      </c:tx>
      <c:layout>
        <c:manualLayout>
          <c:xMode val="edge"/>
          <c:yMode val="edge"/>
          <c:x val="0.18787136679285452"/>
          <c:y val="0"/>
        </c:manualLayout>
      </c:layout>
      <c:overlay val="0"/>
      <c:spPr>
        <a:solidFill>
          <a:schemeClr val="accent5">
            <a:lumMod val="40000"/>
            <a:lumOff val="60000"/>
          </a:schemeClr>
        </a:solidFill>
        <a:ln>
          <a:noFill/>
        </a:ln>
        <a:effectLst/>
      </c:spPr>
      <c:txPr>
        <a:bodyPr rot="0" spcFirstLastPara="1" vertOverflow="ellipsis" vert="horz" wrap="square" anchor="ctr" anchorCtr="1"/>
        <a:lstStyle/>
        <a:p>
          <a:pPr>
            <a:defRPr sz="2800" b="1" i="0" u="none" strike="noStrike" kern="1200" baseline="0">
              <a:solidFill>
                <a:schemeClr val="tx1"/>
              </a:solidFill>
              <a:latin typeface="+mn-lt"/>
              <a:ea typeface="+mn-ea"/>
              <a:cs typeface="+mn-cs"/>
            </a:defRPr>
          </a:pPr>
          <a:endParaRPr lang="zh-TW"/>
        </a:p>
      </c:txPr>
    </c:title>
    <c:autoTitleDeleted val="0"/>
    <c:plotArea>
      <c:layout>
        <c:manualLayout>
          <c:layoutTarget val="inner"/>
          <c:xMode val="edge"/>
          <c:yMode val="edge"/>
          <c:x val="6.2871221206395406E-2"/>
          <c:y val="0.22321999628722944"/>
          <c:w val="0.89480967835725111"/>
          <c:h val="0.65177632294885424"/>
        </c:manualLayout>
      </c:layout>
      <c:barChart>
        <c:barDir val="col"/>
        <c:grouping val="clustered"/>
        <c:varyColors val="0"/>
        <c:ser>
          <c:idx val="0"/>
          <c:order val="0"/>
          <c:tx>
            <c:strRef>
              <c:f>平均志願數!$A$2</c:f>
              <c:strCache>
                <c:ptCount val="1"/>
                <c:pt idx="0">
                  <c:v>可選填志願數</c:v>
                </c:pt>
              </c:strCache>
            </c:strRef>
          </c:tx>
          <c:spPr>
            <a:solidFill>
              <a:srgbClr val="F7BA06"/>
            </a:solidFill>
            <a:ln>
              <a:solidFill>
                <a:schemeClr val="accent6">
                  <a:lumMod val="60000"/>
                  <a:lumOff val="40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Pt>
            <c:idx val="0"/>
            <c:invertIfNegative val="0"/>
            <c:bubble3D val="0"/>
            <c:spPr>
              <a:solidFill>
                <a:srgbClr val="FDE7A9"/>
              </a:solidFill>
              <a:ln>
                <a:solidFill>
                  <a:schemeClr val="accent6">
                    <a:lumMod val="60000"/>
                    <a:lumOff val="40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4ADF-4E7D-8D78-AC3997BD7744}"/>
              </c:ext>
            </c:extLst>
          </c:dPt>
          <c:dPt>
            <c:idx val="1"/>
            <c:invertIfNegative val="0"/>
            <c:bubble3D val="0"/>
            <c:spPr>
              <a:solidFill>
                <a:srgbClr val="FDE7A9"/>
              </a:solidFill>
              <a:ln>
                <a:solidFill>
                  <a:schemeClr val="accent6">
                    <a:lumMod val="60000"/>
                    <a:lumOff val="40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4ADF-4E7D-8D78-AC3997BD7744}"/>
              </c:ext>
            </c:extLst>
          </c:dPt>
          <c:dPt>
            <c:idx val="2"/>
            <c:invertIfNegative val="0"/>
            <c:bubble3D val="0"/>
            <c:spPr>
              <a:solidFill>
                <a:srgbClr val="FDE7A9"/>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4ADF-4E7D-8D78-AC3997BD7744}"/>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Black" panose="020B0A04020102020204" pitchFamily="34" charset="0"/>
                    <a:ea typeface="+mn-ea"/>
                    <a:cs typeface="+mn-cs"/>
                  </a:defRPr>
                </a:pPr>
                <a:endParaRPr lang="zh-TW"/>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平均志願數!$B$1:$D$1</c:f>
              <c:strCache>
                <c:ptCount val="3"/>
                <c:pt idx="0">
                  <c:v>108學年度</c:v>
                </c:pt>
                <c:pt idx="1">
                  <c:v>109學年度</c:v>
                </c:pt>
                <c:pt idx="2">
                  <c:v>110學年度</c:v>
                </c:pt>
              </c:strCache>
            </c:strRef>
          </c:cat>
          <c:val>
            <c:numRef>
              <c:f>平均志願數!$B$2:$D$2</c:f>
              <c:numCache>
                <c:formatCode>General</c:formatCode>
                <c:ptCount val="3"/>
                <c:pt idx="0">
                  <c:v>25</c:v>
                </c:pt>
                <c:pt idx="1">
                  <c:v>25</c:v>
                </c:pt>
                <c:pt idx="2">
                  <c:v>25</c:v>
                </c:pt>
              </c:numCache>
            </c:numRef>
          </c:val>
          <c:extLst>
            <c:ext xmlns:c16="http://schemas.microsoft.com/office/drawing/2014/chart" uri="{C3380CC4-5D6E-409C-BE32-E72D297353CC}">
              <c16:uniqueId val="{00000006-4ADF-4E7D-8D78-AC3997BD7744}"/>
            </c:ext>
          </c:extLst>
        </c:ser>
        <c:ser>
          <c:idx val="1"/>
          <c:order val="1"/>
          <c:tx>
            <c:strRef>
              <c:f>平均志願數!$A$3</c:f>
              <c:strCache>
                <c:ptCount val="1"/>
                <c:pt idx="0">
                  <c:v>平均志願數</c:v>
                </c:pt>
              </c:strCache>
            </c:strRef>
          </c:tx>
          <c:spPr>
            <a:solidFill>
              <a:schemeClr val="accent6">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ysClr val="windowText" lastClr="000000"/>
                    </a:solidFill>
                    <a:latin typeface="Arial Black" panose="020B0A04020102020204" pitchFamily="34" charset="0"/>
                    <a:ea typeface="+mn-ea"/>
                    <a:cs typeface="+mn-cs"/>
                  </a:defRPr>
                </a:pPr>
                <a:endParaRPr lang="zh-TW"/>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平均志願數!$B$1:$D$1</c:f>
              <c:strCache>
                <c:ptCount val="3"/>
                <c:pt idx="0">
                  <c:v>108學年度</c:v>
                </c:pt>
                <c:pt idx="1">
                  <c:v>109學年度</c:v>
                </c:pt>
                <c:pt idx="2">
                  <c:v>110學年度</c:v>
                </c:pt>
              </c:strCache>
            </c:strRef>
          </c:cat>
          <c:val>
            <c:numRef>
              <c:f>平均志願數!$B$3:$D$3</c:f>
              <c:numCache>
                <c:formatCode>General</c:formatCode>
                <c:ptCount val="3"/>
                <c:pt idx="0">
                  <c:v>10.5</c:v>
                </c:pt>
                <c:pt idx="1">
                  <c:v>10.8</c:v>
                </c:pt>
                <c:pt idx="2">
                  <c:v>10.4</c:v>
                </c:pt>
              </c:numCache>
            </c:numRef>
          </c:val>
          <c:extLst>
            <c:ext xmlns:c16="http://schemas.microsoft.com/office/drawing/2014/chart" uri="{C3380CC4-5D6E-409C-BE32-E72D297353CC}">
              <c16:uniqueId val="{00000007-4ADF-4E7D-8D78-AC3997BD7744}"/>
            </c:ext>
          </c:extLst>
        </c:ser>
        <c:dLbls>
          <c:dLblPos val="inEnd"/>
          <c:showLegendKey val="0"/>
          <c:showVal val="1"/>
          <c:showCatName val="0"/>
          <c:showSerName val="0"/>
          <c:showPercent val="0"/>
          <c:showBubbleSize val="0"/>
        </c:dLbls>
        <c:gapWidth val="100"/>
        <c:overlap val="-24"/>
        <c:axId val="470968911"/>
        <c:axId val="470972655"/>
      </c:barChart>
      <c:catAx>
        <c:axId val="470968911"/>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2200" b="1" i="0" u="none" strike="noStrike" kern="1200" baseline="0">
                <a:solidFill>
                  <a:schemeClr val="tx1"/>
                </a:solidFill>
                <a:latin typeface="+mn-lt"/>
                <a:ea typeface="+mn-ea"/>
                <a:cs typeface="+mn-cs"/>
              </a:defRPr>
            </a:pPr>
            <a:endParaRPr lang="zh-TW"/>
          </a:p>
        </c:txPr>
        <c:crossAx val="470972655"/>
        <c:crosses val="autoZero"/>
        <c:auto val="1"/>
        <c:lblAlgn val="ctr"/>
        <c:lblOffset val="100"/>
        <c:noMultiLvlLbl val="0"/>
      </c:catAx>
      <c:valAx>
        <c:axId val="4709726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zh-TW"/>
          </a:p>
        </c:txPr>
        <c:crossAx val="470968911"/>
        <c:crosses val="autoZero"/>
        <c:crossBetween val="between"/>
      </c:valAx>
      <c:spPr>
        <a:solidFill>
          <a:schemeClr val="bg1"/>
        </a:solidFill>
        <a:ln>
          <a:noFill/>
        </a:ln>
        <a:effectLst/>
      </c:spPr>
    </c:plotArea>
    <c:legend>
      <c:legendPos val="tr"/>
      <c:layout>
        <c:manualLayout>
          <c:xMode val="edge"/>
          <c:yMode val="edge"/>
          <c:x val="0.77578805303281184"/>
          <c:y val="0.23587671993142945"/>
          <c:w val="0.18505540447196689"/>
          <c:h val="9.6105677428399441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華康儷楷書" panose="03000509000000000000" pitchFamily="65" charset="-120"/>
              <a:ea typeface="華康儷楷書" panose="03000509000000000000" pitchFamily="65" charset="-120"/>
              <a:cs typeface="+mn-cs"/>
            </a:defRPr>
          </a:pPr>
          <a:endParaRPr lang="zh-TW"/>
        </a:p>
      </c:txPr>
    </c:legend>
    <c:plotVisOnly val="1"/>
    <c:dispBlanksAs val="gap"/>
    <c:showDLblsOverMax val="0"/>
  </c:chart>
  <c:spPr>
    <a:solidFill>
      <a:schemeClr val="accent5">
        <a:lumMod val="20000"/>
        <a:lumOff val="80000"/>
      </a:schemeClr>
    </a:solidFill>
    <a:ln>
      <a:noFill/>
    </a:ln>
    <a:effectLst/>
  </c:spPr>
  <c:txPr>
    <a:bodyPr/>
    <a:lstStyle/>
    <a:p>
      <a:pPr>
        <a:defRPr/>
      </a:pPr>
      <a:endParaRPr lang="zh-TW"/>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9C88D5-5221-4DEC-98C2-E5AB21F50208}" type="doc">
      <dgm:prSet loTypeId="urn:microsoft.com/office/officeart/2005/8/layout/vList5" loCatId="list" qsTypeId="urn:microsoft.com/office/officeart/2005/8/quickstyle/3d3" qsCatId="3D" csTypeId="urn:microsoft.com/office/officeart/2005/8/colors/accent6_2" csCatId="accent6" phldr="1"/>
      <dgm:spPr/>
      <dgm:t>
        <a:bodyPr/>
        <a:lstStyle/>
        <a:p>
          <a:endParaRPr lang="zh-TW" altLang="en-US"/>
        </a:p>
      </dgm:t>
    </dgm:pt>
    <dgm:pt modelId="{447C6B3B-AC95-4183-B32C-950F8F1E0FF9}">
      <dgm:prSet phldrT="[文字]" custT="1"/>
      <dgm:spPr/>
      <dgm:t>
        <a:bodyPr/>
        <a:lstStyle/>
        <a:p>
          <a:pPr>
            <a:lnSpc>
              <a:spcPts val="5000"/>
            </a:lnSpc>
          </a:pPr>
          <a:r>
            <a:rPr lang="zh-TW" altLang="en-US" sz="4000" b="1" dirty="0" smtClean="0">
              <a:latin typeface="微軟正黑體" panose="020B0604030504040204" pitchFamily="34" charset="-120"/>
              <a:ea typeface="微軟正黑體" panose="020B0604030504040204" pitchFamily="34" charset="-120"/>
            </a:rPr>
            <a:t>應屆</a:t>
          </a:r>
          <a:r>
            <a:rPr lang="en-US" altLang="zh-TW" sz="4000" b="1" dirty="0" smtClean="0">
              <a:latin typeface="微軟正黑體" panose="020B0604030504040204" pitchFamily="34" charset="-120"/>
              <a:ea typeface="微軟正黑體" panose="020B0604030504040204" pitchFamily="34" charset="-120"/>
            </a:rPr>
            <a:t/>
          </a:r>
          <a:br>
            <a:rPr lang="en-US" altLang="zh-TW" sz="4000" b="1" dirty="0" smtClean="0">
              <a:latin typeface="微軟正黑體" panose="020B0604030504040204" pitchFamily="34" charset="-120"/>
              <a:ea typeface="微軟正黑體" panose="020B0604030504040204" pitchFamily="34" charset="-120"/>
            </a:rPr>
          </a:br>
          <a:r>
            <a:rPr lang="zh-TW" altLang="en-US" sz="4000" b="1" dirty="0" smtClean="0">
              <a:latin typeface="微軟正黑體" panose="020B0604030504040204" pitchFamily="34" charset="-120"/>
              <a:ea typeface="微軟正黑體" panose="020B0604030504040204" pitchFamily="34" charset="-120"/>
            </a:rPr>
            <a:t>畢業生</a:t>
          </a:r>
          <a:endParaRPr lang="zh-TW" altLang="en-US" sz="4000" dirty="0">
            <a:latin typeface="微軟正黑體" panose="020B0604030504040204" pitchFamily="34" charset="-120"/>
            <a:ea typeface="微軟正黑體" panose="020B0604030504040204" pitchFamily="34" charset="-120"/>
          </a:endParaRPr>
        </a:p>
      </dgm:t>
    </dgm:pt>
    <dgm:pt modelId="{A66C06FD-F709-45B8-A57C-9726CD9B2A83}" type="parTrans" cxnId="{2488DE8D-9BB1-4AD7-B45D-9771349C8497}">
      <dgm:prSet/>
      <dgm:spPr/>
      <dgm:t>
        <a:bodyPr/>
        <a:lstStyle/>
        <a:p>
          <a:endParaRPr lang="zh-TW" altLang="en-US"/>
        </a:p>
      </dgm:t>
    </dgm:pt>
    <dgm:pt modelId="{499E6282-5B8B-4506-803C-34F177BA700E}" type="sibTrans" cxnId="{2488DE8D-9BB1-4AD7-B45D-9771349C8497}">
      <dgm:prSet/>
      <dgm:spPr/>
      <dgm:t>
        <a:bodyPr/>
        <a:lstStyle/>
        <a:p>
          <a:endParaRPr lang="zh-TW" altLang="en-US"/>
        </a:p>
      </dgm:t>
    </dgm:pt>
    <dgm:pt modelId="{BCF802C1-7777-4768-9538-3FC617B4D5A2}">
      <dgm:prSet phldrT="[文字]" custT="1"/>
      <dgm:spPr/>
      <dgm:t>
        <a:bodyPr/>
        <a:lstStyle/>
        <a:p>
          <a:pPr rtl="0"/>
          <a:r>
            <a:rPr lang="zh-TW" sz="1900" b="0" i="0" u="none" dirty="0" smtClean="0">
              <a:latin typeface="微軟正黑體" panose="020B0604030504040204" pitchFamily="34" charset="-120"/>
              <a:ea typeface="微軟正黑體" panose="020B0604030504040204" pitchFamily="34" charset="-120"/>
              <a:cs typeface="Times New Roman" panose="02020603050405020304" pitchFamily="18" charset="0"/>
            </a:rPr>
            <a:t>各高職學校</a:t>
          </a:r>
          <a:r>
            <a:rPr lang="en-US" sz="1900" b="0" i="0" u="none" dirty="0" smtClean="0">
              <a:latin typeface="微軟正黑體" panose="020B0604030504040204" pitchFamily="34" charset="-120"/>
              <a:ea typeface="微軟正黑體" panose="020B0604030504040204" pitchFamily="34" charset="-120"/>
              <a:cs typeface="Times New Roman" panose="02020603050405020304" pitchFamily="18" charset="0"/>
            </a:rPr>
            <a:t>1</a:t>
          </a:r>
          <a:r>
            <a:rPr lang="en-US" altLang="zh-TW" sz="1900" b="0" i="0" u="none" dirty="0" smtClean="0">
              <a:latin typeface="微軟正黑體" panose="020B0604030504040204" pitchFamily="34" charset="-120"/>
              <a:ea typeface="微軟正黑體" panose="020B0604030504040204" pitchFamily="34" charset="-120"/>
              <a:cs typeface="Times New Roman" panose="02020603050405020304" pitchFamily="18" charset="0"/>
            </a:rPr>
            <a:t>10</a:t>
          </a:r>
          <a:r>
            <a:rPr lang="zh-TW" sz="1900" b="0" i="0" u="none" dirty="0" smtClean="0">
              <a:latin typeface="微軟正黑體" panose="020B0604030504040204" pitchFamily="34" charset="-120"/>
              <a:ea typeface="微軟正黑體" panose="020B0604030504040204" pitchFamily="34" charset="-120"/>
              <a:cs typeface="Times New Roman" panose="02020603050405020304" pitchFamily="18" charset="0"/>
            </a:rPr>
            <a:t>學年度</a:t>
          </a:r>
          <a:r>
            <a:rPr lang="zh-TW" sz="1900" b="1" i="0" u="none" dirty="0" smtClean="0">
              <a:latin typeface="微軟正黑體" panose="020B0604030504040204" pitchFamily="34" charset="-120"/>
              <a:ea typeface="微軟正黑體" panose="020B0604030504040204" pitchFamily="34" charset="-120"/>
              <a:cs typeface="Times New Roman" panose="02020603050405020304" pitchFamily="18" charset="0"/>
            </a:rPr>
            <a:t>應屆畢業生</a:t>
          </a:r>
          <a:endPar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endParaRPr>
        </a:p>
      </dgm:t>
    </dgm:pt>
    <dgm:pt modelId="{16D8E655-2CC4-4CFF-9932-0A0926FEFFEE}" type="parTrans" cxnId="{0763E679-316E-460B-A010-9050FBDD5416}">
      <dgm:prSet/>
      <dgm:spPr/>
      <dgm:t>
        <a:bodyPr/>
        <a:lstStyle/>
        <a:p>
          <a:endParaRPr lang="zh-TW" altLang="en-US"/>
        </a:p>
      </dgm:t>
    </dgm:pt>
    <dgm:pt modelId="{EA5A3AB9-69F1-4FB2-A2F0-05D3B5258713}" type="sibTrans" cxnId="{0763E679-316E-460B-A010-9050FBDD5416}">
      <dgm:prSet/>
      <dgm:spPr/>
      <dgm:t>
        <a:bodyPr/>
        <a:lstStyle/>
        <a:p>
          <a:endParaRPr lang="zh-TW" altLang="en-US"/>
        </a:p>
      </dgm:t>
    </dgm:pt>
    <dgm:pt modelId="{4554714B-40ED-4909-8B17-FFC3AEF82FEF}">
      <dgm:prSet phldrT="[文字]" custT="1"/>
      <dgm:spPr/>
      <dgm:t>
        <a:bodyPr/>
        <a:lstStyle/>
        <a:p>
          <a:pPr>
            <a:lnSpc>
              <a:spcPts val="5000"/>
            </a:lnSpc>
          </a:pPr>
          <a:r>
            <a:rPr lang="zh-TW" altLang="en-US" sz="4000" b="1" dirty="0" smtClean="0">
              <a:latin typeface="微軟正黑體" panose="020B0604030504040204" pitchFamily="34" charset="-120"/>
              <a:ea typeface="微軟正黑體" panose="020B0604030504040204" pitchFamily="34" charset="-120"/>
            </a:rPr>
            <a:t>學業成績</a:t>
          </a:r>
          <a:r>
            <a:rPr lang="en-US" altLang="zh-TW" sz="4000" b="1" dirty="0" smtClean="0">
              <a:latin typeface="微軟正黑體" panose="020B0604030504040204" pitchFamily="34" charset="-120"/>
              <a:ea typeface="微軟正黑體" panose="020B0604030504040204" pitchFamily="34" charset="-120"/>
            </a:rPr>
            <a:t/>
          </a:r>
          <a:br>
            <a:rPr lang="en-US" altLang="zh-TW" sz="4000" b="1" dirty="0" smtClean="0">
              <a:latin typeface="微軟正黑體" panose="020B0604030504040204" pitchFamily="34" charset="-120"/>
              <a:ea typeface="微軟正黑體" panose="020B0604030504040204" pitchFamily="34" charset="-120"/>
            </a:rPr>
          </a:br>
          <a:r>
            <a:rPr lang="zh-TW" altLang="en-US" sz="4000" b="1" dirty="0" smtClean="0">
              <a:latin typeface="微軟正黑體" panose="020B0604030504040204" pitchFamily="34" charset="-120"/>
              <a:ea typeface="微軟正黑體" panose="020B0604030504040204" pitchFamily="34" charset="-120"/>
            </a:rPr>
            <a:t>前</a:t>
          </a:r>
          <a:r>
            <a:rPr lang="en-US" altLang="zh-TW" sz="4000" b="1" dirty="0" smtClean="0">
              <a:latin typeface="微軟正黑體" panose="020B0604030504040204" pitchFamily="34" charset="-120"/>
              <a:ea typeface="微軟正黑體" panose="020B0604030504040204" pitchFamily="34" charset="-120"/>
              <a:cs typeface="Times New Roman" panose="02020603050405020304" pitchFamily="18" charset="0"/>
            </a:rPr>
            <a:t>30%</a:t>
          </a:r>
          <a:r>
            <a:rPr lang="zh-TW" altLang="en-US" sz="4000" b="1" dirty="0" smtClean="0">
              <a:latin typeface="微軟正黑體" panose="020B0604030504040204" pitchFamily="34" charset="-120"/>
              <a:ea typeface="微軟正黑體" panose="020B0604030504040204" pitchFamily="34" charset="-120"/>
            </a:rPr>
            <a:t>以內</a:t>
          </a:r>
          <a:endParaRPr lang="zh-TW" altLang="en-US" sz="4000" dirty="0">
            <a:latin typeface="微軟正黑體" panose="020B0604030504040204" pitchFamily="34" charset="-120"/>
            <a:ea typeface="微軟正黑體" panose="020B0604030504040204" pitchFamily="34" charset="-120"/>
          </a:endParaRPr>
        </a:p>
      </dgm:t>
    </dgm:pt>
    <dgm:pt modelId="{3187CACC-D5B4-4C75-9A0C-A85128D34991}" type="parTrans" cxnId="{32E3D451-CA90-4A9E-A713-F27FB6598A6D}">
      <dgm:prSet/>
      <dgm:spPr/>
      <dgm:t>
        <a:bodyPr/>
        <a:lstStyle/>
        <a:p>
          <a:endParaRPr lang="zh-TW" altLang="en-US"/>
        </a:p>
      </dgm:t>
    </dgm:pt>
    <dgm:pt modelId="{6AFAE5F6-34B6-40F7-9BAC-62E36EE77182}" type="sibTrans" cxnId="{32E3D451-CA90-4A9E-A713-F27FB6598A6D}">
      <dgm:prSet/>
      <dgm:spPr/>
      <dgm:t>
        <a:bodyPr/>
        <a:lstStyle/>
        <a:p>
          <a:endParaRPr lang="zh-TW" altLang="en-US"/>
        </a:p>
      </dgm:t>
    </dgm:pt>
    <dgm:pt modelId="{427A3573-3A73-4680-99F8-0956787A7AFC}">
      <dgm:prSet phldrT="[文字]" custT="1"/>
      <dgm:spPr/>
      <dgm:t>
        <a:bodyPr/>
        <a:lstStyle/>
        <a:p>
          <a:pPr rtl="0"/>
          <a:r>
            <a:rPr lang="zh-TW" sz="1900" b="0" dirty="0" smtClean="0">
              <a:latin typeface="微軟正黑體" panose="020B0604030504040204" pitchFamily="34" charset="-120"/>
              <a:ea typeface="微軟正黑體" panose="020B0604030504040204" pitchFamily="34" charset="-120"/>
              <a:cs typeface="Times New Roman" panose="02020603050405020304" pitchFamily="18" charset="0"/>
            </a:rPr>
            <a:t>在校學業成績排名在</a:t>
          </a:r>
          <a:r>
            <a:rPr lang="zh-TW" sz="1900" b="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各</a:t>
          </a:r>
          <a:r>
            <a:rPr lang="zh-TW" sz="19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科（組）、學程</a:t>
          </a:r>
          <a:r>
            <a:rPr lang="zh-TW" sz="1900" b="1" u="sng" dirty="0" smtClean="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前</a:t>
          </a:r>
          <a:r>
            <a:rPr lang="en-US" sz="1900" b="1" u="sng" dirty="0" smtClean="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30%</a:t>
          </a:r>
          <a:r>
            <a:rPr lang="zh-TW" sz="1900" b="0" dirty="0" smtClean="0">
              <a:latin typeface="微軟正黑體" panose="020B0604030504040204" pitchFamily="34" charset="-120"/>
              <a:ea typeface="微軟正黑體" panose="020B0604030504040204" pitchFamily="34" charset="-120"/>
              <a:cs typeface="Times New Roman" panose="02020603050405020304" pitchFamily="18" charset="0"/>
            </a:rPr>
            <a:t>以內</a:t>
          </a:r>
          <a:r>
            <a:rPr lang="zh-TW" altLang="en-US" sz="1600" b="0" spc="0" baseline="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600" b="0" u="sng" spc="0" baseline="0" dirty="0" smtClean="0">
              <a:latin typeface="微軟正黑體" panose="020B0604030504040204" pitchFamily="34" charset="-120"/>
              <a:ea typeface="微軟正黑體" panose="020B0604030504040204" pitchFamily="34" charset="-120"/>
              <a:cs typeface="Times New Roman" panose="02020603050405020304" pitchFamily="18" charset="0"/>
            </a:rPr>
            <a:t>非指被推薦生所屬群別排名之前</a:t>
          </a:r>
          <a:r>
            <a:rPr lang="en-US" altLang="zh-TW" sz="1600" b="0" u="sng" spc="0" baseline="0" dirty="0" smtClean="0">
              <a:latin typeface="微軟正黑體" panose="020B0604030504040204" pitchFamily="34" charset="-120"/>
              <a:ea typeface="微軟正黑體" panose="020B0604030504040204" pitchFamily="34" charset="-120"/>
              <a:cs typeface="Times New Roman" panose="02020603050405020304" pitchFamily="18" charset="0"/>
            </a:rPr>
            <a:t>30%</a:t>
          </a:r>
          <a:r>
            <a:rPr lang="zh-TW" altLang="en-US" sz="1600" b="0" spc="0" baseline="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1600" b="0" dirty="0">
            <a:latin typeface="微軟正黑體" panose="020B0604030504040204" pitchFamily="34" charset="-120"/>
            <a:ea typeface="微軟正黑體" panose="020B0604030504040204" pitchFamily="34" charset="-120"/>
            <a:cs typeface="Times New Roman" panose="02020603050405020304" pitchFamily="18" charset="0"/>
          </a:endParaRPr>
        </a:p>
      </dgm:t>
    </dgm:pt>
    <dgm:pt modelId="{CA9FEA97-9A74-48A2-958A-E86C36A697B3}" type="parTrans" cxnId="{5C8C9056-CA9D-4CD1-B761-7087C988CDBF}">
      <dgm:prSet/>
      <dgm:spPr/>
      <dgm:t>
        <a:bodyPr/>
        <a:lstStyle/>
        <a:p>
          <a:endParaRPr lang="zh-TW" altLang="en-US"/>
        </a:p>
      </dgm:t>
    </dgm:pt>
    <dgm:pt modelId="{5B55AE27-2DFE-4918-BC3B-BDABF3C3DDB2}" type="sibTrans" cxnId="{5C8C9056-CA9D-4CD1-B761-7087C988CDBF}">
      <dgm:prSet/>
      <dgm:spPr/>
      <dgm:t>
        <a:bodyPr/>
        <a:lstStyle/>
        <a:p>
          <a:endParaRPr lang="zh-TW" altLang="en-US"/>
        </a:p>
      </dgm:t>
    </dgm:pt>
    <dgm:pt modelId="{DB1CC5CC-3953-4867-ACA2-FB3C72E8163F}">
      <dgm:prSet phldrT="[文字]" custT="1"/>
      <dgm:spPr/>
      <dgm:t>
        <a:bodyPr/>
        <a:lstStyle/>
        <a:p>
          <a:pPr rtl="0">
            <a:lnSpc>
              <a:spcPts val="5000"/>
            </a:lnSpc>
          </a:pPr>
          <a:r>
            <a:rPr lang="zh-TW" altLang="en-US" sz="4000" b="1" dirty="0" smtClean="0">
              <a:latin typeface="微軟正黑體" panose="020B0604030504040204" pitchFamily="34" charset="-120"/>
              <a:ea typeface="微軟正黑體" panose="020B0604030504040204" pitchFamily="34" charset="-120"/>
              <a:cs typeface="+mn-cs"/>
            </a:rPr>
            <a:t>全程就讀</a:t>
          </a:r>
          <a:r>
            <a:rPr lang="en-US" altLang="zh-TW" sz="4000" b="1" dirty="0" smtClean="0">
              <a:latin typeface="微軟正黑體" panose="020B0604030504040204" pitchFamily="34" charset="-120"/>
              <a:ea typeface="微軟正黑體" panose="020B0604030504040204" pitchFamily="34" charset="-120"/>
              <a:cs typeface="+mn-cs"/>
            </a:rPr>
            <a:t/>
          </a:r>
          <a:br>
            <a:rPr lang="en-US" altLang="zh-TW" sz="4000" b="1" dirty="0" smtClean="0">
              <a:latin typeface="微軟正黑體" panose="020B0604030504040204" pitchFamily="34" charset="-120"/>
              <a:ea typeface="微軟正黑體" panose="020B0604030504040204" pitchFamily="34" charset="-120"/>
              <a:cs typeface="+mn-cs"/>
            </a:rPr>
          </a:br>
          <a:r>
            <a:rPr lang="zh-TW" altLang="en-US" sz="4000" b="1" dirty="0" smtClean="0">
              <a:latin typeface="微軟正黑體" panose="020B0604030504040204" pitchFamily="34" charset="-120"/>
              <a:ea typeface="微軟正黑體" panose="020B0604030504040204" pitchFamily="34" charset="-120"/>
              <a:cs typeface="+mn-cs"/>
            </a:rPr>
            <a:t>同一學校</a:t>
          </a:r>
          <a:endParaRPr lang="zh-TW" altLang="en-US" sz="4000" dirty="0">
            <a:latin typeface="微軟正黑體" panose="020B0604030504040204" pitchFamily="34" charset="-120"/>
            <a:ea typeface="微軟正黑體" panose="020B0604030504040204" pitchFamily="34" charset="-120"/>
          </a:endParaRPr>
        </a:p>
      </dgm:t>
    </dgm:pt>
    <dgm:pt modelId="{DF91208A-D983-4868-AD05-72F30F0B702B}" type="parTrans" cxnId="{23B9A871-19A6-45C0-8C89-2439764B108A}">
      <dgm:prSet/>
      <dgm:spPr/>
      <dgm:t>
        <a:bodyPr/>
        <a:lstStyle/>
        <a:p>
          <a:endParaRPr lang="zh-TW" altLang="en-US"/>
        </a:p>
      </dgm:t>
    </dgm:pt>
    <dgm:pt modelId="{45851CFF-B01B-4759-A05E-D562AE40B9A1}" type="sibTrans" cxnId="{23B9A871-19A6-45C0-8C89-2439764B108A}">
      <dgm:prSet/>
      <dgm:spPr/>
      <dgm:t>
        <a:bodyPr/>
        <a:lstStyle/>
        <a:p>
          <a:endParaRPr lang="zh-TW" altLang="en-US"/>
        </a:p>
      </dgm:t>
    </dgm:pt>
    <dgm:pt modelId="{79F8D9B2-5C92-4A7C-8C74-433B5348D9E4}">
      <dgm:prSet phldrT="[文字]" custT="1"/>
      <dgm:spPr/>
      <dgm:t>
        <a:bodyPr/>
        <a:lstStyle/>
        <a:p>
          <a:pPr rtl="0">
            <a:lnSpc>
              <a:spcPts val="2100"/>
            </a:lnSpc>
          </a:pPr>
          <a:r>
            <a:rPr lang="zh-TW" sz="1900" dirty="0" smtClean="0">
              <a:latin typeface="微軟正黑體" panose="020B0604030504040204" pitchFamily="34" charset="-120"/>
              <a:ea typeface="微軟正黑體" panose="020B0604030504040204" pitchFamily="34" charset="-120"/>
              <a:cs typeface="Times New Roman" panose="02020603050405020304" pitchFamily="18" charset="0"/>
            </a:rPr>
            <a:t>學生高一、高二及高三全程學籍均於國內同一學校之事實</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9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含不同學制、科別間之轉換</a:t>
          </a:r>
          <a:endParaRPr lang="zh-TW" altLang="en-US" sz="1900" b="1" dirty="0">
            <a:latin typeface="微軟正黑體" panose="020B0604030504040204" pitchFamily="34" charset="-120"/>
            <a:ea typeface="微軟正黑體" panose="020B0604030504040204" pitchFamily="34" charset="-120"/>
            <a:cs typeface="Times New Roman" panose="02020603050405020304" pitchFamily="18" charset="0"/>
          </a:endParaRPr>
        </a:p>
      </dgm:t>
    </dgm:pt>
    <dgm:pt modelId="{955A1D78-D7E4-4605-B027-9308747B6A57}" type="parTrans" cxnId="{02E010A3-70FE-4DF7-9B8C-B5A9F73A3C78}">
      <dgm:prSet/>
      <dgm:spPr/>
      <dgm:t>
        <a:bodyPr/>
        <a:lstStyle/>
        <a:p>
          <a:endParaRPr lang="zh-TW" altLang="en-US"/>
        </a:p>
      </dgm:t>
    </dgm:pt>
    <dgm:pt modelId="{12481D9C-06A1-4F89-8B4C-37A6CC15B8A6}" type="sibTrans" cxnId="{02E010A3-70FE-4DF7-9B8C-B5A9F73A3C78}">
      <dgm:prSet/>
      <dgm:spPr/>
      <dgm:t>
        <a:bodyPr/>
        <a:lstStyle/>
        <a:p>
          <a:endParaRPr lang="zh-TW" altLang="en-US"/>
        </a:p>
      </dgm:t>
    </dgm:pt>
    <dgm:pt modelId="{6C5D0CA8-EAA1-4348-B6CA-4A7ECBF5D387}">
      <dgm:prSet custT="1"/>
      <dgm:spPr/>
      <dgm:t>
        <a:bodyPr/>
        <a:lstStyle/>
        <a:p>
          <a:pPr rtl="0"/>
          <a:r>
            <a:rPr lang="zh-TW" sz="1900" b="0" i="0" u="none" baseline="0" dirty="0" smtClean="0">
              <a:latin typeface="微軟正黑體" panose="020B0604030504040204" pitchFamily="34" charset="-120"/>
              <a:ea typeface="微軟正黑體" panose="020B0604030504040204" pitchFamily="34" charset="-120"/>
              <a:cs typeface="Times New Roman" panose="02020603050405020304" pitchFamily="18" charset="0"/>
            </a:rPr>
            <a:t>綜合高中修畢專門學程科目</a:t>
          </a:r>
          <a:r>
            <a:rPr lang="en-US" sz="1900" b="0" i="0" u="none" baseline="0" dirty="0" smtClean="0">
              <a:latin typeface="微軟正黑體" panose="020B0604030504040204" pitchFamily="34" charset="-120"/>
              <a:ea typeface="微軟正黑體" panose="020B0604030504040204" pitchFamily="34" charset="-120"/>
              <a:cs typeface="Times New Roman" panose="02020603050405020304" pitchFamily="18" charset="0"/>
            </a:rPr>
            <a:t>25</a:t>
          </a:r>
          <a:r>
            <a:rPr lang="zh-TW" sz="1900" b="0" i="0" u="none" baseline="0" dirty="0" smtClean="0">
              <a:latin typeface="微軟正黑體" panose="020B0604030504040204" pitchFamily="34" charset="-120"/>
              <a:ea typeface="微軟正黑體" panose="020B0604030504040204" pitchFamily="34" charset="-120"/>
              <a:cs typeface="Times New Roman" panose="02020603050405020304" pitchFamily="18" charset="0"/>
            </a:rPr>
            <a:t>學分以上</a:t>
          </a:r>
          <a:endParaRPr lang="zh-TW" sz="1900" b="0" i="0" u="none" dirty="0">
            <a:latin typeface="微軟正黑體" panose="020B0604030504040204" pitchFamily="34" charset="-120"/>
            <a:ea typeface="微軟正黑體" panose="020B0604030504040204" pitchFamily="34" charset="-120"/>
            <a:cs typeface="Times New Roman" panose="02020603050405020304" pitchFamily="18" charset="0"/>
          </a:endParaRPr>
        </a:p>
      </dgm:t>
    </dgm:pt>
    <dgm:pt modelId="{FFD4DC23-3124-4E9C-B3F7-970C1D4DB850}" type="parTrans" cxnId="{3486AC50-1BF4-494D-BC92-B845A639FEA4}">
      <dgm:prSet/>
      <dgm:spPr/>
      <dgm:t>
        <a:bodyPr/>
        <a:lstStyle/>
        <a:p>
          <a:endParaRPr lang="zh-TW" altLang="en-US"/>
        </a:p>
      </dgm:t>
    </dgm:pt>
    <dgm:pt modelId="{0E357186-66D2-42D5-83D0-D25682789A54}" type="sibTrans" cxnId="{3486AC50-1BF4-494D-BC92-B845A639FEA4}">
      <dgm:prSet/>
      <dgm:spPr/>
      <dgm:t>
        <a:bodyPr/>
        <a:lstStyle/>
        <a:p>
          <a:endParaRPr lang="zh-TW" altLang="en-US"/>
        </a:p>
      </dgm:t>
    </dgm:pt>
    <dgm:pt modelId="{D4E14BAA-3C8F-4DA8-898B-E9C9317FF730}">
      <dgm:prSet phldrT="[文字]" custT="1"/>
      <dgm:spPr/>
      <dgm:t>
        <a:bodyPr/>
        <a:lstStyle/>
        <a:p>
          <a:r>
            <a:rPr lang="zh-TW" altLang="en-US" sz="1900" b="0" dirty="0" smtClean="0">
              <a:latin typeface="微軟正黑體" panose="020B0604030504040204" pitchFamily="34" charset="-120"/>
              <a:ea typeface="微軟正黑體" panose="020B0604030504040204" pitchFamily="34" charset="-120"/>
              <a:cs typeface="Times New Roman" panose="02020603050405020304" pitchFamily="18" charset="0"/>
            </a:rPr>
            <a:t>採計至畢業前一學期之各學期學業成績平均</a:t>
          </a:r>
          <a:endParaRPr lang="zh-TW" altLang="en-US" sz="1900" b="0" dirty="0">
            <a:latin typeface="微軟正黑體" panose="020B0604030504040204" pitchFamily="34" charset="-120"/>
            <a:ea typeface="微軟正黑體" panose="020B0604030504040204" pitchFamily="34" charset="-120"/>
            <a:cs typeface="Times New Roman" panose="02020603050405020304" pitchFamily="18" charset="0"/>
          </a:endParaRPr>
        </a:p>
      </dgm:t>
    </dgm:pt>
    <dgm:pt modelId="{6E0E9394-07E1-49F7-8136-836CC62524EC}" type="parTrans" cxnId="{74F4109D-0307-4548-8A83-0F47544EF3CC}">
      <dgm:prSet/>
      <dgm:spPr/>
      <dgm:t>
        <a:bodyPr/>
        <a:lstStyle/>
        <a:p>
          <a:endParaRPr lang="zh-TW" altLang="en-US"/>
        </a:p>
      </dgm:t>
    </dgm:pt>
    <dgm:pt modelId="{96275B8A-5EC2-4F65-B564-B3AEC34F7DB0}" type="sibTrans" cxnId="{74F4109D-0307-4548-8A83-0F47544EF3CC}">
      <dgm:prSet/>
      <dgm:spPr/>
      <dgm:t>
        <a:bodyPr/>
        <a:lstStyle/>
        <a:p>
          <a:endParaRPr lang="zh-TW" altLang="en-US"/>
        </a:p>
      </dgm:t>
    </dgm:pt>
    <dgm:pt modelId="{C4949353-9733-4726-B802-07BB670F7294}">
      <dgm:prSet phldrT="[文字]" custT="1"/>
      <dgm:spPr/>
      <dgm:t>
        <a:bodyPr/>
        <a:lstStyle/>
        <a:p>
          <a:pPr>
            <a:lnSpc>
              <a:spcPts val="2100"/>
            </a:lnSpc>
          </a:pPr>
          <a:r>
            <a:rPr lang="zh-TW" sz="1900" b="1" dirty="0" smtClean="0">
              <a:latin typeface="微軟正黑體" panose="020B0604030504040204" pitchFamily="34" charset="-120"/>
              <a:ea typeface="微軟正黑體" panose="020B0604030504040204" pitchFamily="34" charset="-120"/>
              <a:cs typeface="Times New Roman" panose="02020603050405020304" pitchFamily="18" charset="0"/>
            </a:rPr>
            <a:t>校內推薦機制相關會議審議</a:t>
          </a:r>
          <a:endParaRPr lang="zh-TW" altLang="en-US" sz="1900" b="1" dirty="0">
            <a:latin typeface="微軟正黑體" panose="020B0604030504040204" pitchFamily="34" charset="-120"/>
            <a:ea typeface="微軟正黑體" panose="020B0604030504040204" pitchFamily="34" charset="-120"/>
            <a:cs typeface="Times New Roman" panose="02020603050405020304" pitchFamily="18" charset="0"/>
          </a:endParaRPr>
        </a:p>
      </dgm:t>
    </dgm:pt>
    <dgm:pt modelId="{739CF7E5-7EC0-48B8-AF2A-F4EDEA1ADF6E}" type="parTrans" cxnId="{A3D53669-2842-42A3-81E5-EFCAF388BF03}">
      <dgm:prSet/>
      <dgm:spPr/>
      <dgm:t>
        <a:bodyPr/>
        <a:lstStyle/>
        <a:p>
          <a:endParaRPr lang="zh-TW" altLang="en-US"/>
        </a:p>
      </dgm:t>
    </dgm:pt>
    <dgm:pt modelId="{115FF159-6DCF-4F55-8AD9-1DA0BA3FE260}" type="sibTrans" cxnId="{A3D53669-2842-42A3-81E5-EFCAF388BF03}">
      <dgm:prSet/>
      <dgm:spPr/>
      <dgm:t>
        <a:bodyPr/>
        <a:lstStyle/>
        <a:p>
          <a:endParaRPr lang="zh-TW" altLang="en-US"/>
        </a:p>
      </dgm:t>
    </dgm:pt>
    <dgm:pt modelId="{9084B51D-511F-491F-B446-6EB6C2C84C6C}">
      <dgm:prSet phldrT="[文字]" custT="1"/>
      <dgm:spPr/>
      <dgm:t>
        <a:bodyPr/>
        <a:lstStyle/>
        <a:p>
          <a:pPr rtl="0">
            <a:lnSpc>
              <a:spcPts val="2100"/>
            </a:lnSpc>
          </a:pPr>
          <a:r>
            <a:rPr lang="zh-TW" sz="1900" dirty="0" smtClean="0">
              <a:latin typeface="微軟正黑體" panose="020B0604030504040204" pitchFamily="34" charset="-120"/>
              <a:ea typeface="微軟正黑體" panose="020B0604030504040204" pitchFamily="34" charset="-120"/>
              <a:cs typeface="Times New Roman" panose="02020603050405020304" pitchFamily="18" charset="0"/>
            </a:rPr>
            <a:t>在校學業成績及基本學科之評量方式一致</a:t>
          </a:r>
          <a:endParaRPr lang="zh-TW" altLang="en-US" sz="1900" b="1" dirty="0">
            <a:latin typeface="微軟正黑體" panose="020B0604030504040204" pitchFamily="34" charset="-120"/>
            <a:ea typeface="微軟正黑體" panose="020B0604030504040204" pitchFamily="34" charset="-120"/>
            <a:cs typeface="Times New Roman" panose="02020603050405020304" pitchFamily="18" charset="0"/>
          </a:endParaRPr>
        </a:p>
      </dgm:t>
    </dgm:pt>
    <dgm:pt modelId="{ED98F72B-A670-48EF-AEFA-A812D14B810D}" type="parTrans" cxnId="{FE5D0B8F-4285-4B5B-9926-DF1D8AB431C7}">
      <dgm:prSet/>
      <dgm:spPr/>
      <dgm:t>
        <a:bodyPr/>
        <a:lstStyle/>
        <a:p>
          <a:endParaRPr lang="zh-TW" altLang="en-US"/>
        </a:p>
      </dgm:t>
    </dgm:pt>
    <dgm:pt modelId="{B847D20E-6407-40D0-BC4B-525FCD363317}" type="sibTrans" cxnId="{FE5D0B8F-4285-4B5B-9926-DF1D8AB431C7}">
      <dgm:prSet/>
      <dgm:spPr/>
      <dgm:t>
        <a:bodyPr/>
        <a:lstStyle/>
        <a:p>
          <a:endParaRPr lang="zh-TW" altLang="en-US"/>
        </a:p>
      </dgm:t>
    </dgm:pt>
    <dgm:pt modelId="{830EFA58-C04C-473F-A951-F9BB0F90281E}" type="pres">
      <dgm:prSet presAssocID="{C79C88D5-5221-4DEC-98C2-E5AB21F50208}" presName="Name0" presStyleCnt="0">
        <dgm:presLayoutVars>
          <dgm:dir/>
          <dgm:animLvl val="lvl"/>
          <dgm:resizeHandles val="exact"/>
        </dgm:presLayoutVars>
      </dgm:prSet>
      <dgm:spPr/>
      <dgm:t>
        <a:bodyPr/>
        <a:lstStyle/>
        <a:p>
          <a:endParaRPr lang="zh-TW" altLang="en-US"/>
        </a:p>
      </dgm:t>
    </dgm:pt>
    <dgm:pt modelId="{11AB43E3-8AF9-4C99-9702-07C43AA986C1}" type="pres">
      <dgm:prSet presAssocID="{447C6B3B-AC95-4183-B32C-950F8F1E0FF9}" presName="linNode" presStyleCnt="0"/>
      <dgm:spPr/>
    </dgm:pt>
    <dgm:pt modelId="{6B7C98DB-FCFD-4FDB-A306-2FF0BBF1D364}" type="pres">
      <dgm:prSet presAssocID="{447C6B3B-AC95-4183-B32C-950F8F1E0FF9}" presName="parentText" presStyleLbl="node1" presStyleIdx="0" presStyleCnt="3">
        <dgm:presLayoutVars>
          <dgm:chMax val="1"/>
          <dgm:bulletEnabled val="1"/>
        </dgm:presLayoutVars>
      </dgm:prSet>
      <dgm:spPr/>
      <dgm:t>
        <a:bodyPr/>
        <a:lstStyle/>
        <a:p>
          <a:endParaRPr lang="zh-TW" altLang="en-US"/>
        </a:p>
      </dgm:t>
    </dgm:pt>
    <dgm:pt modelId="{FE356BC8-C866-4815-9D08-53EB761C6E81}" type="pres">
      <dgm:prSet presAssocID="{447C6B3B-AC95-4183-B32C-950F8F1E0FF9}" presName="descendantText" presStyleLbl="alignAccFollowNode1" presStyleIdx="0" presStyleCnt="3" custLinFactNeighborX="182" custLinFactNeighborY="-244">
        <dgm:presLayoutVars>
          <dgm:bulletEnabled val="1"/>
        </dgm:presLayoutVars>
      </dgm:prSet>
      <dgm:spPr/>
      <dgm:t>
        <a:bodyPr/>
        <a:lstStyle/>
        <a:p>
          <a:endParaRPr lang="zh-TW" altLang="en-US"/>
        </a:p>
      </dgm:t>
    </dgm:pt>
    <dgm:pt modelId="{164B14BE-25D0-41CF-BD31-AE36CCE5F2E3}" type="pres">
      <dgm:prSet presAssocID="{499E6282-5B8B-4506-803C-34F177BA700E}" presName="sp" presStyleCnt="0"/>
      <dgm:spPr/>
    </dgm:pt>
    <dgm:pt modelId="{0E278819-A140-4569-B3DB-BD87C834F835}" type="pres">
      <dgm:prSet presAssocID="{4554714B-40ED-4909-8B17-FFC3AEF82FEF}" presName="linNode" presStyleCnt="0"/>
      <dgm:spPr/>
    </dgm:pt>
    <dgm:pt modelId="{59ACD2A8-9D1A-4817-A0F6-3CC128194919}" type="pres">
      <dgm:prSet presAssocID="{4554714B-40ED-4909-8B17-FFC3AEF82FEF}" presName="parentText" presStyleLbl="node1" presStyleIdx="1" presStyleCnt="3">
        <dgm:presLayoutVars>
          <dgm:chMax val="1"/>
          <dgm:bulletEnabled val="1"/>
        </dgm:presLayoutVars>
      </dgm:prSet>
      <dgm:spPr/>
      <dgm:t>
        <a:bodyPr/>
        <a:lstStyle/>
        <a:p>
          <a:endParaRPr lang="zh-TW" altLang="en-US"/>
        </a:p>
      </dgm:t>
    </dgm:pt>
    <dgm:pt modelId="{C048AC47-0195-4685-BF84-5EF1D489D050}" type="pres">
      <dgm:prSet presAssocID="{4554714B-40ED-4909-8B17-FFC3AEF82FEF}" presName="descendantText" presStyleLbl="alignAccFollowNode1" presStyleIdx="1" presStyleCnt="3">
        <dgm:presLayoutVars>
          <dgm:bulletEnabled val="1"/>
        </dgm:presLayoutVars>
      </dgm:prSet>
      <dgm:spPr/>
      <dgm:t>
        <a:bodyPr/>
        <a:lstStyle/>
        <a:p>
          <a:endParaRPr lang="zh-TW" altLang="en-US"/>
        </a:p>
      </dgm:t>
    </dgm:pt>
    <dgm:pt modelId="{5F65D99B-7050-4929-8D0D-AAEC7A1FE73C}" type="pres">
      <dgm:prSet presAssocID="{6AFAE5F6-34B6-40F7-9BAC-62E36EE77182}" presName="sp" presStyleCnt="0"/>
      <dgm:spPr/>
    </dgm:pt>
    <dgm:pt modelId="{C1938BB4-C9A4-4BF2-944A-8ADAFC813644}" type="pres">
      <dgm:prSet presAssocID="{DB1CC5CC-3953-4867-ACA2-FB3C72E8163F}" presName="linNode" presStyleCnt="0"/>
      <dgm:spPr/>
    </dgm:pt>
    <dgm:pt modelId="{63D05109-B763-4790-B274-6EA58E72ADC3}" type="pres">
      <dgm:prSet presAssocID="{DB1CC5CC-3953-4867-ACA2-FB3C72E8163F}" presName="parentText" presStyleLbl="node1" presStyleIdx="2" presStyleCnt="3">
        <dgm:presLayoutVars>
          <dgm:chMax val="1"/>
          <dgm:bulletEnabled val="1"/>
        </dgm:presLayoutVars>
      </dgm:prSet>
      <dgm:spPr/>
      <dgm:t>
        <a:bodyPr/>
        <a:lstStyle/>
        <a:p>
          <a:endParaRPr lang="zh-TW" altLang="en-US"/>
        </a:p>
      </dgm:t>
    </dgm:pt>
    <dgm:pt modelId="{E7E42FF0-86F3-4CA6-AEC4-1EB2B64D65E9}" type="pres">
      <dgm:prSet presAssocID="{DB1CC5CC-3953-4867-ACA2-FB3C72E8163F}" presName="descendantText" presStyleLbl="alignAccFollowNode1" presStyleIdx="2" presStyleCnt="3" custScaleY="114635">
        <dgm:presLayoutVars>
          <dgm:bulletEnabled val="1"/>
        </dgm:presLayoutVars>
      </dgm:prSet>
      <dgm:spPr/>
      <dgm:t>
        <a:bodyPr/>
        <a:lstStyle/>
        <a:p>
          <a:endParaRPr lang="zh-TW" altLang="en-US"/>
        </a:p>
      </dgm:t>
    </dgm:pt>
  </dgm:ptLst>
  <dgm:cxnLst>
    <dgm:cxn modelId="{74F4109D-0307-4548-8A83-0F47544EF3CC}" srcId="{4554714B-40ED-4909-8B17-FFC3AEF82FEF}" destId="{D4E14BAA-3C8F-4DA8-898B-E9C9317FF730}" srcOrd="1" destOrd="0" parTransId="{6E0E9394-07E1-49F7-8136-836CC62524EC}" sibTransId="{96275B8A-5EC2-4F65-B564-B3AEC34F7DB0}"/>
    <dgm:cxn modelId="{0763E679-316E-460B-A010-9050FBDD5416}" srcId="{447C6B3B-AC95-4183-B32C-950F8F1E0FF9}" destId="{BCF802C1-7777-4768-9538-3FC617B4D5A2}" srcOrd="0" destOrd="0" parTransId="{16D8E655-2CC4-4CFF-9932-0A0926FEFFEE}" sibTransId="{EA5A3AB9-69F1-4FB2-A2F0-05D3B5258713}"/>
    <dgm:cxn modelId="{6F4DCF61-F053-47D5-916F-369712C84489}" type="presOf" srcId="{DB1CC5CC-3953-4867-ACA2-FB3C72E8163F}" destId="{63D05109-B763-4790-B274-6EA58E72ADC3}" srcOrd="0" destOrd="0" presId="urn:microsoft.com/office/officeart/2005/8/layout/vList5"/>
    <dgm:cxn modelId="{5C8C9056-CA9D-4CD1-B761-7087C988CDBF}" srcId="{4554714B-40ED-4909-8B17-FFC3AEF82FEF}" destId="{427A3573-3A73-4680-99F8-0956787A7AFC}" srcOrd="0" destOrd="0" parTransId="{CA9FEA97-9A74-48A2-958A-E86C36A697B3}" sibTransId="{5B55AE27-2DFE-4918-BC3B-BDABF3C3DDB2}"/>
    <dgm:cxn modelId="{FE5D0B8F-4285-4B5B-9926-DF1D8AB431C7}" srcId="{DB1CC5CC-3953-4867-ACA2-FB3C72E8163F}" destId="{9084B51D-511F-491F-B446-6EB6C2C84C6C}" srcOrd="1" destOrd="0" parTransId="{ED98F72B-A670-48EF-AEFA-A812D14B810D}" sibTransId="{B847D20E-6407-40D0-BC4B-525FCD363317}"/>
    <dgm:cxn modelId="{A61A2970-729C-4C29-9171-207F27200440}" type="presOf" srcId="{9084B51D-511F-491F-B446-6EB6C2C84C6C}" destId="{E7E42FF0-86F3-4CA6-AEC4-1EB2B64D65E9}" srcOrd="0" destOrd="1" presId="urn:microsoft.com/office/officeart/2005/8/layout/vList5"/>
    <dgm:cxn modelId="{B29BB1DF-925C-4EE0-BCAE-D766C8FE7B14}" type="presOf" srcId="{4554714B-40ED-4909-8B17-FFC3AEF82FEF}" destId="{59ACD2A8-9D1A-4817-A0F6-3CC128194919}" srcOrd="0" destOrd="0" presId="urn:microsoft.com/office/officeart/2005/8/layout/vList5"/>
    <dgm:cxn modelId="{3C76FD5F-42AF-45E4-BB4C-89AD7D64C00D}" type="presOf" srcId="{D4E14BAA-3C8F-4DA8-898B-E9C9317FF730}" destId="{C048AC47-0195-4685-BF84-5EF1D489D050}" srcOrd="0" destOrd="1" presId="urn:microsoft.com/office/officeart/2005/8/layout/vList5"/>
    <dgm:cxn modelId="{BD570C27-C3B7-421F-90AD-DB48154C77C8}" type="presOf" srcId="{427A3573-3A73-4680-99F8-0956787A7AFC}" destId="{C048AC47-0195-4685-BF84-5EF1D489D050}" srcOrd="0" destOrd="0" presId="urn:microsoft.com/office/officeart/2005/8/layout/vList5"/>
    <dgm:cxn modelId="{A3D53669-2842-42A3-81E5-EFCAF388BF03}" srcId="{DB1CC5CC-3953-4867-ACA2-FB3C72E8163F}" destId="{C4949353-9733-4726-B802-07BB670F7294}" srcOrd="2" destOrd="0" parTransId="{739CF7E5-7EC0-48B8-AF2A-F4EDEA1ADF6E}" sibTransId="{115FF159-6DCF-4F55-8AD9-1DA0BA3FE260}"/>
    <dgm:cxn modelId="{A3AC827B-CC52-42B2-BD22-CA03ECEA4105}" type="presOf" srcId="{6C5D0CA8-EAA1-4348-B6CA-4A7ECBF5D387}" destId="{FE356BC8-C866-4815-9D08-53EB761C6E81}" srcOrd="0" destOrd="1" presId="urn:microsoft.com/office/officeart/2005/8/layout/vList5"/>
    <dgm:cxn modelId="{02E010A3-70FE-4DF7-9B8C-B5A9F73A3C78}" srcId="{DB1CC5CC-3953-4867-ACA2-FB3C72E8163F}" destId="{79F8D9B2-5C92-4A7C-8C74-433B5348D9E4}" srcOrd="0" destOrd="0" parTransId="{955A1D78-D7E4-4605-B027-9308747B6A57}" sibTransId="{12481D9C-06A1-4F89-8B4C-37A6CC15B8A6}"/>
    <dgm:cxn modelId="{23B9A871-19A6-45C0-8C89-2439764B108A}" srcId="{C79C88D5-5221-4DEC-98C2-E5AB21F50208}" destId="{DB1CC5CC-3953-4867-ACA2-FB3C72E8163F}" srcOrd="2" destOrd="0" parTransId="{DF91208A-D983-4868-AD05-72F30F0B702B}" sibTransId="{45851CFF-B01B-4759-A05E-D562AE40B9A1}"/>
    <dgm:cxn modelId="{EAB5960C-9F25-4A75-A326-083D7DCA9D6C}" type="presOf" srcId="{79F8D9B2-5C92-4A7C-8C74-433B5348D9E4}" destId="{E7E42FF0-86F3-4CA6-AEC4-1EB2B64D65E9}" srcOrd="0" destOrd="0" presId="urn:microsoft.com/office/officeart/2005/8/layout/vList5"/>
    <dgm:cxn modelId="{3486AC50-1BF4-494D-BC92-B845A639FEA4}" srcId="{447C6B3B-AC95-4183-B32C-950F8F1E0FF9}" destId="{6C5D0CA8-EAA1-4348-B6CA-4A7ECBF5D387}" srcOrd="1" destOrd="0" parTransId="{FFD4DC23-3124-4E9C-B3F7-970C1D4DB850}" sibTransId="{0E357186-66D2-42D5-83D0-D25682789A54}"/>
    <dgm:cxn modelId="{10F6541F-DAED-4CE7-A448-637F587E312A}" type="presOf" srcId="{C4949353-9733-4726-B802-07BB670F7294}" destId="{E7E42FF0-86F3-4CA6-AEC4-1EB2B64D65E9}" srcOrd="0" destOrd="2" presId="urn:microsoft.com/office/officeart/2005/8/layout/vList5"/>
    <dgm:cxn modelId="{2D97B0B7-21C3-4F71-B480-C267A113430B}" type="presOf" srcId="{BCF802C1-7777-4768-9538-3FC617B4D5A2}" destId="{FE356BC8-C866-4815-9D08-53EB761C6E81}" srcOrd="0" destOrd="0" presId="urn:microsoft.com/office/officeart/2005/8/layout/vList5"/>
    <dgm:cxn modelId="{32E3D451-CA90-4A9E-A713-F27FB6598A6D}" srcId="{C79C88D5-5221-4DEC-98C2-E5AB21F50208}" destId="{4554714B-40ED-4909-8B17-FFC3AEF82FEF}" srcOrd="1" destOrd="0" parTransId="{3187CACC-D5B4-4C75-9A0C-A85128D34991}" sibTransId="{6AFAE5F6-34B6-40F7-9BAC-62E36EE77182}"/>
    <dgm:cxn modelId="{2488DE8D-9BB1-4AD7-B45D-9771349C8497}" srcId="{C79C88D5-5221-4DEC-98C2-E5AB21F50208}" destId="{447C6B3B-AC95-4183-B32C-950F8F1E0FF9}" srcOrd="0" destOrd="0" parTransId="{A66C06FD-F709-45B8-A57C-9726CD9B2A83}" sibTransId="{499E6282-5B8B-4506-803C-34F177BA700E}"/>
    <dgm:cxn modelId="{C08A80A2-99E9-49B9-8D2D-873FCFD84720}" type="presOf" srcId="{C79C88D5-5221-4DEC-98C2-E5AB21F50208}" destId="{830EFA58-C04C-473F-A951-F9BB0F90281E}" srcOrd="0" destOrd="0" presId="urn:microsoft.com/office/officeart/2005/8/layout/vList5"/>
    <dgm:cxn modelId="{CA9C6850-9890-4FF1-A5FB-946B4AE7F28C}" type="presOf" srcId="{447C6B3B-AC95-4183-B32C-950F8F1E0FF9}" destId="{6B7C98DB-FCFD-4FDB-A306-2FF0BBF1D364}" srcOrd="0" destOrd="0" presId="urn:microsoft.com/office/officeart/2005/8/layout/vList5"/>
    <dgm:cxn modelId="{D5AF7AB5-1300-46B9-B332-54A077608A6E}" type="presParOf" srcId="{830EFA58-C04C-473F-A951-F9BB0F90281E}" destId="{11AB43E3-8AF9-4C99-9702-07C43AA986C1}" srcOrd="0" destOrd="0" presId="urn:microsoft.com/office/officeart/2005/8/layout/vList5"/>
    <dgm:cxn modelId="{6CAE1182-2184-4BF8-9282-A18D31446532}" type="presParOf" srcId="{11AB43E3-8AF9-4C99-9702-07C43AA986C1}" destId="{6B7C98DB-FCFD-4FDB-A306-2FF0BBF1D364}" srcOrd="0" destOrd="0" presId="urn:microsoft.com/office/officeart/2005/8/layout/vList5"/>
    <dgm:cxn modelId="{E4DAF782-82EE-4387-AACF-CEBB756CD8E3}" type="presParOf" srcId="{11AB43E3-8AF9-4C99-9702-07C43AA986C1}" destId="{FE356BC8-C866-4815-9D08-53EB761C6E81}" srcOrd="1" destOrd="0" presId="urn:microsoft.com/office/officeart/2005/8/layout/vList5"/>
    <dgm:cxn modelId="{D3292B6B-453F-41F8-930B-869B70BCD416}" type="presParOf" srcId="{830EFA58-C04C-473F-A951-F9BB0F90281E}" destId="{164B14BE-25D0-41CF-BD31-AE36CCE5F2E3}" srcOrd="1" destOrd="0" presId="urn:microsoft.com/office/officeart/2005/8/layout/vList5"/>
    <dgm:cxn modelId="{BA6AED22-3A33-4C42-8092-6626CF5F4866}" type="presParOf" srcId="{830EFA58-C04C-473F-A951-F9BB0F90281E}" destId="{0E278819-A140-4569-B3DB-BD87C834F835}" srcOrd="2" destOrd="0" presId="urn:microsoft.com/office/officeart/2005/8/layout/vList5"/>
    <dgm:cxn modelId="{156009FE-F5EE-4DA6-8739-46519566D563}" type="presParOf" srcId="{0E278819-A140-4569-B3DB-BD87C834F835}" destId="{59ACD2A8-9D1A-4817-A0F6-3CC128194919}" srcOrd="0" destOrd="0" presId="urn:microsoft.com/office/officeart/2005/8/layout/vList5"/>
    <dgm:cxn modelId="{64B2D51C-3E34-4121-A3C9-03E5FE09C364}" type="presParOf" srcId="{0E278819-A140-4569-B3DB-BD87C834F835}" destId="{C048AC47-0195-4685-BF84-5EF1D489D050}" srcOrd="1" destOrd="0" presId="urn:microsoft.com/office/officeart/2005/8/layout/vList5"/>
    <dgm:cxn modelId="{68800A0C-A37E-4CA3-B512-DE691E3C3618}" type="presParOf" srcId="{830EFA58-C04C-473F-A951-F9BB0F90281E}" destId="{5F65D99B-7050-4929-8D0D-AAEC7A1FE73C}" srcOrd="3" destOrd="0" presId="urn:microsoft.com/office/officeart/2005/8/layout/vList5"/>
    <dgm:cxn modelId="{C1CA811E-4B39-4131-9C46-4A9BC378BC2D}" type="presParOf" srcId="{830EFA58-C04C-473F-A951-F9BB0F90281E}" destId="{C1938BB4-C9A4-4BF2-944A-8ADAFC813644}" srcOrd="4" destOrd="0" presId="urn:microsoft.com/office/officeart/2005/8/layout/vList5"/>
    <dgm:cxn modelId="{A81511F6-6CEF-4E9E-B002-186A3BAAEB1F}" type="presParOf" srcId="{C1938BB4-C9A4-4BF2-944A-8ADAFC813644}" destId="{63D05109-B763-4790-B274-6EA58E72ADC3}" srcOrd="0" destOrd="0" presId="urn:microsoft.com/office/officeart/2005/8/layout/vList5"/>
    <dgm:cxn modelId="{9F41E8E0-89DC-4096-A0E4-B74DC6A87D30}" type="presParOf" srcId="{C1938BB4-C9A4-4BF2-944A-8ADAFC813644}" destId="{E7E42FF0-86F3-4CA6-AEC4-1EB2B64D65E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E19499-31DC-4D14-902E-78B391682971}" type="doc">
      <dgm:prSet loTypeId="urn:microsoft.com/office/officeart/2005/8/layout/vList2" loCatId="list" qsTypeId="urn:microsoft.com/office/officeart/2005/8/quickstyle/3d1" qsCatId="3D" csTypeId="urn:microsoft.com/office/officeart/2005/8/colors/accent2_5" csCatId="accent2" phldr="1"/>
      <dgm:spPr/>
      <dgm:t>
        <a:bodyPr/>
        <a:lstStyle/>
        <a:p>
          <a:endParaRPr lang="zh-TW" altLang="en-US"/>
        </a:p>
      </dgm:t>
    </dgm:pt>
    <dgm:pt modelId="{B0CE326D-33DC-41AF-9529-DA11C8E6534D}">
      <dgm:prSet phldrT="[文字]" custT="1"/>
      <dgm:spPr>
        <a:gradFill rotWithShape="0">
          <a:gsLst>
            <a:gs pos="21000">
              <a:srgbClr val="FCDA84"/>
            </a:gs>
            <a:gs pos="100000">
              <a:srgbClr val="FFCC00"/>
            </a:gs>
          </a:gsLst>
        </a:gradFill>
      </dgm:spPr>
      <dgm:t>
        <a:bodyPr/>
        <a:lstStyle/>
        <a:p>
          <a:pPr marL="809625" indent="-809625">
            <a:lnSpc>
              <a:spcPts val="2500"/>
            </a:lnSpc>
            <a:tabLst>
              <a:tab pos="809625" algn="l"/>
            </a:tabLst>
          </a:pPr>
          <a:r>
            <a:rPr lang="zh-TW" altLang="en-US" sz="20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例一：</a:t>
          </a:r>
          <a:r>
            <a:rPr lang="en-US" altLang="en-US" sz="20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a:t>
          </a:r>
          <a:r>
            <a:rPr lang="zh-TW" altLang="en-US" sz="20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校國際貿易科共</a:t>
          </a:r>
          <a:r>
            <a:rPr lang="en-US" altLang="en-US" sz="20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25</a:t>
          </a:r>
          <a:r>
            <a:rPr lang="zh-TW" altLang="en-US" sz="20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人，甲生在國際貿易科在校學業平均成績排名為第</a:t>
          </a:r>
          <a:r>
            <a:rPr lang="en-US" altLang="en-US" sz="20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8</a:t>
          </a:r>
          <a:r>
            <a:rPr lang="zh-TW" altLang="en-US" sz="20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名</a:t>
          </a:r>
          <a:endParaRPr lang="zh-TW" altLang="en-US" sz="20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dgm:t>
    </dgm:pt>
    <dgm:pt modelId="{9D3ACFAF-918A-476C-B7A6-425B467E0ED4}" type="parTrans" cxnId="{BB3318B8-BB56-4F53-8762-377B40E53FDA}">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73667950-D945-4335-A22B-29E04FD74995}" type="sibTrans" cxnId="{BB3318B8-BB56-4F53-8762-377B40E53FDA}">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26284DBD-992F-496D-84AF-01920755B2BF}">
      <dgm:prSet phldrT="[文字]" custT="1"/>
      <dgm:spPr/>
      <dgm:t>
        <a:bodyPr/>
        <a:lstStyle/>
        <a:p>
          <a:pPr>
            <a:lnSpc>
              <a:spcPts val="2500"/>
            </a:lnSpc>
            <a:spcBef>
              <a:spcPts val="0"/>
            </a:spcBef>
            <a:spcAft>
              <a:spcPts val="0"/>
            </a:spcAft>
          </a:pP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甲生之科（組）、學程百分比為</a:t>
          </a:r>
          <a:r>
            <a:rPr lang="en-US"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(8÷25)×100</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800" b="1"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32</a:t>
          </a:r>
          <a:r>
            <a:rPr lang="en-US" altLang="zh-TW" sz="1800" b="1"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18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endParaRPr>
        </a:p>
      </dgm:t>
    </dgm:pt>
    <dgm:pt modelId="{B2C0E5A4-8F5D-4957-8720-A1D7FEBC73CF}" type="parTrans" cxnId="{3B52D82C-4B76-46A9-B765-DD7101550071}">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F4CE7827-1851-4E36-83E2-3B69C1C98608}" type="sibTrans" cxnId="{3B52D82C-4B76-46A9-B765-DD7101550071}">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48FAACE7-00D1-4A91-871E-8708B712A55B}">
      <dgm:prSet phldrT="[文字]" custT="1"/>
      <dgm:spPr>
        <a:gradFill rotWithShape="0">
          <a:gsLst>
            <a:gs pos="0">
              <a:srgbClr val="CC00FF">
                <a:alpha val="49804"/>
              </a:srgbClr>
            </a:gs>
            <a:gs pos="81000">
              <a:srgbClr val="FF66FF">
                <a:alpha val="49804"/>
              </a:srgbClr>
            </a:gs>
            <a:gs pos="100000">
              <a:srgbClr val="CC00FF"/>
            </a:gs>
          </a:gsLst>
        </a:gradFill>
      </dgm:spPr>
      <dgm:t>
        <a:bodyPr/>
        <a:lstStyle/>
        <a:p>
          <a:pPr marL="809625" indent="-809625">
            <a:lnSpc>
              <a:spcPts val="2500"/>
            </a:lnSpc>
            <a:tabLst>
              <a:tab pos="809625" algn="l"/>
            </a:tabLst>
          </a:pPr>
          <a:r>
            <a:rPr lang="zh-TW" altLang="en-US" sz="20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例二：</a:t>
          </a:r>
          <a:r>
            <a:rPr lang="en-US" altLang="zh-TW" sz="20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B</a:t>
          </a:r>
          <a:r>
            <a:rPr lang="zh-TW" altLang="en-US" sz="20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校機械科共</a:t>
          </a:r>
          <a:r>
            <a:rPr lang="en-US" altLang="zh-TW" sz="20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23</a:t>
          </a:r>
          <a:r>
            <a:rPr lang="zh-TW" altLang="en-US" sz="20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人，乙生在機械科在校學業平均成績排名為第</a:t>
          </a:r>
          <a:r>
            <a:rPr lang="en-US" altLang="zh-TW" sz="20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en-US" sz="20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名</a:t>
          </a:r>
          <a:endParaRPr lang="zh-TW" altLang="en-US" sz="20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dgm:t>
    </dgm:pt>
    <dgm:pt modelId="{27EA2B21-A3CD-4B58-8051-A495ED64A989}" type="parTrans" cxnId="{D4AD24F5-058F-4394-A04D-2DBFD6A084C3}">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4F3680CF-D235-4233-BB64-90A08A56F6FF}" type="sibTrans" cxnId="{D4AD24F5-058F-4394-A04D-2DBFD6A084C3}">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F4638D49-7971-4B98-AB91-B67B3FE7291B}">
      <dgm:prSet phldrT="[文字]" custT="1"/>
      <dgm:spPr/>
      <dgm:t>
        <a:bodyPr/>
        <a:lstStyle/>
        <a:p>
          <a:pPr>
            <a:lnSpc>
              <a:spcPts val="2500"/>
            </a:lnSpc>
            <a:spcBef>
              <a:spcPts val="0"/>
            </a:spcBef>
            <a:spcAft>
              <a:spcPts val="0"/>
            </a:spcAft>
          </a:pP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乙生之科（組）、學程百分比為</a:t>
          </a:r>
          <a:r>
            <a:rPr lang="en-US"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(7÷23)×100</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800" b="1"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30.43</a:t>
          </a:r>
          <a:r>
            <a:rPr lang="en-US" altLang="zh-TW" sz="1800" b="1"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18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endParaRPr>
        </a:p>
      </dgm:t>
    </dgm:pt>
    <dgm:pt modelId="{F0D32646-E4F1-4359-9473-53C1D21DDDCB}" type="parTrans" cxnId="{1132CA7F-0977-426C-BAC4-E3E5DE0AC352}">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866BAE1E-7B83-45AE-B04D-5F69045F22B5}" type="sibTrans" cxnId="{1132CA7F-0977-426C-BAC4-E3E5DE0AC352}">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777B5399-6B3C-48BA-9495-C5E0E14D7D8B}">
      <dgm:prSet custT="1"/>
      <dgm:spPr/>
      <dgm:t>
        <a:bodyPr/>
        <a:lstStyle/>
        <a:p>
          <a:pPr>
            <a:lnSpc>
              <a:spcPts val="2500"/>
            </a:lnSpc>
            <a:spcBef>
              <a:spcPts val="0"/>
            </a:spcBef>
            <a:spcAft>
              <a:spcPts val="0"/>
            </a:spcAft>
          </a:pPr>
          <a:r>
            <a:rPr lang="en-US"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A</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校之</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【06</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商業與管理群</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學生數共計</a:t>
          </a:r>
          <a:r>
            <a:rPr lang="en-US"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62</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人，甲生</a:t>
          </a:r>
          <a:r>
            <a:rPr lang="en-US"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學期學業平均成績群名次為第</a:t>
          </a:r>
          <a:r>
            <a:rPr lang="en-US"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12</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名，群名次百分比為</a:t>
          </a:r>
          <a:r>
            <a:rPr lang="en-US"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18%</a:t>
          </a:r>
          <a:endPar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endParaRPr>
        </a:p>
      </dgm:t>
    </dgm:pt>
    <dgm:pt modelId="{E5749AD1-7FFE-432B-97D0-BC14BBCCDEC5}" type="parTrans" cxnId="{CC39EE48-D634-4A24-A24F-E85A5783705B}">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7C315006-3EA9-4843-B328-5A47F3F8C450}" type="sibTrans" cxnId="{CC39EE48-D634-4A24-A24F-E85A5783705B}">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0D7238FE-F4FD-4E67-AE4E-7728B629BA97}">
      <dgm:prSet phldrT="[文字]" custT="1"/>
      <dgm:spPr/>
      <dgm:t>
        <a:bodyPr/>
        <a:lstStyle/>
        <a:p>
          <a:pPr>
            <a:lnSpc>
              <a:spcPts val="2500"/>
            </a:lnSpc>
            <a:spcBef>
              <a:spcPts val="0"/>
            </a:spcBef>
            <a:spcAft>
              <a:spcPts val="0"/>
            </a:spcAft>
          </a:pP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因為</a:t>
          </a:r>
          <a:r>
            <a:rPr lang="en-US"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30.43</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30</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30.43%</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請勿四捨五入取</a:t>
          </a:r>
          <a:r>
            <a:rPr lang="en-US"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30%</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不符合招生簡章推薦報名資格「排名在各科（組）、學程前</a:t>
          </a:r>
          <a:r>
            <a:rPr lang="en-US"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30</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以內</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」之規定。</a:t>
          </a:r>
          <a:endPar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endParaRPr>
        </a:p>
      </dgm:t>
    </dgm:pt>
    <dgm:pt modelId="{64CBD643-0D1E-46E3-B254-B5629A21A132}" type="parTrans" cxnId="{AA73245C-BA0F-4C37-A014-7EF0789E2495}">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78407534-98A3-4819-A32D-713DC56C1611}" type="sibTrans" cxnId="{AA73245C-BA0F-4C37-A014-7EF0789E2495}">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A93A3E21-2BA0-4DDA-B5B9-7E99E12F6AAC}">
      <dgm:prSet phldrT="[文字]" custT="1"/>
      <dgm:spPr/>
      <dgm:t>
        <a:bodyPr/>
        <a:lstStyle/>
        <a:p>
          <a:pPr>
            <a:lnSpc>
              <a:spcPts val="2500"/>
            </a:lnSpc>
            <a:spcBef>
              <a:spcPts val="0"/>
            </a:spcBef>
            <a:spcAft>
              <a:spcPts val="0"/>
            </a:spcAft>
          </a:pPr>
          <a:r>
            <a:rPr lang="en-US"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B</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校之</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【01</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機械群</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學生數共計</a:t>
          </a:r>
          <a:r>
            <a:rPr lang="en-US"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86</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人，乙生</a:t>
          </a:r>
          <a:r>
            <a:rPr lang="en-US"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學期學業平均成績群名次為第</a:t>
          </a:r>
          <a:r>
            <a:rPr lang="en-US"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19</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名，群名次百分比為</a:t>
          </a:r>
          <a:r>
            <a:rPr lang="en-US"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21%</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endParaRPr>
        </a:p>
      </dgm:t>
    </dgm:pt>
    <dgm:pt modelId="{DB9C0314-B735-48A9-90BC-1253C328301E}" type="parTrans" cxnId="{5D83388B-D339-4D6F-8A4B-F30EE44937C0}">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1EFFD8CB-7577-44F1-9D29-1F8A22E00668}" type="sibTrans" cxnId="{5D83388B-D339-4D6F-8A4B-F30EE44937C0}">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DA155F4E-7838-45D2-900C-E9C37C62FBC0}">
      <dgm:prSet phldrT="[文字]" custT="1"/>
      <dgm:spPr/>
      <dgm:t>
        <a:bodyPr/>
        <a:lstStyle/>
        <a:p>
          <a:pPr>
            <a:lnSpc>
              <a:spcPts val="2500"/>
            </a:lnSpc>
            <a:spcBef>
              <a:spcPts val="0"/>
            </a:spcBef>
            <a:spcAft>
              <a:spcPts val="0"/>
            </a:spcAft>
          </a:pP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因為</a:t>
          </a:r>
          <a:r>
            <a:rPr lang="en-US"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32</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30</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不符合招生簡章推薦報名資格「排名在各科（組）、學程前</a:t>
          </a:r>
          <a:r>
            <a:rPr lang="en-US"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30</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以內」之規定。</a:t>
          </a:r>
          <a:endParaRPr lang="zh-TW" altLang="en-US" sz="18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endParaRPr>
        </a:p>
      </dgm:t>
    </dgm:pt>
    <dgm:pt modelId="{B437803D-A52B-4D0F-B466-5EB23BE90C4C}" type="parTrans" cxnId="{E38D496F-6C11-4E9C-B344-D15ACDC67389}">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31A220FB-A428-4489-A6D6-033F280D1FF8}" type="sibTrans" cxnId="{E38D496F-6C11-4E9C-B344-D15ACDC67389}">
      <dgm:prSet/>
      <dgm:spPr/>
      <dgm:t>
        <a:bodyPr/>
        <a:lstStyle/>
        <a:p>
          <a:pPr>
            <a:lnSpc>
              <a:spcPts val="2500"/>
            </a:lnSpc>
          </a:pPr>
          <a:endParaRPr lang="zh-TW" altLang="en-US" sz="1600">
            <a:latin typeface="微軟正黑體" panose="020B0604030504040204" pitchFamily="34" charset="-120"/>
            <a:ea typeface="微軟正黑體" panose="020B0604030504040204" pitchFamily="34" charset="-120"/>
          </a:endParaRPr>
        </a:p>
      </dgm:t>
    </dgm:pt>
    <dgm:pt modelId="{D92B622C-6ABF-42CE-802E-0D53AD64D129}" type="pres">
      <dgm:prSet presAssocID="{7CE19499-31DC-4D14-902E-78B391682971}" presName="linear" presStyleCnt="0">
        <dgm:presLayoutVars>
          <dgm:animLvl val="lvl"/>
          <dgm:resizeHandles val="exact"/>
        </dgm:presLayoutVars>
      </dgm:prSet>
      <dgm:spPr/>
      <dgm:t>
        <a:bodyPr/>
        <a:lstStyle/>
        <a:p>
          <a:endParaRPr lang="zh-TW" altLang="en-US"/>
        </a:p>
      </dgm:t>
    </dgm:pt>
    <dgm:pt modelId="{50404A41-DDEC-4D58-ACC9-66C1EEA50753}" type="pres">
      <dgm:prSet presAssocID="{B0CE326D-33DC-41AF-9529-DA11C8E6534D}" presName="parentText" presStyleLbl="node1" presStyleIdx="0" presStyleCnt="2" custScaleY="58749" custLinFactNeighborX="185" custLinFactNeighborY="1908">
        <dgm:presLayoutVars>
          <dgm:chMax val="0"/>
          <dgm:bulletEnabled val="1"/>
        </dgm:presLayoutVars>
      </dgm:prSet>
      <dgm:spPr/>
      <dgm:t>
        <a:bodyPr/>
        <a:lstStyle/>
        <a:p>
          <a:endParaRPr lang="zh-TW" altLang="en-US"/>
        </a:p>
      </dgm:t>
    </dgm:pt>
    <dgm:pt modelId="{763B0DA7-4D65-41E8-8031-AD8BE5118BC7}" type="pres">
      <dgm:prSet presAssocID="{B0CE326D-33DC-41AF-9529-DA11C8E6534D}" presName="childText" presStyleLbl="revTx" presStyleIdx="0" presStyleCnt="2">
        <dgm:presLayoutVars>
          <dgm:bulletEnabled val="1"/>
        </dgm:presLayoutVars>
      </dgm:prSet>
      <dgm:spPr/>
      <dgm:t>
        <a:bodyPr/>
        <a:lstStyle/>
        <a:p>
          <a:endParaRPr lang="zh-TW" altLang="en-US"/>
        </a:p>
      </dgm:t>
    </dgm:pt>
    <dgm:pt modelId="{079DD5F2-D9B8-4AC9-9275-97C1CF626293}" type="pres">
      <dgm:prSet presAssocID="{48FAACE7-00D1-4A91-871E-8708B712A55B}" presName="parentText" presStyleLbl="node1" presStyleIdx="1" presStyleCnt="2" custScaleY="59087">
        <dgm:presLayoutVars>
          <dgm:chMax val="0"/>
          <dgm:bulletEnabled val="1"/>
        </dgm:presLayoutVars>
      </dgm:prSet>
      <dgm:spPr/>
      <dgm:t>
        <a:bodyPr/>
        <a:lstStyle/>
        <a:p>
          <a:endParaRPr lang="zh-TW" altLang="en-US"/>
        </a:p>
      </dgm:t>
    </dgm:pt>
    <dgm:pt modelId="{C2FBDC99-BA2F-465C-84B1-20660A191428}" type="pres">
      <dgm:prSet presAssocID="{48FAACE7-00D1-4A91-871E-8708B712A55B}" presName="childText" presStyleLbl="revTx" presStyleIdx="1" presStyleCnt="2">
        <dgm:presLayoutVars>
          <dgm:bulletEnabled val="1"/>
        </dgm:presLayoutVars>
      </dgm:prSet>
      <dgm:spPr/>
      <dgm:t>
        <a:bodyPr/>
        <a:lstStyle/>
        <a:p>
          <a:endParaRPr lang="zh-TW" altLang="en-US"/>
        </a:p>
      </dgm:t>
    </dgm:pt>
  </dgm:ptLst>
  <dgm:cxnLst>
    <dgm:cxn modelId="{1132CA7F-0977-426C-BAC4-E3E5DE0AC352}" srcId="{48FAACE7-00D1-4A91-871E-8708B712A55B}" destId="{F4638D49-7971-4B98-AB91-B67B3FE7291B}" srcOrd="0" destOrd="0" parTransId="{F0D32646-E4F1-4359-9473-53C1D21DDDCB}" sibTransId="{866BAE1E-7B83-45AE-B04D-5F69045F22B5}"/>
    <dgm:cxn modelId="{E38D496F-6C11-4E9C-B344-D15ACDC67389}" srcId="{B0CE326D-33DC-41AF-9529-DA11C8E6534D}" destId="{DA155F4E-7838-45D2-900C-E9C37C62FBC0}" srcOrd="1" destOrd="0" parTransId="{B437803D-A52B-4D0F-B466-5EB23BE90C4C}" sibTransId="{31A220FB-A428-4489-A6D6-033F280D1FF8}"/>
    <dgm:cxn modelId="{BB3318B8-BB56-4F53-8762-377B40E53FDA}" srcId="{7CE19499-31DC-4D14-902E-78B391682971}" destId="{B0CE326D-33DC-41AF-9529-DA11C8E6534D}" srcOrd="0" destOrd="0" parTransId="{9D3ACFAF-918A-476C-B7A6-425B467E0ED4}" sibTransId="{73667950-D945-4335-A22B-29E04FD74995}"/>
    <dgm:cxn modelId="{0DBEA2C0-9CF1-4F3B-A586-A86F0831087C}" type="presOf" srcId="{777B5399-6B3C-48BA-9495-C5E0E14D7D8B}" destId="{763B0DA7-4D65-41E8-8031-AD8BE5118BC7}" srcOrd="0" destOrd="2" presId="urn:microsoft.com/office/officeart/2005/8/layout/vList2"/>
    <dgm:cxn modelId="{C99AF49D-95E6-4583-BDB0-1AC525D5E918}" type="presOf" srcId="{B0CE326D-33DC-41AF-9529-DA11C8E6534D}" destId="{50404A41-DDEC-4D58-ACC9-66C1EEA50753}" srcOrd="0" destOrd="0" presId="urn:microsoft.com/office/officeart/2005/8/layout/vList2"/>
    <dgm:cxn modelId="{D322DB16-14BB-494F-95A2-4A98862438A8}" type="presOf" srcId="{0D7238FE-F4FD-4E67-AE4E-7728B629BA97}" destId="{C2FBDC99-BA2F-465C-84B1-20660A191428}" srcOrd="0" destOrd="1" presId="urn:microsoft.com/office/officeart/2005/8/layout/vList2"/>
    <dgm:cxn modelId="{A171FB91-A77D-4690-AAFA-3421B549E9DA}" type="presOf" srcId="{A93A3E21-2BA0-4DDA-B5B9-7E99E12F6AAC}" destId="{C2FBDC99-BA2F-465C-84B1-20660A191428}" srcOrd="0" destOrd="2" presId="urn:microsoft.com/office/officeart/2005/8/layout/vList2"/>
    <dgm:cxn modelId="{C6100221-24C4-4673-A776-6D6BA1BC0413}" type="presOf" srcId="{7CE19499-31DC-4D14-902E-78B391682971}" destId="{D92B622C-6ABF-42CE-802E-0D53AD64D129}" srcOrd="0" destOrd="0" presId="urn:microsoft.com/office/officeart/2005/8/layout/vList2"/>
    <dgm:cxn modelId="{5D83388B-D339-4D6F-8A4B-F30EE44937C0}" srcId="{48FAACE7-00D1-4A91-871E-8708B712A55B}" destId="{A93A3E21-2BA0-4DDA-B5B9-7E99E12F6AAC}" srcOrd="2" destOrd="0" parTransId="{DB9C0314-B735-48A9-90BC-1253C328301E}" sibTransId="{1EFFD8CB-7577-44F1-9D29-1F8A22E00668}"/>
    <dgm:cxn modelId="{468EFCAE-AE9E-4A43-AA6C-CAC8034D1733}" type="presOf" srcId="{DA155F4E-7838-45D2-900C-E9C37C62FBC0}" destId="{763B0DA7-4D65-41E8-8031-AD8BE5118BC7}" srcOrd="0" destOrd="1" presId="urn:microsoft.com/office/officeart/2005/8/layout/vList2"/>
    <dgm:cxn modelId="{AA73245C-BA0F-4C37-A014-7EF0789E2495}" srcId="{48FAACE7-00D1-4A91-871E-8708B712A55B}" destId="{0D7238FE-F4FD-4E67-AE4E-7728B629BA97}" srcOrd="1" destOrd="0" parTransId="{64CBD643-0D1E-46E3-B254-B5629A21A132}" sibTransId="{78407534-98A3-4819-A32D-713DC56C1611}"/>
    <dgm:cxn modelId="{3B52D82C-4B76-46A9-B765-DD7101550071}" srcId="{B0CE326D-33DC-41AF-9529-DA11C8E6534D}" destId="{26284DBD-992F-496D-84AF-01920755B2BF}" srcOrd="0" destOrd="0" parTransId="{B2C0E5A4-8F5D-4957-8720-A1D7FEBC73CF}" sibTransId="{F4CE7827-1851-4E36-83E2-3B69C1C98608}"/>
    <dgm:cxn modelId="{D4AD24F5-058F-4394-A04D-2DBFD6A084C3}" srcId="{7CE19499-31DC-4D14-902E-78B391682971}" destId="{48FAACE7-00D1-4A91-871E-8708B712A55B}" srcOrd="1" destOrd="0" parTransId="{27EA2B21-A3CD-4B58-8051-A495ED64A989}" sibTransId="{4F3680CF-D235-4233-BB64-90A08A56F6FF}"/>
    <dgm:cxn modelId="{43996244-DDCB-48AD-93C9-5946CFEA29D4}" type="presOf" srcId="{F4638D49-7971-4B98-AB91-B67B3FE7291B}" destId="{C2FBDC99-BA2F-465C-84B1-20660A191428}" srcOrd="0" destOrd="0" presId="urn:microsoft.com/office/officeart/2005/8/layout/vList2"/>
    <dgm:cxn modelId="{4200BD7E-8B81-4C76-BABD-8D1E168DD770}" type="presOf" srcId="{26284DBD-992F-496D-84AF-01920755B2BF}" destId="{763B0DA7-4D65-41E8-8031-AD8BE5118BC7}" srcOrd="0" destOrd="0" presId="urn:microsoft.com/office/officeart/2005/8/layout/vList2"/>
    <dgm:cxn modelId="{029C3283-E3BC-404A-B3D5-49991064BA7A}" type="presOf" srcId="{48FAACE7-00D1-4A91-871E-8708B712A55B}" destId="{079DD5F2-D9B8-4AC9-9275-97C1CF626293}" srcOrd="0" destOrd="0" presId="urn:microsoft.com/office/officeart/2005/8/layout/vList2"/>
    <dgm:cxn modelId="{CC39EE48-D634-4A24-A24F-E85A5783705B}" srcId="{B0CE326D-33DC-41AF-9529-DA11C8E6534D}" destId="{777B5399-6B3C-48BA-9495-C5E0E14D7D8B}" srcOrd="2" destOrd="0" parTransId="{E5749AD1-7FFE-432B-97D0-BC14BBCCDEC5}" sibTransId="{7C315006-3EA9-4843-B328-5A47F3F8C450}"/>
    <dgm:cxn modelId="{A0DC7A5C-9F74-46F8-88B9-2ADF2E714FB9}" type="presParOf" srcId="{D92B622C-6ABF-42CE-802E-0D53AD64D129}" destId="{50404A41-DDEC-4D58-ACC9-66C1EEA50753}" srcOrd="0" destOrd="0" presId="urn:microsoft.com/office/officeart/2005/8/layout/vList2"/>
    <dgm:cxn modelId="{19C1DC15-6F22-4502-B43A-7E108CEB9FF0}" type="presParOf" srcId="{D92B622C-6ABF-42CE-802E-0D53AD64D129}" destId="{763B0DA7-4D65-41E8-8031-AD8BE5118BC7}" srcOrd="1" destOrd="0" presId="urn:microsoft.com/office/officeart/2005/8/layout/vList2"/>
    <dgm:cxn modelId="{D798D039-80AB-466F-85DF-D37491B3B520}" type="presParOf" srcId="{D92B622C-6ABF-42CE-802E-0D53AD64D129}" destId="{079DD5F2-D9B8-4AC9-9275-97C1CF626293}" srcOrd="2" destOrd="0" presId="urn:microsoft.com/office/officeart/2005/8/layout/vList2"/>
    <dgm:cxn modelId="{76569A9C-DB2D-4C22-9EA1-AFAC013C1FAA}" type="presParOf" srcId="{D92B622C-6ABF-42CE-802E-0D53AD64D129}" destId="{C2FBDC99-BA2F-465C-84B1-20660A191428}" srcOrd="3" destOrd="0" presId="urn:microsoft.com/office/officeart/2005/8/layout/vList2"/>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356BC8-C866-4815-9D08-53EB761C6E81}">
      <dsp:nvSpPr>
        <dsp:cNvPr id="0" name=""/>
        <dsp:cNvSpPr/>
      </dsp:nvSpPr>
      <dsp:spPr>
        <a:xfrm rot="5400000">
          <a:off x="5340259" y="-2019979"/>
          <a:ext cx="1267048" cy="5622384"/>
        </a:xfrm>
        <a:prstGeom prst="round2SameRect">
          <a:avLst/>
        </a:prstGeom>
        <a:solidFill>
          <a:schemeClr val="accent6">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44550" rtl="0">
            <a:lnSpc>
              <a:spcPct val="90000"/>
            </a:lnSpc>
            <a:spcBef>
              <a:spcPct val="0"/>
            </a:spcBef>
            <a:spcAft>
              <a:spcPct val="15000"/>
            </a:spcAft>
            <a:buChar char="••"/>
          </a:pPr>
          <a:r>
            <a:rPr lang="zh-TW" sz="1900" b="0" i="0" u="none" kern="1200" dirty="0" smtClean="0">
              <a:latin typeface="微軟正黑體" panose="020B0604030504040204" pitchFamily="34" charset="-120"/>
              <a:ea typeface="微軟正黑體" panose="020B0604030504040204" pitchFamily="34" charset="-120"/>
              <a:cs typeface="Times New Roman" panose="02020603050405020304" pitchFamily="18" charset="0"/>
            </a:rPr>
            <a:t>各高職學校</a:t>
          </a:r>
          <a:r>
            <a:rPr lang="en-US" sz="1900" b="0" i="0" u="none" kern="1200" dirty="0" smtClean="0">
              <a:latin typeface="微軟正黑體" panose="020B0604030504040204" pitchFamily="34" charset="-120"/>
              <a:ea typeface="微軟正黑體" panose="020B0604030504040204" pitchFamily="34" charset="-120"/>
              <a:cs typeface="Times New Roman" panose="02020603050405020304" pitchFamily="18" charset="0"/>
            </a:rPr>
            <a:t>1</a:t>
          </a:r>
          <a:r>
            <a:rPr lang="en-US" altLang="zh-TW" sz="1900" b="0" i="0" u="none" kern="1200" dirty="0" smtClean="0">
              <a:latin typeface="微軟正黑體" panose="020B0604030504040204" pitchFamily="34" charset="-120"/>
              <a:ea typeface="微軟正黑體" panose="020B0604030504040204" pitchFamily="34" charset="-120"/>
              <a:cs typeface="Times New Roman" panose="02020603050405020304" pitchFamily="18" charset="0"/>
            </a:rPr>
            <a:t>10</a:t>
          </a:r>
          <a:r>
            <a:rPr lang="zh-TW" sz="1900" b="0" i="0" u="none" kern="1200" dirty="0" smtClean="0">
              <a:latin typeface="微軟正黑體" panose="020B0604030504040204" pitchFamily="34" charset="-120"/>
              <a:ea typeface="微軟正黑體" panose="020B0604030504040204" pitchFamily="34" charset="-120"/>
              <a:cs typeface="Times New Roman" panose="02020603050405020304" pitchFamily="18" charset="0"/>
            </a:rPr>
            <a:t>學年度</a:t>
          </a:r>
          <a:r>
            <a:rPr lang="zh-TW" sz="1900" b="1" i="0" u="none" kern="1200" dirty="0" smtClean="0">
              <a:latin typeface="微軟正黑體" panose="020B0604030504040204" pitchFamily="34" charset="-120"/>
              <a:ea typeface="微軟正黑體" panose="020B0604030504040204" pitchFamily="34" charset="-120"/>
              <a:cs typeface="Times New Roman" panose="02020603050405020304" pitchFamily="18" charset="0"/>
            </a:rPr>
            <a:t>應屆畢業生</a:t>
          </a:r>
          <a:endParaRPr lang="zh-TW" altLang="en-US" sz="1900" kern="1200" dirty="0">
            <a:latin typeface="微軟正黑體" panose="020B0604030504040204" pitchFamily="34" charset="-120"/>
            <a:ea typeface="微軟正黑體" panose="020B0604030504040204" pitchFamily="34" charset="-120"/>
            <a:cs typeface="Times New Roman" panose="02020603050405020304" pitchFamily="18" charset="0"/>
          </a:endParaRPr>
        </a:p>
        <a:p>
          <a:pPr marL="171450" lvl="1" indent="-171450" algn="l" defTabSz="844550" rtl="0">
            <a:lnSpc>
              <a:spcPct val="90000"/>
            </a:lnSpc>
            <a:spcBef>
              <a:spcPct val="0"/>
            </a:spcBef>
            <a:spcAft>
              <a:spcPct val="15000"/>
            </a:spcAft>
            <a:buChar char="••"/>
          </a:pPr>
          <a:r>
            <a:rPr lang="zh-TW" sz="1900" b="0" i="0" u="none" kern="1200" baseline="0" dirty="0" smtClean="0">
              <a:latin typeface="微軟正黑體" panose="020B0604030504040204" pitchFamily="34" charset="-120"/>
              <a:ea typeface="微軟正黑體" panose="020B0604030504040204" pitchFamily="34" charset="-120"/>
              <a:cs typeface="Times New Roman" panose="02020603050405020304" pitchFamily="18" charset="0"/>
            </a:rPr>
            <a:t>綜合高中修畢專門學程科目</a:t>
          </a:r>
          <a:r>
            <a:rPr lang="en-US" sz="1900" b="0" i="0" u="none" kern="1200" baseline="0" dirty="0" smtClean="0">
              <a:latin typeface="微軟正黑體" panose="020B0604030504040204" pitchFamily="34" charset="-120"/>
              <a:ea typeface="微軟正黑體" panose="020B0604030504040204" pitchFamily="34" charset="-120"/>
              <a:cs typeface="Times New Roman" panose="02020603050405020304" pitchFamily="18" charset="0"/>
            </a:rPr>
            <a:t>25</a:t>
          </a:r>
          <a:r>
            <a:rPr lang="zh-TW" sz="1900" b="0" i="0" u="none" kern="1200" baseline="0" dirty="0" smtClean="0">
              <a:latin typeface="微軟正黑體" panose="020B0604030504040204" pitchFamily="34" charset="-120"/>
              <a:ea typeface="微軟正黑體" panose="020B0604030504040204" pitchFamily="34" charset="-120"/>
              <a:cs typeface="Times New Roman" panose="02020603050405020304" pitchFamily="18" charset="0"/>
            </a:rPr>
            <a:t>學分以上</a:t>
          </a:r>
          <a:endParaRPr lang="zh-TW" sz="1900" b="0" i="0" u="none" kern="1200" dirty="0">
            <a:latin typeface="微軟正黑體" panose="020B0604030504040204" pitchFamily="34" charset="-120"/>
            <a:ea typeface="微軟正黑體" panose="020B0604030504040204" pitchFamily="34" charset="-120"/>
            <a:cs typeface="Times New Roman" panose="02020603050405020304" pitchFamily="18" charset="0"/>
          </a:endParaRPr>
        </a:p>
      </dsp:txBody>
      <dsp:txXfrm rot="-5400000">
        <a:off x="3162591" y="219541"/>
        <a:ext cx="5560532" cy="1143344"/>
      </dsp:txXfrm>
    </dsp:sp>
    <dsp:sp modelId="{6B7C98DB-FCFD-4FDB-A306-2FF0BBF1D364}">
      <dsp:nvSpPr>
        <dsp:cNvPr id="0" name=""/>
        <dsp:cNvSpPr/>
      </dsp:nvSpPr>
      <dsp:spPr>
        <a:xfrm>
          <a:off x="0" y="2399"/>
          <a:ext cx="3162591" cy="1583810"/>
        </a:xfrm>
        <a:prstGeom prst="roundRect">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ts val="5000"/>
            </a:lnSpc>
            <a:spcBef>
              <a:spcPct val="0"/>
            </a:spcBef>
            <a:spcAft>
              <a:spcPct val="35000"/>
            </a:spcAft>
          </a:pPr>
          <a:r>
            <a:rPr lang="zh-TW" altLang="en-US" sz="4000" b="1" kern="1200" dirty="0" smtClean="0">
              <a:latin typeface="微軟正黑體" panose="020B0604030504040204" pitchFamily="34" charset="-120"/>
              <a:ea typeface="微軟正黑體" panose="020B0604030504040204" pitchFamily="34" charset="-120"/>
            </a:rPr>
            <a:t>應屆</a:t>
          </a:r>
          <a:r>
            <a:rPr lang="en-US" altLang="zh-TW" sz="4000" b="1" kern="1200" dirty="0" smtClean="0">
              <a:latin typeface="微軟正黑體" panose="020B0604030504040204" pitchFamily="34" charset="-120"/>
              <a:ea typeface="微軟正黑體" panose="020B0604030504040204" pitchFamily="34" charset="-120"/>
            </a:rPr>
            <a:t/>
          </a:r>
          <a:br>
            <a:rPr lang="en-US" altLang="zh-TW" sz="4000" b="1" kern="1200" dirty="0" smtClean="0">
              <a:latin typeface="微軟正黑體" panose="020B0604030504040204" pitchFamily="34" charset="-120"/>
              <a:ea typeface="微軟正黑體" panose="020B0604030504040204" pitchFamily="34" charset="-120"/>
            </a:rPr>
          </a:br>
          <a:r>
            <a:rPr lang="zh-TW" altLang="en-US" sz="4000" b="1" kern="1200" dirty="0" smtClean="0">
              <a:latin typeface="微軟正黑體" panose="020B0604030504040204" pitchFamily="34" charset="-120"/>
              <a:ea typeface="微軟正黑體" panose="020B0604030504040204" pitchFamily="34" charset="-120"/>
            </a:rPr>
            <a:t>畢業生</a:t>
          </a:r>
          <a:endParaRPr lang="zh-TW" altLang="en-US" sz="4000" kern="1200" dirty="0">
            <a:latin typeface="微軟正黑體" panose="020B0604030504040204" pitchFamily="34" charset="-120"/>
            <a:ea typeface="微軟正黑體" panose="020B0604030504040204" pitchFamily="34" charset="-120"/>
          </a:endParaRPr>
        </a:p>
      </dsp:txBody>
      <dsp:txXfrm>
        <a:off x="77315" y="79714"/>
        <a:ext cx="3007961" cy="1429180"/>
      </dsp:txXfrm>
    </dsp:sp>
    <dsp:sp modelId="{C048AC47-0195-4685-BF84-5EF1D489D050}">
      <dsp:nvSpPr>
        <dsp:cNvPr id="0" name=""/>
        <dsp:cNvSpPr/>
      </dsp:nvSpPr>
      <dsp:spPr>
        <a:xfrm rot="5400000">
          <a:off x="5340259" y="-353886"/>
          <a:ext cx="1267048" cy="5622384"/>
        </a:xfrm>
        <a:prstGeom prst="round2SameRect">
          <a:avLst/>
        </a:prstGeom>
        <a:solidFill>
          <a:schemeClr val="accent6">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44550" rtl="0">
            <a:lnSpc>
              <a:spcPct val="90000"/>
            </a:lnSpc>
            <a:spcBef>
              <a:spcPct val="0"/>
            </a:spcBef>
            <a:spcAft>
              <a:spcPct val="15000"/>
            </a:spcAft>
            <a:buChar char="••"/>
          </a:pPr>
          <a:r>
            <a:rPr lang="zh-TW" sz="1900" b="0" kern="1200" dirty="0" smtClean="0">
              <a:latin typeface="微軟正黑體" panose="020B0604030504040204" pitchFamily="34" charset="-120"/>
              <a:ea typeface="微軟正黑體" panose="020B0604030504040204" pitchFamily="34" charset="-120"/>
              <a:cs typeface="Times New Roman" panose="02020603050405020304" pitchFamily="18" charset="0"/>
            </a:rPr>
            <a:t>在校學業成績排名在</a:t>
          </a:r>
          <a:r>
            <a:rPr lang="zh-TW" sz="1900" b="0"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各</a:t>
          </a:r>
          <a:r>
            <a:rPr lang="zh-TW" sz="1900" b="1" u="sng"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科（組）、學程</a:t>
          </a:r>
          <a:r>
            <a:rPr lang="zh-TW" sz="1900" b="1" u="sng" kern="1200" dirty="0" smtClean="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前</a:t>
          </a:r>
          <a:r>
            <a:rPr lang="en-US" sz="1900" b="1" u="sng" kern="1200" dirty="0" smtClean="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30%</a:t>
          </a:r>
          <a:r>
            <a:rPr lang="zh-TW" sz="1900" b="0" kern="1200" dirty="0" smtClean="0">
              <a:latin typeface="微軟正黑體" panose="020B0604030504040204" pitchFamily="34" charset="-120"/>
              <a:ea typeface="微軟正黑體" panose="020B0604030504040204" pitchFamily="34" charset="-120"/>
              <a:cs typeface="Times New Roman" panose="02020603050405020304" pitchFamily="18" charset="0"/>
            </a:rPr>
            <a:t>以內</a:t>
          </a:r>
          <a:r>
            <a:rPr lang="zh-TW" altLang="en-US" sz="1600" b="0" kern="1200" spc="0" baseline="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600" b="0" u="sng" kern="1200" spc="0" baseline="0" dirty="0" smtClean="0">
              <a:latin typeface="微軟正黑體" panose="020B0604030504040204" pitchFamily="34" charset="-120"/>
              <a:ea typeface="微軟正黑體" panose="020B0604030504040204" pitchFamily="34" charset="-120"/>
              <a:cs typeface="Times New Roman" panose="02020603050405020304" pitchFamily="18" charset="0"/>
            </a:rPr>
            <a:t>非指被推薦生所屬群別排名之前</a:t>
          </a:r>
          <a:r>
            <a:rPr lang="en-US" altLang="zh-TW" sz="1600" b="0" u="sng" kern="1200" spc="0" baseline="0" dirty="0" smtClean="0">
              <a:latin typeface="微軟正黑體" panose="020B0604030504040204" pitchFamily="34" charset="-120"/>
              <a:ea typeface="微軟正黑體" panose="020B0604030504040204" pitchFamily="34" charset="-120"/>
              <a:cs typeface="Times New Roman" panose="02020603050405020304" pitchFamily="18" charset="0"/>
            </a:rPr>
            <a:t>30%</a:t>
          </a:r>
          <a:r>
            <a:rPr lang="zh-TW" altLang="en-US" sz="1600" b="0" kern="1200" spc="0" baseline="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1600" b="0" kern="1200" dirty="0">
            <a:latin typeface="微軟正黑體" panose="020B0604030504040204" pitchFamily="34" charset="-120"/>
            <a:ea typeface="微軟正黑體" panose="020B0604030504040204" pitchFamily="34" charset="-120"/>
            <a:cs typeface="Times New Roman" panose="02020603050405020304" pitchFamily="18" charset="0"/>
          </a:endParaRPr>
        </a:p>
        <a:p>
          <a:pPr marL="171450" lvl="1" indent="-171450" algn="l" defTabSz="844550">
            <a:lnSpc>
              <a:spcPct val="90000"/>
            </a:lnSpc>
            <a:spcBef>
              <a:spcPct val="0"/>
            </a:spcBef>
            <a:spcAft>
              <a:spcPct val="15000"/>
            </a:spcAft>
            <a:buChar char="••"/>
          </a:pPr>
          <a:r>
            <a:rPr lang="zh-TW" altLang="en-US" sz="1900" b="0" kern="1200" dirty="0" smtClean="0">
              <a:latin typeface="微軟正黑體" panose="020B0604030504040204" pitchFamily="34" charset="-120"/>
              <a:ea typeface="微軟正黑體" panose="020B0604030504040204" pitchFamily="34" charset="-120"/>
              <a:cs typeface="Times New Roman" panose="02020603050405020304" pitchFamily="18" charset="0"/>
            </a:rPr>
            <a:t>採計至畢業前一學期之各學期學業成績平均</a:t>
          </a:r>
          <a:endParaRPr lang="zh-TW" altLang="en-US" sz="1900" b="0" kern="1200" dirty="0">
            <a:latin typeface="微軟正黑體" panose="020B0604030504040204" pitchFamily="34" charset="-120"/>
            <a:ea typeface="微軟正黑體" panose="020B0604030504040204" pitchFamily="34" charset="-120"/>
            <a:cs typeface="Times New Roman" panose="02020603050405020304" pitchFamily="18" charset="0"/>
          </a:endParaRPr>
        </a:p>
      </dsp:txBody>
      <dsp:txXfrm rot="-5400000">
        <a:off x="3162591" y="1885634"/>
        <a:ext cx="5560532" cy="1143344"/>
      </dsp:txXfrm>
    </dsp:sp>
    <dsp:sp modelId="{59ACD2A8-9D1A-4817-A0F6-3CC128194919}">
      <dsp:nvSpPr>
        <dsp:cNvPr id="0" name=""/>
        <dsp:cNvSpPr/>
      </dsp:nvSpPr>
      <dsp:spPr>
        <a:xfrm>
          <a:off x="0" y="1665400"/>
          <a:ext cx="3162591" cy="1583810"/>
        </a:xfrm>
        <a:prstGeom prst="roundRect">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ts val="5000"/>
            </a:lnSpc>
            <a:spcBef>
              <a:spcPct val="0"/>
            </a:spcBef>
            <a:spcAft>
              <a:spcPct val="35000"/>
            </a:spcAft>
          </a:pPr>
          <a:r>
            <a:rPr lang="zh-TW" altLang="en-US" sz="4000" b="1" kern="1200" dirty="0" smtClean="0">
              <a:latin typeface="微軟正黑體" panose="020B0604030504040204" pitchFamily="34" charset="-120"/>
              <a:ea typeface="微軟正黑體" panose="020B0604030504040204" pitchFamily="34" charset="-120"/>
            </a:rPr>
            <a:t>學業成績</a:t>
          </a:r>
          <a:r>
            <a:rPr lang="en-US" altLang="zh-TW" sz="4000" b="1" kern="1200" dirty="0" smtClean="0">
              <a:latin typeface="微軟正黑體" panose="020B0604030504040204" pitchFamily="34" charset="-120"/>
              <a:ea typeface="微軟正黑體" panose="020B0604030504040204" pitchFamily="34" charset="-120"/>
            </a:rPr>
            <a:t/>
          </a:r>
          <a:br>
            <a:rPr lang="en-US" altLang="zh-TW" sz="4000" b="1" kern="1200" dirty="0" smtClean="0">
              <a:latin typeface="微軟正黑體" panose="020B0604030504040204" pitchFamily="34" charset="-120"/>
              <a:ea typeface="微軟正黑體" panose="020B0604030504040204" pitchFamily="34" charset="-120"/>
            </a:rPr>
          </a:br>
          <a:r>
            <a:rPr lang="zh-TW" altLang="en-US" sz="4000" b="1" kern="1200" dirty="0" smtClean="0">
              <a:latin typeface="微軟正黑體" panose="020B0604030504040204" pitchFamily="34" charset="-120"/>
              <a:ea typeface="微軟正黑體" panose="020B0604030504040204" pitchFamily="34" charset="-120"/>
            </a:rPr>
            <a:t>前</a:t>
          </a:r>
          <a:r>
            <a:rPr lang="en-US" altLang="zh-TW" sz="4000" b="1" kern="1200" dirty="0" smtClean="0">
              <a:latin typeface="微軟正黑體" panose="020B0604030504040204" pitchFamily="34" charset="-120"/>
              <a:ea typeface="微軟正黑體" panose="020B0604030504040204" pitchFamily="34" charset="-120"/>
              <a:cs typeface="Times New Roman" panose="02020603050405020304" pitchFamily="18" charset="0"/>
            </a:rPr>
            <a:t>30%</a:t>
          </a:r>
          <a:r>
            <a:rPr lang="zh-TW" altLang="en-US" sz="4000" b="1" kern="1200" dirty="0" smtClean="0">
              <a:latin typeface="微軟正黑體" panose="020B0604030504040204" pitchFamily="34" charset="-120"/>
              <a:ea typeface="微軟正黑體" panose="020B0604030504040204" pitchFamily="34" charset="-120"/>
            </a:rPr>
            <a:t>以內</a:t>
          </a:r>
          <a:endParaRPr lang="zh-TW" altLang="en-US" sz="4000" kern="1200" dirty="0">
            <a:latin typeface="微軟正黑體" panose="020B0604030504040204" pitchFamily="34" charset="-120"/>
            <a:ea typeface="微軟正黑體" panose="020B0604030504040204" pitchFamily="34" charset="-120"/>
          </a:endParaRPr>
        </a:p>
      </dsp:txBody>
      <dsp:txXfrm>
        <a:off x="77315" y="1742715"/>
        <a:ext cx="3007961" cy="1429180"/>
      </dsp:txXfrm>
    </dsp:sp>
    <dsp:sp modelId="{E7E42FF0-86F3-4CA6-AEC4-1EB2B64D65E9}">
      <dsp:nvSpPr>
        <dsp:cNvPr id="0" name=""/>
        <dsp:cNvSpPr/>
      </dsp:nvSpPr>
      <dsp:spPr>
        <a:xfrm rot="5400000">
          <a:off x="5247543" y="1309113"/>
          <a:ext cx="1452480" cy="5622384"/>
        </a:xfrm>
        <a:prstGeom prst="round2SameRect">
          <a:avLst/>
        </a:prstGeom>
        <a:solidFill>
          <a:schemeClr val="accent6">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44550" rtl="0">
            <a:lnSpc>
              <a:spcPts val="2100"/>
            </a:lnSpc>
            <a:spcBef>
              <a:spcPct val="0"/>
            </a:spcBef>
            <a:spcAft>
              <a:spcPct val="15000"/>
            </a:spcAft>
            <a:buChar char="••"/>
          </a:pPr>
          <a:r>
            <a:rPr lang="zh-TW" altLang="en-US" sz="1900" kern="1200" dirty="0" smtClean="0">
              <a:latin typeface="微軟正黑體" panose="020B0604030504040204" pitchFamily="34" charset="-120"/>
              <a:ea typeface="微軟正黑體" panose="020B0604030504040204" pitchFamily="34" charset="-120"/>
              <a:cs typeface="Times New Roman" panose="02020603050405020304" pitchFamily="18" charset="0"/>
            </a:rPr>
            <a:t>學生高一、高二及高三全程學籍均於國內同一學校之事實。</a:t>
          </a:r>
          <a:r>
            <a:rPr lang="zh-TW" altLang="en-US" sz="1900" b="1"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含不同學制、科別間之轉換</a:t>
          </a:r>
          <a:endParaRPr lang="zh-TW" altLang="en-US" sz="1900" b="1" kern="1200" dirty="0">
            <a:latin typeface="微軟正黑體" panose="020B0604030504040204" pitchFamily="34" charset="-120"/>
            <a:ea typeface="微軟正黑體" panose="020B0604030504040204" pitchFamily="34" charset="-120"/>
            <a:cs typeface="Times New Roman" panose="02020603050405020304" pitchFamily="18" charset="0"/>
          </a:endParaRPr>
        </a:p>
        <a:p>
          <a:pPr marL="171450" lvl="1" indent="-171450" algn="l" defTabSz="844550" rtl="0">
            <a:lnSpc>
              <a:spcPts val="2100"/>
            </a:lnSpc>
            <a:spcBef>
              <a:spcPct val="0"/>
            </a:spcBef>
            <a:spcAft>
              <a:spcPct val="15000"/>
            </a:spcAft>
            <a:buChar char="••"/>
          </a:pPr>
          <a:r>
            <a:rPr lang="zh-TW" altLang="en-US" sz="1900" kern="1200" dirty="0" smtClean="0">
              <a:latin typeface="微軟正黑體" panose="020B0604030504040204" pitchFamily="34" charset="-120"/>
              <a:ea typeface="微軟正黑體" panose="020B0604030504040204" pitchFamily="34" charset="-120"/>
              <a:cs typeface="Times New Roman" panose="02020603050405020304" pitchFamily="18" charset="0"/>
            </a:rPr>
            <a:t>在校學業成績及基本學科之評量方式一致</a:t>
          </a:r>
          <a:endParaRPr lang="zh-TW" altLang="en-US" sz="1900" b="1" kern="1200" dirty="0">
            <a:latin typeface="微軟正黑體" panose="020B0604030504040204" pitchFamily="34" charset="-120"/>
            <a:ea typeface="微軟正黑體" panose="020B0604030504040204" pitchFamily="34" charset="-120"/>
            <a:cs typeface="Times New Roman" panose="02020603050405020304" pitchFamily="18" charset="0"/>
          </a:endParaRPr>
        </a:p>
        <a:p>
          <a:pPr marL="171450" lvl="1" indent="-171450" algn="l" defTabSz="844550">
            <a:lnSpc>
              <a:spcPts val="2100"/>
            </a:lnSpc>
            <a:spcBef>
              <a:spcPct val="0"/>
            </a:spcBef>
            <a:spcAft>
              <a:spcPct val="15000"/>
            </a:spcAft>
            <a:buChar char="••"/>
          </a:pPr>
          <a:r>
            <a:rPr lang="zh-TW" altLang="en-US" sz="1900" b="1" kern="1200" dirty="0" smtClean="0">
              <a:latin typeface="微軟正黑體" panose="020B0604030504040204" pitchFamily="34" charset="-120"/>
              <a:ea typeface="微軟正黑體" panose="020B0604030504040204" pitchFamily="34" charset="-120"/>
              <a:cs typeface="Times New Roman" panose="02020603050405020304" pitchFamily="18" charset="0"/>
            </a:rPr>
            <a:t>校內推薦機制相關會議審議</a:t>
          </a:r>
          <a:endParaRPr lang="zh-TW" altLang="en-US" sz="1900" b="1" kern="1200" dirty="0">
            <a:latin typeface="微軟正黑體" panose="020B0604030504040204" pitchFamily="34" charset="-120"/>
            <a:ea typeface="微軟正黑體" panose="020B0604030504040204" pitchFamily="34" charset="-120"/>
            <a:cs typeface="Times New Roman" panose="02020603050405020304" pitchFamily="18" charset="0"/>
          </a:endParaRPr>
        </a:p>
      </dsp:txBody>
      <dsp:txXfrm rot="-5400000">
        <a:off x="3162591" y="3464969"/>
        <a:ext cx="5551480" cy="1310672"/>
      </dsp:txXfrm>
    </dsp:sp>
    <dsp:sp modelId="{63D05109-B763-4790-B274-6EA58E72ADC3}">
      <dsp:nvSpPr>
        <dsp:cNvPr id="0" name=""/>
        <dsp:cNvSpPr/>
      </dsp:nvSpPr>
      <dsp:spPr>
        <a:xfrm>
          <a:off x="0" y="3328401"/>
          <a:ext cx="3162591" cy="1583810"/>
        </a:xfrm>
        <a:prstGeom prst="roundRect">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ts val="5000"/>
            </a:lnSpc>
            <a:spcBef>
              <a:spcPct val="0"/>
            </a:spcBef>
            <a:spcAft>
              <a:spcPct val="35000"/>
            </a:spcAft>
          </a:pPr>
          <a:r>
            <a:rPr lang="zh-TW" altLang="en-US" sz="4000" b="1" kern="1200" dirty="0" smtClean="0">
              <a:latin typeface="微軟正黑體" panose="020B0604030504040204" pitchFamily="34" charset="-120"/>
              <a:ea typeface="微軟正黑體" panose="020B0604030504040204" pitchFamily="34" charset="-120"/>
              <a:cs typeface="+mn-cs"/>
            </a:rPr>
            <a:t>全程就讀</a:t>
          </a:r>
          <a:r>
            <a:rPr lang="en-US" altLang="zh-TW" sz="4000" b="1" kern="1200" dirty="0" smtClean="0">
              <a:latin typeface="微軟正黑體" panose="020B0604030504040204" pitchFamily="34" charset="-120"/>
              <a:ea typeface="微軟正黑體" panose="020B0604030504040204" pitchFamily="34" charset="-120"/>
              <a:cs typeface="+mn-cs"/>
            </a:rPr>
            <a:t/>
          </a:r>
          <a:br>
            <a:rPr lang="en-US" altLang="zh-TW" sz="4000" b="1" kern="1200" dirty="0" smtClean="0">
              <a:latin typeface="微軟正黑體" panose="020B0604030504040204" pitchFamily="34" charset="-120"/>
              <a:ea typeface="微軟正黑體" panose="020B0604030504040204" pitchFamily="34" charset="-120"/>
              <a:cs typeface="+mn-cs"/>
            </a:rPr>
          </a:br>
          <a:r>
            <a:rPr lang="zh-TW" altLang="en-US" sz="4000" b="1" kern="1200" dirty="0" smtClean="0">
              <a:latin typeface="微軟正黑體" panose="020B0604030504040204" pitchFamily="34" charset="-120"/>
              <a:ea typeface="微軟正黑體" panose="020B0604030504040204" pitchFamily="34" charset="-120"/>
              <a:cs typeface="+mn-cs"/>
            </a:rPr>
            <a:t>同一學校</a:t>
          </a:r>
          <a:endParaRPr lang="zh-TW" altLang="en-US" sz="4000" kern="1200" dirty="0">
            <a:latin typeface="微軟正黑體" panose="020B0604030504040204" pitchFamily="34" charset="-120"/>
            <a:ea typeface="微軟正黑體" panose="020B0604030504040204" pitchFamily="34" charset="-120"/>
          </a:endParaRPr>
        </a:p>
      </dsp:txBody>
      <dsp:txXfrm>
        <a:off x="77315" y="3405716"/>
        <a:ext cx="3007961" cy="14291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404A41-DDEC-4D58-ACC9-66C1EEA50753}">
      <dsp:nvSpPr>
        <dsp:cNvPr id="0" name=""/>
        <dsp:cNvSpPr/>
      </dsp:nvSpPr>
      <dsp:spPr>
        <a:xfrm>
          <a:off x="0" y="51320"/>
          <a:ext cx="8478544" cy="681864"/>
        </a:xfrm>
        <a:prstGeom prst="roundRect">
          <a:avLst/>
        </a:prstGeom>
        <a:gradFill rotWithShape="0">
          <a:gsLst>
            <a:gs pos="21000">
              <a:srgbClr val="FCDA84"/>
            </a:gs>
            <a:gs pos="100000">
              <a:srgbClr val="FFCC00"/>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809625" lvl="0" indent="-809625" algn="l" defTabSz="889000">
            <a:lnSpc>
              <a:spcPts val="2500"/>
            </a:lnSpc>
            <a:spcBef>
              <a:spcPct val="0"/>
            </a:spcBef>
            <a:spcAft>
              <a:spcPct val="35000"/>
            </a:spcAft>
            <a:tabLst>
              <a:tab pos="809625" algn="l"/>
            </a:tabLst>
          </a:pPr>
          <a:r>
            <a:rPr lang="zh-TW" altLang="en-US" sz="2000" b="1"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例一：</a:t>
          </a:r>
          <a:r>
            <a:rPr lang="en-US" altLang="en-US" sz="2000" b="1"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a:t>
          </a:r>
          <a:r>
            <a:rPr lang="zh-TW" altLang="en-US" sz="2000" b="1"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校國際貿易科共</a:t>
          </a:r>
          <a:r>
            <a:rPr lang="en-US" altLang="en-US" sz="2000" b="1"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25</a:t>
          </a:r>
          <a:r>
            <a:rPr lang="zh-TW" altLang="en-US" sz="2000" b="1"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人，甲生在國際貿易科在校學業平均成績排名為第</a:t>
          </a:r>
          <a:r>
            <a:rPr lang="en-US" altLang="en-US" sz="2000" b="1"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8</a:t>
          </a:r>
          <a:r>
            <a:rPr lang="zh-TW" altLang="en-US" sz="2000" b="1"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名</a:t>
          </a:r>
          <a:endParaRPr lang="zh-TW" altLang="en-US" sz="2000" b="1"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dsp:txBody>
      <dsp:txXfrm>
        <a:off x="33286" y="84606"/>
        <a:ext cx="8411972" cy="615292"/>
      </dsp:txXfrm>
    </dsp:sp>
    <dsp:sp modelId="{763B0DA7-4D65-41E8-8031-AD8BE5118BC7}">
      <dsp:nvSpPr>
        <dsp:cNvPr id="0" name=""/>
        <dsp:cNvSpPr/>
      </dsp:nvSpPr>
      <dsp:spPr>
        <a:xfrm>
          <a:off x="0" y="701963"/>
          <a:ext cx="8478544" cy="16363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194" tIns="22860" rIns="128016" bIns="22860" numCol="1" spcCol="1270" anchor="t" anchorCtr="0">
          <a:noAutofit/>
        </a:bodyPr>
        <a:lstStyle/>
        <a:p>
          <a:pPr marL="171450" lvl="1" indent="-171450" algn="l" defTabSz="800100">
            <a:lnSpc>
              <a:spcPts val="2500"/>
            </a:lnSpc>
            <a:spcBef>
              <a:spcPct val="0"/>
            </a:spcBef>
            <a:spcAft>
              <a:spcPts val="0"/>
            </a:spcAft>
            <a:buChar char="••"/>
          </a:pP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甲生之科（組）、學程百分比為</a:t>
          </a:r>
          <a:r>
            <a:rPr lang="en-US"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(8÷25)×100</a:t>
          </a:r>
          <a:r>
            <a:rPr lang="en-US" altLang="zh-TW"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800" b="1" kern="120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32</a:t>
          </a:r>
          <a:r>
            <a:rPr lang="en-US" altLang="zh-TW" sz="1800" b="1" kern="120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1800" b="1" kern="12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171450" lvl="1" indent="-171450" algn="l" defTabSz="800100">
            <a:lnSpc>
              <a:spcPts val="2500"/>
            </a:lnSpc>
            <a:spcBef>
              <a:spcPct val="0"/>
            </a:spcBef>
            <a:spcAft>
              <a:spcPts val="0"/>
            </a:spcAft>
            <a:buChar char="••"/>
          </a:pPr>
          <a:r>
            <a:rPr lang="zh-TW" altLang="en-US"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因為</a:t>
          </a:r>
          <a:r>
            <a:rPr lang="en-US" altLang="en-US"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32</a:t>
          </a:r>
          <a:r>
            <a:rPr lang="en-US" altLang="zh-TW"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30</a:t>
          </a:r>
          <a:r>
            <a:rPr lang="en-US" altLang="zh-TW"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不符合招生簡章推薦報名資格「排名在各科（組）、學程前</a:t>
          </a:r>
          <a:r>
            <a:rPr lang="en-US"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30</a:t>
          </a:r>
          <a:r>
            <a:rPr lang="en-US" altLang="zh-TW"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以內」之規定。</a:t>
          </a:r>
          <a:endParaRPr lang="zh-TW" altLang="en-US" sz="1800" kern="12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171450" lvl="1" indent="-171450" algn="l" defTabSz="800100">
            <a:lnSpc>
              <a:spcPts val="2500"/>
            </a:lnSpc>
            <a:spcBef>
              <a:spcPct val="0"/>
            </a:spcBef>
            <a:spcAft>
              <a:spcPts val="0"/>
            </a:spcAft>
            <a:buChar char="••"/>
          </a:pPr>
          <a:r>
            <a:rPr lang="en-US"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A</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校之</a:t>
          </a:r>
          <a:r>
            <a:rPr lang="en-US" altLang="zh-TW"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【06</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商業與管理群</a:t>
          </a:r>
          <a:r>
            <a:rPr lang="en-US" altLang="zh-TW"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學生數共計</a:t>
          </a:r>
          <a:r>
            <a:rPr lang="en-US"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62</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人，甲生</a:t>
          </a:r>
          <a:r>
            <a:rPr lang="en-US"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學期學業平均成績群名次為第</a:t>
          </a:r>
          <a:r>
            <a:rPr lang="en-US"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12</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名，群名次百分比為</a:t>
          </a:r>
          <a:r>
            <a:rPr lang="en-US"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18%</a:t>
          </a:r>
          <a:endParaRPr lang="zh-TW" altLang="en-US" sz="1800" kern="1200" dirty="0">
            <a:latin typeface="微軟正黑體" panose="020B0604030504040204" pitchFamily="34" charset="-120"/>
            <a:ea typeface="微軟正黑體" panose="020B0604030504040204" pitchFamily="34" charset="-120"/>
            <a:cs typeface="Times New Roman" panose="02020603050405020304" pitchFamily="18" charset="0"/>
          </a:endParaRPr>
        </a:p>
      </dsp:txBody>
      <dsp:txXfrm>
        <a:off x="0" y="701963"/>
        <a:ext cx="8478544" cy="1636335"/>
      </dsp:txXfrm>
    </dsp:sp>
    <dsp:sp modelId="{079DD5F2-D9B8-4AC9-9275-97C1CF626293}">
      <dsp:nvSpPr>
        <dsp:cNvPr id="0" name=""/>
        <dsp:cNvSpPr/>
      </dsp:nvSpPr>
      <dsp:spPr>
        <a:xfrm>
          <a:off x="0" y="2338298"/>
          <a:ext cx="8478544" cy="685787"/>
        </a:xfrm>
        <a:prstGeom prst="roundRect">
          <a:avLst/>
        </a:prstGeom>
        <a:gradFill rotWithShape="0">
          <a:gsLst>
            <a:gs pos="0">
              <a:srgbClr val="CC00FF">
                <a:alpha val="49804"/>
              </a:srgbClr>
            </a:gs>
            <a:gs pos="81000">
              <a:srgbClr val="FF66FF">
                <a:alpha val="49804"/>
              </a:srgbClr>
            </a:gs>
            <a:gs pos="100000">
              <a:srgbClr val="CC00FF"/>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809625" lvl="0" indent="-809625" algn="l" defTabSz="889000">
            <a:lnSpc>
              <a:spcPts val="2500"/>
            </a:lnSpc>
            <a:spcBef>
              <a:spcPct val="0"/>
            </a:spcBef>
            <a:spcAft>
              <a:spcPct val="35000"/>
            </a:spcAft>
            <a:tabLst>
              <a:tab pos="809625" algn="l"/>
            </a:tabLst>
          </a:pPr>
          <a:r>
            <a:rPr lang="zh-TW" altLang="en-US" sz="2000" b="1"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例二：</a:t>
          </a:r>
          <a:r>
            <a:rPr lang="en-US" altLang="zh-TW" sz="2000" b="1"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B</a:t>
          </a:r>
          <a:r>
            <a:rPr lang="zh-TW" altLang="en-US" sz="2000" b="1"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校機械科共</a:t>
          </a:r>
          <a:r>
            <a:rPr lang="en-US" altLang="zh-TW" sz="2000" b="1"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23</a:t>
          </a:r>
          <a:r>
            <a:rPr lang="zh-TW" altLang="en-US" sz="2000" b="1"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人，乙生在機械科在校學業平均成績排名為第</a:t>
          </a:r>
          <a:r>
            <a:rPr lang="en-US" altLang="zh-TW" sz="2000" b="1"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en-US" sz="2000" b="1"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名</a:t>
          </a:r>
          <a:endParaRPr lang="zh-TW" altLang="en-US" sz="2000" b="1"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dsp:txBody>
      <dsp:txXfrm>
        <a:off x="33477" y="2371775"/>
        <a:ext cx="8411590" cy="618833"/>
      </dsp:txXfrm>
    </dsp:sp>
    <dsp:sp modelId="{C2FBDC99-BA2F-465C-84B1-20660A191428}">
      <dsp:nvSpPr>
        <dsp:cNvPr id="0" name=""/>
        <dsp:cNvSpPr/>
      </dsp:nvSpPr>
      <dsp:spPr>
        <a:xfrm>
          <a:off x="0" y="3024085"/>
          <a:ext cx="8478544" cy="16363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194" tIns="22860" rIns="128016" bIns="22860" numCol="1" spcCol="1270" anchor="t" anchorCtr="0">
          <a:noAutofit/>
        </a:bodyPr>
        <a:lstStyle/>
        <a:p>
          <a:pPr marL="171450" lvl="1" indent="-171450" algn="l" defTabSz="800100">
            <a:lnSpc>
              <a:spcPts val="2500"/>
            </a:lnSpc>
            <a:spcBef>
              <a:spcPct val="0"/>
            </a:spcBef>
            <a:spcAft>
              <a:spcPts val="0"/>
            </a:spcAft>
            <a:buChar char="••"/>
          </a:pP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乙生之科（組）、學程百分比為</a:t>
          </a:r>
          <a:r>
            <a:rPr lang="en-US"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(7÷23)×100</a:t>
          </a:r>
          <a:r>
            <a:rPr lang="en-US" altLang="zh-TW"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800" b="1" kern="120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30.43</a:t>
          </a:r>
          <a:r>
            <a:rPr lang="en-US" altLang="zh-TW" sz="1800" b="1" kern="120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1800" b="1" kern="12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171450" lvl="1" indent="-171450" algn="l" defTabSz="800100">
            <a:lnSpc>
              <a:spcPts val="2500"/>
            </a:lnSpc>
            <a:spcBef>
              <a:spcPct val="0"/>
            </a:spcBef>
            <a:spcAft>
              <a:spcPts val="0"/>
            </a:spcAft>
            <a:buChar char="••"/>
          </a:pPr>
          <a:r>
            <a:rPr lang="zh-TW" altLang="en-US"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因為</a:t>
          </a:r>
          <a:r>
            <a:rPr lang="en-US" altLang="en-US"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30.43</a:t>
          </a:r>
          <a:r>
            <a:rPr lang="en-US" altLang="zh-TW"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30</a:t>
          </a:r>
          <a:r>
            <a:rPr lang="en-US" altLang="zh-TW"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en-US"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30.43%</a:t>
          </a:r>
          <a:r>
            <a:rPr lang="zh-TW" altLang="en-US"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請勿四捨五入取</a:t>
          </a:r>
          <a:r>
            <a:rPr lang="en-US" altLang="en-US"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30%</a:t>
          </a:r>
          <a:r>
            <a:rPr lang="zh-TW" altLang="en-US" sz="1800" kern="12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不符合招生簡章推薦報名資格「排名在各科（組）、學程前</a:t>
          </a:r>
          <a:r>
            <a:rPr lang="en-US"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30</a:t>
          </a:r>
          <a:r>
            <a:rPr lang="en-US" altLang="zh-TW"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以內</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」之規定。</a:t>
          </a:r>
          <a:endParaRPr lang="zh-TW" altLang="en-US" sz="1800" kern="1200" dirty="0">
            <a:latin typeface="微軟正黑體" panose="020B0604030504040204" pitchFamily="34" charset="-120"/>
            <a:ea typeface="微軟正黑體" panose="020B0604030504040204" pitchFamily="34" charset="-120"/>
            <a:cs typeface="Times New Roman" panose="02020603050405020304" pitchFamily="18" charset="0"/>
          </a:endParaRPr>
        </a:p>
        <a:p>
          <a:pPr marL="171450" lvl="1" indent="-171450" algn="l" defTabSz="800100">
            <a:lnSpc>
              <a:spcPts val="2500"/>
            </a:lnSpc>
            <a:spcBef>
              <a:spcPct val="0"/>
            </a:spcBef>
            <a:spcAft>
              <a:spcPts val="0"/>
            </a:spcAft>
            <a:buChar char="••"/>
          </a:pPr>
          <a:r>
            <a:rPr lang="en-US"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B</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校之</a:t>
          </a:r>
          <a:r>
            <a:rPr lang="en-US" altLang="zh-TW"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【01</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機械群</a:t>
          </a:r>
          <a:r>
            <a:rPr lang="en-US" altLang="zh-TW"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學生數共計</a:t>
          </a:r>
          <a:r>
            <a:rPr lang="en-US"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86</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人，乙生</a:t>
          </a:r>
          <a:r>
            <a:rPr lang="en-US"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學期學業平均成績群名次為第</a:t>
          </a:r>
          <a:r>
            <a:rPr lang="en-US"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19</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名，群名次百分比為</a:t>
          </a:r>
          <a:r>
            <a:rPr lang="en-US"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21%</a:t>
          </a:r>
          <a:r>
            <a:rPr lang="zh-TW" altLang="en-US" sz="1800" kern="12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1800" kern="1200" dirty="0">
            <a:latin typeface="微軟正黑體" panose="020B0604030504040204" pitchFamily="34" charset="-120"/>
            <a:ea typeface="微軟正黑體" panose="020B0604030504040204" pitchFamily="34" charset="-120"/>
            <a:cs typeface="Times New Roman" panose="02020603050405020304" pitchFamily="18" charset="0"/>
          </a:endParaRPr>
        </a:p>
      </dsp:txBody>
      <dsp:txXfrm>
        <a:off x="0" y="3024085"/>
        <a:ext cx="8478544" cy="163633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0.53402</cdr:x>
      <cdr:y>0.57224</cdr:y>
    </cdr:from>
    <cdr:to>
      <cdr:x>0.6104</cdr:x>
      <cdr:y>0.63416</cdr:y>
    </cdr:to>
    <cdr:sp macro="" textlink="">
      <cdr:nvSpPr>
        <cdr:cNvPr id="2" name="矩形 1"/>
        <cdr:cNvSpPr/>
      </cdr:nvSpPr>
      <cdr:spPr>
        <a:xfrm xmlns:a="http://schemas.openxmlformats.org/drawingml/2006/main">
          <a:off x="4323535" y="3193228"/>
          <a:ext cx="618396" cy="345528"/>
        </a:xfrm>
        <a:prstGeom xmlns:a="http://schemas.openxmlformats.org/drawingml/2006/main" prst="rect">
          <a:avLst/>
        </a:prstGeom>
      </cdr:spPr>
      <cdr:txBody>
        <a:bodyPr xmlns:a="http://schemas.openxmlformats.org/drawingml/2006/main" wrap="none">
          <a:spAutoFit/>
        </a:bodyPr>
        <a:lstStyle xmlns:a="http://schemas.openxmlformats.org/drawingml/2006/main">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altLang="zh-TW" sz="1600" b="1" dirty="0">
              <a:solidFill>
                <a:srgbClr val="FF0000"/>
              </a:solidFill>
            </a:rPr>
            <a:t>+0.3</a:t>
          </a:r>
          <a:endParaRPr lang="zh-TW" altLang="en-US" sz="1600" b="1" dirty="0">
            <a:solidFill>
              <a:srgbClr val="FF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32" tIns="45716" rIns="91432" bIns="45716" rtlCol="0"/>
          <a:lstStyle>
            <a:lvl1pPr algn="l">
              <a:defRPr sz="1200"/>
            </a:lvl1pPr>
          </a:lstStyle>
          <a:p>
            <a:endParaRPr lang="zh-TW" altLang="en-US"/>
          </a:p>
        </p:txBody>
      </p:sp>
      <p:sp>
        <p:nvSpPr>
          <p:cNvPr id="3" name="日期版面配置區 2"/>
          <p:cNvSpPr>
            <a:spLocks noGrp="1"/>
          </p:cNvSpPr>
          <p:nvPr>
            <p:ph type="dt" sz="quarter" idx="1"/>
          </p:nvPr>
        </p:nvSpPr>
        <p:spPr>
          <a:xfrm>
            <a:off x="3849689" y="0"/>
            <a:ext cx="2946400" cy="496888"/>
          </a:xfrm>
          <a:prstGeom prst="rect">
            <a:avLst/>
          </a:prstGeom>
        </p:spPr>
        <p:txBody>
          <a:bodyPr vert="horz" lIns="91432" tIns="45716" rIns="91432" bIns="45716" rtlCol="0"/>
          <a:lstStyle>
            <a:lvl1pPr algn="r">
              <a:defRPr sz="1200"/>
            </a:lvl1pPr>
          </a:lstStyle>
          <a:p>
            <a:fld id="{143B243E-2008-4D64-B8F2-E8E664BC4F50}" type="datetimeFigureOut">
              <a:rPr lang="zh-TW" altLang="en-US" smtClean="0"/>
              <a:t>2021/12/8</a:t>
            </a:fld>
            <a:endParaRPr lang="zh-TW" altLang="en-US"/>
          </a:p>
        </p:txBody>
      </p:sp>
      <p:sp>
        <p:nvSpPr>
          <p:cNvPr id="4" name="頁尾版面配置區 3"/>
          <p:cNvSpPr>
            <a:spLocks noGrp="1"/>
          </p:cNvSpPr>
          <p:nvPr>
            <p:ph type="ftr" sz="quarter" idx="2"/>
          </p:nvPr>
        </p:nvSpPr>
        <p:spPr>
          <a:xfrm>
            <a:off x="0" y="9429750"/>
            <a:ext cx="2946400" cy="496888"/>
          </a:xfrm>
          <a:prstGeom prst="rect">
            <a:avLst/>
          </a:prstGeom>
        </p:spPr>
        <p:txBody>
          <a:bodyPr vert="horz" lIns="91432" tIns="45716" rIns="91432" bIns="45716"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9" y="9429750"/>
            <a:ext cx="2946400" cy="496888"/>
          </a:xfrm>
          <a:prstGeom prst="rect">
            <a:avLst/>
          </a:prstGeom>
        </p:spPr>
        <p:txBody>
          <a:bodyPr vert="horz" lIns="91432" tIns="45716" rIns="91432" bIns="45716" rtlCol="0" anchor="b"/>
          <a:lstStyle>
            <a:lvl1pPr algn="r">
              <a:defRPr sz="1200"/>
            </a:lvl1pPr>
          </a:lstStyle>
          <a:p>
            <a:fld id="{DD3D11F3-C485-4771-8970-B6132EAE4FEE}" type="slidenum">
              <a:rPr lang="zh-TW" altLang="en-US" smtClean="0"/>
              <a:t>‹#›</a:t>
            </a:fld>
            <a:endParaRPr lang="zh-TW" altLang="en-US"/>
          </a:p>
        </p:txBody>
      </p:sp>
    </p:spTree>
    <p:extLst>
      <p:ext uri="{BB962C8B-B14F-4D97-AF65-F5344CB8AC3E}">
        <p14:creationId xmlns:p14="http://schemas.microsoft.com/office/powerpoint/2010/main" val="39522805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32" tIns="45716" rIns="91432" bIns="45716"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3849689" y="0"/>
            <a:ext cx="2946400" cy="496888"/>
          </a:xfrm>
          <a:prstGeom prst="rect">
            <a:avLst/>
          </a:prstGeom>
        </p:spPr>
        <p:txBody>
          <a:bodyPr vert="horz" lIns="91432" tIns="45716" rIns="91432" bIns="45716" rtlCol="0"/>
          <a:lstStyle>
            <a:lvl1pPr algn="r" eaLnBrk="1" hangingPunct="1">
              <a:defRPr sz="1200">
                <a:latin typeface="Arial" charset="0"/>
                <a:ea typeface="新細明體" charset="-120"/>
              </a:defRPr>
            </a:lvl1pPr>
          </a:lstStyle>
          <a:p>
            <a:pPr>
              <a:defRPr/>
            </a:pPr>
            <a:fld id="{A6501880-6AB9-47E5-A022-32FB2573F31C}" type="datetimeFigureOut">
              <a:rPr lang="zh-TW" altLang="en-US"/>
              <a:pPr>
                <a:defRPr/>
              </a:pPr>
              <a:t>2021/12/8</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2" tIns="45716" rIns="91432" bIns="45716" rtlCol="0" anchor="ctr"/>
          <a:lstStyle/>
          <a:p>
            <a:pPr lvl="0"/>
            <a:endParaRPr lang="zh-TW" altLang="en-US" noProof="0" smtClean="0"/>
          </a:p>
        </p:txBody>
      </p:sp>
      <p:sp>
        <p:nvSpPr>
          <p:cNvPr id="5" name="備忘稿版面配置區 4"/>
          <p:cNvSpPr>
            <a:spLocks noGrp="1"/>
          </p:cNvSpPr>
          <p:nvPr>
            <p:ph type="body" sz="quarter" idx="3"/>
          </p:nvPr>
        </p:nvSpPr>
        <p:spPr>
          <a:xfrm>
            <a:off x="679451" y="4714876"/>
            <a:ext cx="5438775" cy="4467225"/>
          </a:xfrm>
          <a:prstGeom prst="rect">
            <a:avLst/>
          </a:prstGeom>
        </p:spPr>
        <p:txBody>
          <a:bodyPr vert="horz" lIns="91432" tIns="45716" rIns="91432" bIns="45716"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9428164"/>
            <a:ext cx="2946400" cy="496887"/>
          </a:xfrm>
          <a:prstGeom prst="rect">
            <a:avLst/>
          </a:prstGeom>
        </p:spPr>
        <p:txBody>
          <a:bodyPr vert="horz" lIns="91432" tIns="45716" rIns="91432" bIns="45716" rtlCol="0" anchor="b"/>
          <a:lstStyle>
            <a:lvl1pPr algn="l" eaLnBrk="1" hangingPunct="1">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3849689" y="9428164"/>
            <a:ext cx="2946400" cy="496887"/>
          </a:xfrm>
          <a:prstGeom prst="rect">
            <a:avLst/>
          </a:prstGeom>
        </p:spPr>
        <p:txBody>
          <a:bodyPr vert="horz" wrap="square" lIns="91432" tIns="45716" rIns="91432" bIns="45716" numCol="1" anchor="b" anchorCtr="0" compatLnSpc="1">
            <a:prstTxWarp prst="textNoShape">
              <a:avLst/>
            </a:prstTxWarp>
          </a:bodyPr>
          <a:lstStyle>
            <a:lvl1pPr algn="r" eaLnBrk="1" hangingPunct="1">
              <a:defRPr sz="1200"/>
            </a:lvl1pPr>
          </a:lstStyle>
          <a:p>
            <a:pPr>
              <a:defRPr/>
            </a:pPr>
            <a:fld id="{D9232C73-1FA9-4703-B60E-4F907179D249}" type="slidenum">
              <a:rPr lang="zh-TW" altLang="en-US"/>
              <a:pPr>
                <a:defRPr/>
              </a:pPr>
              <a:t>‹#›</a:t>
            </a:fld>
            <a:endParaRPr lang="zh-TW" altLang="en-US"/>
          </a:p>
        </p:txBody>
      </p:sp>
    </p:spTree>
    <p:extLst>
      <p:ext uri="{BB962C8B-B14F-4D97-AF65-F5344CB8AC3E}">
        <p14:creationId xmlns:p14="http://schemas.microsoft.com/office/powerpoint/2010/main" val="19282286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投影片編號版面配置區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5DE88755-4C55-47CF-B53B-E0A70FF4519F}" type="slidenum">
              <a:rPr lang="zh-TW" altLang="en-US" smtClean="0">
                <a:latin typeface="Arial" panose="020B0604020202020204" pitchFamily="34" charset="0"/>
              </a:rPr>
              <a:pPr>
                <a:spcBef>
                  <a:spcPct val="0"/>
                </a:spcBef>
              </a:pPr>
              <a:t>1</a:t>
            </a:fld>
            <a:endParaRPr lang="en-US" altLang="zh-TW" smtClean="0">
              <a:latin typeface="Arial" panose="020B0604020202020204" pitchFamily="34" charset="0"/>
            </a:endParaRPr>
          </a:p>
        </p:txBody>
      </p:sp>
      <p:sp>
        <p:nvSpPr>
          <p:cNvPr id="15363" name="投影片編號版面配置區 6"/>
          <p:cNvSpPr txBox="1">
            <a:spLocks noGrp="1"/>
          </p:cNvSpPr>
          <p:nvPr/>
        </p:nvSpPr>
        <p:spPr bwMode="auto">
          <a:xfrm>
            <a:off x="3849689" y="9428164"/>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65" tIns="43732" rIns="87465" bIns="43732" anchor="b"/>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lgn="r" eaLnBrk="1" hangingPunct="1">
              <a:spcBef>
                <a:spcPct val="0"/>
              </a:spcBef>
            </a:pPr>
            <a:fld id="{D67F0673-F6B5-4F3F-B98B-663198CB88A5}" type="slidenum">
              <a:rPr lang="zh-TW" altLang="en-US" sz="1100">
                <a:latin typeface="Arial" panose="020B0604020202020204" pitchFamily="34" charset="0"/>
              </a:rPr>
              <a:pPr algn="r" eaLnBrk="1" hangingPunct="1">
                <a:spcBef>
                  <a:spcPct val="0"/>
                </a:spcBef>
              </a:pPr>
              <a:t>1</a:t>
            </a:fld>
            <a:endParaRPr lang="en-US" altLang="zh-TW" sz="1100">
              <a:latin typeface="Arial" panose="020B0604020202020204" pitchFamily="34" charset="0"/>
            </a:endParaRPr>
          </a:p>
        </p:txBody>
      </p:sp>
      <p:sp>
        <p:nvSpPr>
          <p:cNvPr id="15364" name="投影片編號版面配置區 6"/>
          <p:cNvSpPr txBox="1">
            <a:spLocks noGrp="1"/>
          </p:cNvSpPr>
          <p:nvPr/>
        </p:nvSpPr>
        <p:spPr bwMode="auto">
          <a:xfrm>
            <a:off x="3849689" y="9428164"/>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65" tIns="43732" rIns="87465" bIns="43732" anchor="b"/>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lgn="r" eaLnBrk="1" hangingPunct="1">
              <a:spcBef>
                <a:spcPct val="0"/>
              </a:spcBef>
            </a:pPr>
            <a:fld id="{E51D1DC9-4B9F-4ACE-A764-BEF65A348068}" type="slidenum">
              <a:rPr lang="zh-TW" altLang="en-US" sz="1100">
                <a:latin typeface="Arial" panose="020B0604020202020204" pitchFamily="34" charset="0"/>
              </a:rPr>
              <a:pPr algn="r" eaLnBrk="1" hangingPunct="1">
                <a:spcBef>
                  <a:spcPct val="0"/>
                </a:spcBef>
              </a:pPr>
              <a:t>1</a:t>
            </a:fld>
            <a:endParaRPr lang="en-US" altLang="zh-TW" sz="1100">
              <a:latin typeface="Arial" panose="020B0604020202020204" pitchFamily="34" charset="0"/>
            </a:endParaRPr>
          </a:p>
        </p:txBody>
      </p:sp>
      <p:sp>
        <p:nvSpPr>
          <p:cNvPr id="15365" name="投影片編號版面配置區 6"/>
          <p:cNvSpPr txBox="1">
            <a:spLocks noGrp="1"/>
          </p:cNvSpPr>
          <p:nvPr/>
        </p:nvSpPr>
        <p:spPr bwMode="auto">
          <a:xfrm>
            <a:off x="3849689" y="9428164"/>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65" tIns="43732" rIns="87465" bIns="43732" anchor="b"/>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lgn="r" eaLnBrk="1" hangingPunct="1">
              <a:spcBef>
                <a:spcPct val="0"/>
              </a:spcBef>
            </a:pPr>
            <a:fld id="{C2CC1BCF-53FB-4ABA-A080-5C7579BFCFD4}" type="slidenum">
              <a:rPr lang="zh-TW" altLang="en-US" sz="1100">
                <a:latin typeface="Arial" panose="020B0604020202020204" pitchFamily="34" charset="0"/>
              </a:rPr>
              <a:pPr algn="r" eaLnBrk="1" hangingPunct="1">
                <a:spcBef>
                  <a:spcPct val="0"/>
                </a:spcBef>
              </a:pPr>
              <a:t>1</a:t>
            </a:fld>
            <a:endParaRPr lang="en-US" altLang="zh-TW" sz="1100">
              <a:latin typeface="Arial" panose="020B0604020202020204" pitchFamily="34" charset="0"/>
            </a:endParaRPr>
          </a:p>
        </p:txBody>
      </p:sp>
      <p:sp>
        <p:nvSpPr>
          <p:cNvPr id="15366" name="投影片編號版面配置區 6"/>
          <p:cNvSpPr txBox="1">
            <a:spLocks noGrp="1"/>
          </p:cNvSpPr>
          <p:nvPr/>
        </p:nvSpPr>
        <p:spPr bwMode="auto">
          <a:xfrm>
            <a:off x="3849689" y="9428164"/>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65" tIns="43732" rIns="87465" bIns="43732" anchor="b"/>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lgn="r" eaLnBrk="1" hangingPunct="1">
              <a:spcBef>
                <a:spcPct val="0"/>
              </a:spcBef>
            </a:pPr>
            <a:fld id="{27337969-ECDC-4244-9959-01FEAB025570}" type="slidenum">
              <a:rPr lang="zh-TW" altLang="en-US" sz="1100">
                <a:latin typeface="Arial" panose="020B0604020202020204" pitchFamily="34" charset="0"/>
              </a:rPr>
              <a:pPr algn="r" eaLnBrk="1" hangingPunct="1">
                <a:spcBef>
                  <a:spcPct val="0"/>
                </a:spcBef>
              </a:pPr>
              <a:t>1</a:t>
            </a:fld>
            <a:endParaRPr lang="en-US" altLang="zh-TW" sz="1100">
              <a:latin typeface="Arial" panose="020B0604020202020204" pitchFamily="34" charset="0"/>
            </a:endParaRPr>
          </a:p>
        </p:txBody>
      </p:sp>
      <p:sp>
        <p:nvSpPr>
          <p:cNvPr id="15367" name="投影片編號版面配置區 6"/>
          <p:cNvSpPr txBox="1">
            <a:spLocks noGrp="1"/>
          </p:cNvSpPr>
          <p:nvPr/>
        </p:nvSpPr>
        <p:spPr bwMode="auto">
          <a:xfrm>
            <a:off x="3849689" y="9428164"/>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65" tIns="43732" rIns="87465" bIns="43732" anchor="b"/>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lgn="r" eaLnBrk="1" hangingPunct="1">
              <a:spcBef>
                <a:spcPct val="0"/>
              </a:spcBef>
            </a:pPr>
            <a:fld id="{B12A1967-A8DA-405C-922C-1C37381D8762}" type="slidenum">
              <a:rPr lang="zh-TW" altLang="en-US" sz="1100">
                <a:latin typeface="Arial" panose="020B0604020202020204" pitchFamily="34" charset="0"/>
              </a:rPr>
              <a:pPr algn="r" eaLnBrk="1" hangingPunct="1">
                <a:spcBef>
                  <a:spcPct val="0"/>
                </a:spcBef>
              </a:pPr>
              <a:t>1</a:t>
            </a:fld>
            <a:endParaRPr lang="en-US" altLang="zh-TW" sz="1100">
              <a:latin typeface="Arial" panose="020B0604020202020204" pitchFamily="34" charset="0"/>
            </a:endParaRPr>
          </a:p>
        </p:txBody>
      </p:sp>
      <p:sp>
        <p:nvSpPr>
          <p:cNvPr id="1536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15370" name="投影片編號版面配置區 4"/>
          <p:cNvSpPr txBox="1">
            <a:spLocks noGrp="1"/>
          </p:cNvSpPr>
          <p:nvPr/>
        </p:nvSpPr>
        <p:spPr bwMode="auto">
          <a:xfrm>
            <a:off x="3849689" y="9428164"/>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65" tIns="43732" rIns="87465" bIns="43732" anchor="b"/>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lgn="r" eaLnBrk="1" hangingPunct="1">
              <a:spcBef>
                <a:spcPct val="0"/>
              </a:spcBef>
            </a:pPr>
            <a:fld id="{AB6C5B09-36AE-441F-9C1A-3C89A8B2EB5A}" type="slidenum">
              <a:rPr lang="zh-TW" altLang="en-US" sz="1100">
                <a:latin typeface="Arial" panose="020B0604020202020204" pitchFamily="34" charset="0"/>
              </a:rPr>
              <a:pPr algn="r" eaLnBrk="1" hangingPunct="1">
                <a:spcBef>
                  <a:spcPct val="0"/>
                </a:spcBef>
              </a:pPr>
              <a:t>1</a:t>
            </a:fld>
            <a:endParaRPr lang="en-US" altLang="zh-TW" sz="1100">
              <a:latin typeface="Arial" panose="020B0604020202020204" pitchFamily="34" charset="0"/>
            </a:endParaRPr>
          </a:p>
        </p:txBody>
      </p:sp>
      <p:sp>
        <p:nvSpPr>
          <p:cNvPr id="15371" name="日期版面配置區 9"/>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01B087AC-42DA-4118-8727-7646F432FEEB}" type="datetime1">
              <a:rPr lang="zh-TW" altLang="en-US" smtClean="0">
                <a:latin typeface="Arial" panose="020B0604020202020204" pitchFamily="34" charset="0"/>
              </a:rPr>
              <a:pPr>
                <a:spcBef>
                  <a:spcPct val="0"/>
                </a:spcBef>
              </a:pPr>
              <a:t>2021/12/8</a:t>
            </a:fld>
            <a:endParaRPr lang="en-US" altLang="zh-TW" smtClean="0">
              <a:latin typeface="Arial" panose="020B0604020202020204" pitchFamily="34" charset="0"/>
            </a:endParaRPr>
          </a:p>
        </p:txBody>
      </p:sp>
    </p:spTree>
    <p:extLst>
      <p:ext uri="{BB962C8B-B14F-4D97-AF65-F5344CB8AC3E}">
        <p14:creationId xmlns:p14="http://schemas.microsoft.com/office/powerpoint/2010/main" val="21716898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6144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ED76A313-B6F0-4414-A00D-2111AB107D3C}" type="slidenum">
              <a:rPr lang="zh-TW" altLang="en-US" smtClean="0">
                <a:latin typeface="Arial" panose="020B0604020202020204" pitchFamily="34" charset="0"/>
              </a:rPr>
              <a:pPr>
                <a:spcBef>
                  <a:spcPct val="0"/>
                </a:spcBef>
              </a:pPr>
              <a:t>24</a:t>
            </a:fld>
            <a:endParaRPr lang="zh-TW" altLang="en-US" smtClean="0">
              <a:latin typeface="Arial" panose="020B0604020202020204" pitchFamily="34" charset="0"/>
            </a:endParaRPr>
          </a:p>
        </p:txBody>
      </p:sp>
    </p:spTree>
    <p:extLst>
      <p:ext uri="{BB962C8B-B14F-4D97-AF65-F5344CB8AC3E}">
        <p14:creationId xmlns:p14="http://schemas.microsoft.com/office/powerpoint/2010/main" val="3953915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dirty="0" smtClean="0"/>
          </a:p>
        </p:txBody>
      </p:sp>
      <p:sp>
        <p:nvSpPr>
          <p:cNvPr id="6554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F362FAE8-E7D6-49C6-B32D-954210CE6885}" type="slidenum">
              <a:rPr lang="zh-TW" altLang="en-US" smtClean="0">
                <a:latin typeface="Arial" panose="020B0604020202020204" pitchFamily="34" charset="0"/>
              </a:rPr>
              <a:pPr>
                <a:spcBef>
                  <a:spcPct val="0"/>
                </a:spcBef>
              </a:pPr>
              <a:t>27</a:t>
            </a:fld>
            <a:endParaRPr lang="zh-TW" altLang="en-US" smtClean="0">
              <a:latin typeface="Arial" panose="020B0604020202020204" pitchFamily="34" charset="0"/>
            </a:endParaRPr>
          </a:p>
        </p:txBody>
      </p:sp>
    </p:spTree>
    <p:extLst>
      <p:ext uri="{BB962C8B-B14F-4D97-AF65-F5344CB8AC3E}">
        <p14:creationId xmlns:p14="http://schemas.microsoft.com/office/powerpoint/2010/main" val="3473555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6758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5832DC92-F658-4507-B2AE-D28B9E3AC860}" type="slidenum">
              <a:rPr lang="zh-TW" altLang="en-US" smtClean="0">
                <a:latin typeface="Arial" panose="020B0604020202020204" pitchFamily="34" charset="0"/>
              </a:rPr>
              <a:pPr>
                <a:spcBef>
                  <a:spcPct val="0"/>
                </a:spcBef>
              </a:pPr>
              <a:t>29</a:t>
            </a:fld>
            <a:endParaRPr lang="zh-TW" altLang="en-US" smtClean="0">
              <a:latin typeface="Arial" panose="020B0604020202020204" pitchFamily="34" charset="0"/>
            </a:endParaRPr>
          </a:p>
        </p:txBody>
      </p:sp>
    </p:spTree>
    <p:extLst>
      <p:ext uri="{BB962C8B-B14F-4D97-AF65-F5344CB8AC3E}">
        <p14:creationId xmlns:p14="http://schemas.microsoft.com/office/powerpoint/2010/main" val="17475925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6963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B2FA26FF-DD86-4645-A44D-53F5B979C3DC}" type="slidenum">
              <a:rPr lang="zh-TW" altLang="en-US" smtClean="0">
                <a:latin typeface="Arial" panose="020B0604020202020204" pitchFamily="34" charset="0"/>
              </a:rPr>
              <a:pPr>
                <a:spcBef>
                  <a:spcPct val="0"/>
                </a:spcBef>
              </a:pPr>
              <a:t>30</a:t>
            </a:fld>
            <a:endParaRPr lang="zh-TW" altLang="en-US" smtClean="0">
              <a:latin typeface="Arial" panose="020B0604020202020204" pitchFamily="34" charset="0"/>
            </a:endParaRPr>
          </a:p>
        </p:txBody>
      </p:sp>
    </p:spTree>
    <p:extLst>
      <p:ext uri="{BB962C8B-B14F-4D97-AF65-F5344CB8AC3E}">
        <p14:creationId xmlns:p14="http://schemas.microsoft.com/office/powerpoint/2010/main" val="25365247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7168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EA237F3F-5E1D-4AE2-B785-3104EF549172}" type="slidenum">
              <a:rPr lang="zh-TW" altLang="en-US" smtClean="0">
                <a:latin typeface="Arial" panose="020B0604020202020204" pitchFamily="34" charset="0"/>
              </a:rPr>
              <a:pPr>
                <a:spcBef>
                  <a:spcPct val="0"/>
                </a:spcBef>
              </a:pPr>
              <a:t>31</a:t>
            </a:fld>
            <a:endParaRPr lang="zh-TW" altLang="en-US" smtClean="0">
              <a:latin typeface="Arial" panose="020B0604020202020204" pitchFamily="34" charset="0"/>
            </a:endParaRPr>
          </a:p>
        </p:txBody>
      </p:sp>
    </p:spTree>
    <p:extLst>
      <p:ext uri="{BB962C8B-B14F-4D97-AF65-F5344CB8AC3E}">
        <p14:creationId xmlns:p14="http://schemas.microsoft.com/office/powerpoint/2010/main" val="3715541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7578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9BB33EE7-A005-4088-8765-430A3255420F}" type="slidenum">
              <a:rPr lang="zh-TW" altLang="en-US" smtClean="0">
                <a:latin typeface="Arial" panose="020B0604020202020204" pitchFamily="34" charset="0"/>
              </a:rPr>
              <a:pPr>
                <a:spcBef>
                  <a:spcPct val="0"/>
                </a:spcBef>
              </a:pPr>
              <a:t>32</a:t>
            </a:fld>
            <a:endParaRPr lang="zh-TW" altLang="en-US" smtClean="0">
              <a:latin typeface="Arial" panose="020B0604020202020204" pitchFamily="34" charset="0"/>
            </a:endParaRPr>
          </a:p>
        </p:txBody>
      </p:sp>
    </p:spTree>
    <p:extLst>
      <p:ext uri="{BB962C8B-B14F-4D97-AF65-F5344CB8AC3E}">
        <p14:creationId xmlns:p14="http://schemas.microsoft.com/office/powerpoint/2010/main" val="38826157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7782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5B00FE82-CE20-4CC2-ADB5-710696F770DD}" type="slidenum">
              <a:rPr lang="zh-TW" altLang="en-US" smtClean="0">
                <a:latin typeface="Arial" panose="020B0604020202020204" pitchFamily="34" charset="0"/>
              </a:rPr>
              <a:pPr>
                <a:spcBef>
                  <a:spcPct val="0"/>
                </a:spcBef>
              </a:pPr>
              <a:t>33</a:t>
            </a:fld>
            <a:endParaRPr lang="zh-TW" altLang="en-US" smtClean="0">
              <a:latin typeface="Arial" panose="020B0604020202020204" pitchFamily="34" charset="0"/>
            </a:endParaRPr>
          </a:p>
        </p:txBody>
      </p:sp>
    </p:spTree>
    <p:extLst>
      <p:ext uri="{BB962C8B-B14F-4D97-AF65-F5344CB8AC3E}">
        <p14:creationId xmlns:p14="http://schemas.microsoft.com/office/powerpoint/2010/main" val="1523876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dirty="0" smtClean="0"/>
          </a:p>
        </p:txBody>
      </p:sp>
      <p:sp>
        <p:nvSpPr>
          <p:cNvPr id="7987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4E819969-05F2-4F51-8B0A-4810893A332C}" type="slidenum">
              <a:rPr lang="zh-TW" altLang="en-US" smtClean="0">
                <a:latin typeface="Arial" panose="020B0604020202020204" pitchFamily="34" charset="0"/>
              </a:rPr>
              <a:pPr>
                <a:spcBef>
                  <a:spcPct val="0"/>
                </a:spcBef>
              </a:pPr>
              <a:t>34</a:t>
            </a:fld>
            <a:endParaRPr lang="zh-TW" altLang="en-US" smtClean="0">
              <a:latin typeface="Arial" panose="020B0604020202020204" pitchFamily="34" charset="0"/>
            </a:endParaRPr>
          </a:p>
        </p:txBody>
      </p:sp>
    </p:spTree>
    <p:extLst>
      <p:ext uri="{BB962C8B-B14F-4D97-AF65-F5344CB8AC3E}">
        <p14:creationId xmlns:p14="http://schemas.microsoft.com/office/powerpoint/2010/main" val="17690818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8192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7E71244A-55DF-445F-81BD-3CA79A9086B1}" type="slidenum">
              <a:rPr lang="zh-TW" altLang="en-US" smtClean="0">
                <a:latin typeface="Arial" panose="020B0604020202020204" pitchFamily="34" charset="0"/>
              </a:rPr>
              <a:pPr>
                <a:spcBef>
                  <a:spcPct val="0"/>
                </a:spcBef>
              </a:pPr>
              <a:t>36</a:t>
            </a:fld>
            <a:endParaRPr lang="zh-TW" altLang="en-US" smtClean="0">
              <a:latin typeface="Arial" panose="020B0604020202020204" pitchFamily="34" charset="0"/>
            </a:endParaRPr>
          </a:p>
        </p:txBody>
      </p:sp>
    </p:spTree>
    <p:extLst>
      <p:ext uri="{BB962C8B-B14F-4D97-AF65-F5344CB8AC3E}">
        <p14:creationId xmlns:p14="http://schemas.microsoft.com/office/powerpoint/2010/main" val="11515728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83972"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EA32BA7D-2F76-4E2B-90A4-61E56BA4BEF0}" type="slidenum">
              <a:rPr lang="zh-TW" altLang="en-US" smtClean="0">
                <a:latin typeface="Arial" panose="020B0604020202020204" pitchFamily="34" charset="0"/>
              </a:rPr>
              <a:pPr>
                <a:spcBef>
                  <a:spcPct val="0"/>
                </a:spcBef>
              </a:pPr>
              <a:t>37</a:t>
            </a:fld>
            <a:endParaRPr lang="zh-TW" altLang="en-US" smtClean="0">
              <a:latin typeface="Arial" panose="020B0604020202020204" pitchFamily="34" charset="0"/>
            </a:endParaRPr>
          </a:p>
        </p:txBody>
      </p:sp>
    </p:spTree>
    <p:extLst>
      <p:ext uri="{BB962C8B-B14F-4D97-AF65-F5344CB8AC3E}">
        <p14:creationId xmlns:p14="http://schemas.microsoft.com/office/powerpoint/2010/main" val="76238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17412"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5A61C9EB-06CC-44A7-9AB7-F5CADCB95E4D}" type="slidenum">
              <a:rPr lang="zh-TW" altLang="en-US" smtClean="0">
                <a:latin typeface="Arial" panose="020B0604020202020204" pitchFamily="34" charset="0"/>
              </a:rPr>
              <a:pPr>
                <a:spcBef>
                  <a:spcPct val="0"/>
                </a:spcBef>
              </a:pPr>
              <a:t>2</a:t>
            </a:fld>
            <a:endParaRPr lang="zh-TW" altLang="en-US" smtClean="0">
              <a:latin typeface="Arial" panose="020B0604020202020204" pitchFamily="34" charset="0"/>
            </a:endParaRPr>
          </a:p>
        </p:txBody>
      </p:sp>
    </p:spTree>
    <p:extLst>
      <p:ext uri="{BB962C8B-B14F-4D97-AF65-F5344CB8AC3E}">
        <p14:creationId xmlns:p14="http://schemas.microsoft.com/office/powerpoint/2010/main" val="12973876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8602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0745C0B0-3639-4462-ACA9-9CCE4DA6C4A7}" type="slidenum">
              <a:rPr lang="zh-TW" altLang="en-US" smtClean="0">
                <a:latin typeface="Arial" panose="020B0604020202020204" pitchFamily="34" charset="0"/>
              </a:rPr>
              <a:pPr>
                <a:spcBef>
                  <a:spcPct val="0"/>
                </a:spcBef>
              </a:pPr>
              <a:t>38</a:t>
            </a:fld>
            <a:endParaRPr lang="zh-TW" altLang="en-US" smtClean="0">
              <a:latin typeface="Arial" panose="020B0604020202020204" pitchFamily="34" charset="0"/>
            </a:endParaRPr>
          </a:p>
        </p:txBody>
      </p:sp>
    </p:spTree>
    <p:extLst>
      <p:ext uri="{BB962C8B-B14F-4D97-AF65-F5344CB8AC3E}">
        <p14:creationId xmlns:p14="http://schemas.microsoft.com/office/powerpoint/2010/main" val="40219360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8806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7633A637-7993-4DBA-9433-45611CDB0866}" type="slidenum">
              <a:rPr lang="zh-TW" altLang="en-US" smtClean="0">
                <a:latin typeface="Arial" panose="020B0604020202020204" pitchFamily="34" charset="0"/>
              </a:rPr>
              <a:pPr>
                <a:spcBef>
                  <a:spcPct val="0"/>
                </a:spcBef>
              </a:pPr>
              <a:t>39</a:t>
            </a:fld>
            <a:endParaRPr lang="zh-TW" altLang="en-US" smtClean="0">
              <a:latin typeface="Arial" panose="020B0604020202020204" pitchFamily="34" charset="0"/>
            </a:endParaRPr>
          </a:p>
        </p:txBody>
      </p:sp>
    </p:spTree>
    <p:extLst>
      <p:ext uri="{BB962C8B-B14F-4D97-AF65-F5344CB8AC3E}">
        <p14:creationId xmlns:p14="http://schemas.microsoft.com/office/powerpoint/2010/main" val="24148437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9011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33974DC5-C163-444B-BDE9-8B61E2872FB1}" type="slidenum">
              <a:rPr lang="zh-TW" altLang="en-US" smtClean="0">
                <a:latin typeface="Arial" panose="020B0604020202020204" pitchFamily="34" charset="0"/>
              </a:rPr>
              <a:pPr>
                <a:spcBef>
                  <a:spcPct val="0"/>
                </a:spcBef>
              </a:pPr>
              <a:t>40</a:t>
            </a:fld>
            <a:endParaRPr lang="zh-TW" altLang="en-US" smtClean="0">
              <a:latin typeface="Arial" panose="020B0604020202020204" pitchFamily="34" charset="0"/>
            </a:endParaRPr>
          </a:p>
        </p:txBody>
      </p:sp>
    </p:spTree>
    <p:extLst>
      <p:ext uri="{BB962C8B-B14F-4D97-AF65-F5344CB8AC3E}">
        <p14:creationId xmlns:p14="http://schemas.microsoft.com/office/powerpoint/2010/main" val="39690613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9216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DE4E5245-1B38-4AF7-8F43-9291356CD1A3}" type="slidenum">
              <a:rPr lang="zh-TW" altLang="en-US" smtClean="0">
                <a:latin typeface="Arial" panose="020B0604020202020204" pitchFamily="34" charset="0"/>
              </a:rPr>
              <a:pPr>
                <a:spcBef>
                  <a:spcPct val="0"/>
                </a:spcBef>
              </a:pPr>
              <a:t>41</a:t>
            </a:fld>
            <a:endParaRPr lang="zh-TW" altLang="en-US" smtClean="0">
              <a:latin typeface="Arial" panose="020B0604020202020204" pitchFamily="34" charset="0"/>
            </a:endParaRPr>
          </a:p>
        </p:txBody>
      </p:sp>
    </p:spTree>
    <p:extLst>
      <p:ext uri="{BB962C8B-B14F-4D97-AF65-F5344CB8AC3E}">
        <p14:creationId xmlns:p14="http://schemas.microsoft.com/office/powerpoint/2010/main" val="22979959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94212"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E9F7DEAC-EA98-4B83-B486-0EAB2186F9E9}" type="slidenum">
              <a:rPr lang="zh-TW" altLang="en-US" smtClean="0">
                <a:latin typeface="Arial" panose="020B0604020202020204" pitchFamily="34" charset="0"/>
              </a:rPr>
              <a:pPr>
                <a:spcBef>
                  <a:spcPct val="0"/>
                </a:spcBef>
              </a:pPr>
              <a:t>42</a:t>
            </a:fld>
            <a:endParaRPr lang="zh-TW" altLang="en-US" smtClean="0">
              <a:latin typeface="Arial" panose="020B0604020202020204" pitchFamily="34" charset="0"/>
            </a:endParaRPr>
          </a:p>
        </p:txBody>
      </p:sp>
    </p:spTree>
    <p:extLst>
      <p:ext uri="{BB962C8B-B14F-4D97-AF65-F5344CB8AC3E}">
        <p14:creationId xmlns:p14="http://schemas.microsoft.com/office/powerpoint/2010/main" val="24454184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10650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E920B5AB-65A9-4578-AAD1-F75A4476AD5A}" type="slidenum">
              <a:rPr lang="zh-TW" altLang="en-US" smtClean="0">
                <a:latin typeface="Arial" panose="020B0604020202020204" pitchFamily="34" charset="0"/>
              </a:rPr>
              <a:pPr>
                <a:spcBef>
                  <a:spcPct val="0"/>
                </a:spcBef>
              </a:pPr>
              <a:t>43</a:t>
            </a:fld>
            <a:endParaRPr lang="zh-TW" altLang="en-US" smtClean="0">
              <a:latin typeface="Arial" panose="020B0604020202020204" pitchFamily="34" charset="0"/>
            </a:endParaRPr>
          </a:p>
        </p:txBody>
      </p:sp>
    </p:spTree>
    <p:extLst>
      <p:ext uri="{BB962C8B-B14F-4D97-AF65-F5344CB8AC3E}">
        <p14:creationId xmlns:p14="http://schemas.microsoft.com/office/powerpoint/2010/main" val="1908078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3072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46BA865F-C6BB-4B42-B88F-6C578B301AFE}" type="slidenum">
              <a:rPr lang="zh-TW" altLang="en-US" smtClean="0">
                <a:latin typeface="Arial" panose="020B0604020202020204" pitchFamily="34" charset="0"/>
              </a:rPr>
              <a:pPr>
                <a:spcBef>
                  <a:spcPct val="0"/>
                </a:spcBef>
              </a:pPr>
              <a:t>4</a:t>
            </a:fld>
            <a:endParaRPr lang="zh-TW" altLang="en-US" smtClean="0">
              <a:latin typeface="Arial" panose="020B0604020202020204" pitchFamily="34" charset="0"/>
            </a:endParaRPr>
          </a:p>
        </p:txBody>
      </p:sp>
    </p:spTree>
    <p:extLst>
      <p:ext uri="{BB962C8B-B14F-4D97-AF65-F5344CB8AC3E}">
        <p14:creationId xmlns:p14="http://schemas.microsoft.com/office/powerpoint/2010/main" val="12546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3584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7D316773-A13E-499C-AA1F-320D98B94A5A}" type="slidenum">
              <a:rPr lang="zh-TW" altLang="en-US" smtClean="0">
                <a:latin typeface="Arial" panose="020B0604020202020204" pitchFamily="34" charset="0"/>
              </a:rPr>
              <a:pPr>
                <a:spcBef>
                  <a:spcPct val="0"/>
                </a:spcBef>
              </a:pPr>
              <a:t>6</a:t>
            </a:fld>
            <a:endParaRPr lang="zh-TW" altLang="en-US" smtClean="0">
              <a:latin typeface="Arial" panose="020B0604020202020204" pitchFamily="34" charset="0"/>
            </a:endParaRPr>
          </a:p>
        </p:txBody>
      </p:sp>
    </p:spTree>
    <p:extLst>
      <p:ext uri="{BB962C8B-B14F-4D97-AF65-F5344CB8AC3E}">
        <p14:creationId xmlns:p14="http://schemas.microsoft.com/office/powerpoint/2010/main" val="3097704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D9232C73-1FA9-4703-B60E-4F907179D249}" type="slidenum">
              <a:rPr lang="zh-TW" altLang="en-US" smtClean="0"/>
              <a:pPr>
                <a:defRPr/>
              </a:pPr>
              <a:t>8</a:t>
            </a:fld>
            <a:endParaRPr lang="zh-TW" altLang="en-US"/>
          </a:p>
        </p:txBody>
      </p:sp>
    </p:spTree>
    <p:extLst>
      <p:ext uri="{BB962C8B-B14F-4D97-AF65-F5344CB8AC3E}">
        <p14:creationId xmlns:p14="http://schemas.microsoft.com/office/powerpoint/2010/main" val="2045804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2458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D1F86817-ECDB-417E-96E3-3C0BEA598243}" type="slidenum">
              <a:rPr lang="zh-TW" altLang="en-US" smtClean="0">
                <a:latin typeface="Arial" panose="020B0604020202020204" pitchFamily="34" charset="0"/>
              </a:rPr>
              <a:pPr>
                <a:spcBef>
                  <a:spcPct val="0"/>
                </a:spcBef>
              </a:pPr>
              <a:t>11</a:t>
            </a:fld>
            <a:endParaRPr lang="zh-TW" altLang="en-US" smtClean="0">
              <a:latin typeface="Arial" panose="020B0604020202020204" pitchFamily="34" charset="0"/>
            </a:endParaRPr>
          </a:p>
        </p:txBody>
      </p:sp>
    </p:spTree>
    <p:extLst>
      <p:ext uri="{BB962C8B-B14F-4D97-AF65-F5344CB8AC3E}">
        <p14:creationId xmlns:p14="http://schemas.microsoft.com/office/powerpoint/2010/main" val="1360754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dirty="0" smtClean="0"/>
          </a:p>
        </p:txBody>
      </p:sp>
      <p:sp>
        <p:nvSpPr>
          <p:cNvPr id="5018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472304C1-2B9E-4965-869B-34453C84996F}" type="slidenum">
              <a:rPr lang="zh-TW" altLang="en-US" smtClean="0">
                <a:latin typeface="Arial" panose="020B0604020202020204" pitchFamily="34" charset="0"/>
              </a:rPr>
              <a:pPr>
                <a:spcBef>
                  <a:spcPct val="0"/>
                </a:spcBef>
              </a:pPr>
              <a:t>16</a:t>
            </a:fld>
            <a:endParaRPr lang="zh-TW" altLang="en-US" smtClean="0">
              <a:latin typeface="Arial" panose="020B0604020202020204" pitchFamily="34" charset="0"/>
            </a:endParaRPr>
          </a:p>
        </p:txBody>
      </p:sp>
    </p:spTree>
    <p:extLst>
      <p:ext uri="{BB962C8B-B14F-4D97-AF65-F5344CB8AC3E}">
        <p14:creationId xmlns:p14="http://schemas.microsoft.com/office/powerpoint/2010/main" val="2086062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5939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889" indent="-285726">
              <a:spcBef>
                <a:spcPct val="30000"/>
              </a:spcBef>
              <a:defRPr sz="1200">
                <a:solidFill>
                  <a:schemeClr val="tx1"/>
                </a:solidFill>
                <a:latin typeface="Calibri" panose="020F0502020204030204" pitchFamily="34" charset="0"/>
                <a:ea typeface="新細明體" panose="02020500000000000000" pitchFamily="18" charset="-120"/>
              </a:defRPr>
            </a:lvl2pPr>
            <a:lvl3pPr marL="1142907" indent="-228581">
              <a:spcBef>
                <a:spcPct val="30000"/>
              </a:spcBef>
              <a:defRPr sz="1200">
                <a:solidFill>
                  <a:schemeClr val="tx1"/>
                </a:solidFill>
                <a:latin typeface="Calibri" panose="020F0502020204030204" pitchFamily="34" charset="0"/>
                <a:ea typeface="新細明體" panose="02020500000000000000" pitchFamily="18" charset="-120"/>
              </a:defRPr>
            </a:lvl3pPr>
            <a:lvl4pPr marL="1600070" indent="-228581">
              <a:spcBef>
                <a:spcPct val="30000"/>
              </a:spcBef>
              <a:defRPr sz="1200">
                <a:solidFill>
                  <a:schemeClr val="tx1"/>
                </a:solidFill>
                <a:latin typeface="Calibri" panose="020F0502020204030204" pitchFamily="34" charset="0"/>
                <a:ea typeface="新細明體" panose="02020500000000000000" pitchFamily="18" charset="-120"/>
              </a:defRPr>
            </a:lvl4pPr>
            <a:lvl5pPr marL="2057232" indent="-228581">
              <a:spcBef>
                <a:spcPct val="30000"/>
              </a:spcBef>
              <a:defRPr sz="1200">
                <a:solidFill>
                  <a:schemeClr val="tx1"/>
                </a:solidFill>
                <a:latin typeface="Calibri" panose="020F0502020204030204" pitchFamily="34" charset="0"/>
                <a:ea typeface="新細明體" panose="02020500000000000000" pitchFamily="18" charset="-120"/>
              </a:defRPr>
            </a:lvl5pPr>
            <a:lvl6pPr marL="2514395"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559"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8722"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5884" indent="-228581"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F26842A7-29D6-422B-BE12-083BF4CD5B7D}" type="slidenum">
              <a:rPr lang="zh-TW" altLang="en-US" smtClean="0">
                <a:latin typeface="Arial" panose="020B0604020202020204" pitchFamily="34" charset="0"/>
              </a:rPr>
              <a:pPr>
                <a:spcBef>
                  <a:spcPct val="0"/>
                </a:spcBef>
              </a:pPr>
              <a:t>22</a:t>
            </a:fld>
            <a:endParaRPr lang="zh-TW" altLang="en-US" smtClean="0">
              <a:latin typeface="Arial" panose="020B0604020202020204" pitchFamily="34" charset="0"/>
            </a:endParaRPr>
          </a:p>
        </p:txBody>
      </p:sp>
    </p:spTree>
    <p:extLst>
      <p:ext uri="{BB962C8B-B14F-4D97-AF65-F5344CB8AC3E}">
        <p14:creationId xmlns:p14="http://schemas.microsoft.com/office/powerpoint/2010/main" val="2392261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D9232C73-1FA9-4703-B60E-4F907179D249}" type="slidenum">
              <a:rPr lang="zh-TW" altLang="en-US" smtClean="0"/>
              <a:pPr>
                <a:defRPr/>
              </a:pPr>
              <a:t>23</a:t>
            </a:fld>
            <a:endParaRPr lang="zh-TW" altLang="en-US"/>
          </a:p>
        </p:txBody>
      </p:sp>
    </p:spTree>
    <p:extLst>
      <p:ext uri="{BB962C8B-B14F-4D97-AF65-F5344CB8AC3E}">
        <p14:creationId xmlns:p14="http://schemas.microsoft.com/office/powerpoint/2010/main" val="7880987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流程圖: 文件 3"/>
          <p:cNvSpPr>
            <a:spLocks noChangeArrowheads="1"/>
          </p:cNvSpPr>
          <p:nvPr userDrawn="1"/>
        </p:nvSpPr>
        <p:spPr bwMode="auto">
          <a:xfrm flipV="1">
            <a:off x="0" y="5033963"/>
            <a:ext cx="9144000" cy="1824037"/>
          </a:xfrm>
          <a:prstGeom prst="flowChartDocument">
            <a:avLst/>
          </a:prstGeom>
          <a:gradFill rotWithShape="1">
            <a:gsLst>
              <a:gs pos="0">
                <a:srgbClr val="9FCCF6"/>
              </a:gs>
              <a:gs pos="50000">
                <a:srgbClr val="C4DEF8"/>
              </a:gs>
              <a:gs pos="100000">
                <a:srgbClr val="4BB496"/>
              </a:gs>
            </a:gsLst>
            <a:lin ang="16200000" scaled="1"/>
          </a:gradFill>
          <a:ln>
            <a:noFill/>
          </a:ln>
          <a:extLst/>
        </p:spPr>
        <p:txBody>
          <a:bodyPr rot="10800000" anchor="ct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algn="ctr" eaLnBrk="1" hangingPunct="1">
              <a:defRPr/>
            </a:pPr>
            <a:endParaRPr lang="zh-TW" altLang="en-US" smtClean="0">
              <a:solidFill>
                <a:srgbClr val="FFFFFF"/>
              </a:solidFill>
            </a:endParaRPr>
          </a:p>
        </p:txBody>
      </p:sp>
      <p:pic>
        <p:nvPicPr>
          <p:cNvPr id="5" name="Picture 2"/>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9388" y="3933825"/>
            <a:ext cx="990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5"/>
          <p:cNvSpPr/>
          <p:nvPr userDrawn="1"/>
        </p:nvSpPr>
        <p:spPr>
          <a:xfrm>
            <a:off x="611188" y="2420938"/>
            <a:ext cx="7993062" cy="36512"/>
          </a:xfrm>
          <a:prstGeom prst="rect">
            <a:avLst/>
          </a:prstGeom>
          <a:gradFill flip="none" rotWithShape="1">
            <a:gsLst>
              <a:gs pos="0">
                <a:srgbClr val="67A9D7">
                  <a:tint val="66000"/>
                  <a:satMod val="160000"/>
                </a:srgbClr>
              </a:gs>
              <a:gs pos="50000">
                <a:srgbClr val="67A9D7">
                  <a:tint val="44500"/>
                  <a:satMod val="160000"/>
                </a:srgbClr>
              </a:gs>
              <a:gs pos="100000">
                <a:srgbClr val="67A9D7">
                  <a:tint val="23500"/>
                  <a:satMod val="160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TW" altLang="en-US" dirty="0"/>
          </a:p>
        </p:txBody>
      </p:sp>
      <p:pic>
        <p:nvPicPr>
          <p:cNvPr id="7" name="圖片 13" descr="聯合會logo.jpg"/>
          <p:cNvPicPr>
            <a:picLocks noChangeAspect="1"/>
          </p:cNvPicPr>
          <p:nvPr userDrawn="1"/>
        </p:nvPicPr>
        <p:blipFill>
          <a:blip r:embed="rId3">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611188" y="188913"/>
            <a:ext cx="35464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Rectangle 4"/>
          <p:cNvSpPr>
            <a:spLocks noGrp="1" noChangeArrowheads="1"/>
          </p:cNvSpPr>
          <p:nvPr>
            <p:ph type="ctrTitle"/>
          </p:nvPr>
        </p:nvSpPr>
        <p:spPr>
          <a:xfrm>
            <a:off x="617538" y="877888"/>
            <a:ext cx="7772400" cy="1470025"/>
          </a:xfrm>
        </p:spPr>
        <p:txBody>
          <a:bodyPr/>
          <a:lstStyle>
            <a:lvl1pPr>
              <a:defRPr/>
            </a:lvl1pPr>
          </a:lstStyle>
          <a:p>
            <a:r>
              <a:rPr lang="zh-TW" altLang="en-US"/>
              <a:t>按一下以編輯母片標題樣式</a:t>
            </a:r>
          </a:p>
        </p:txBody>
      </p:sp>
      <p:sp>
        <p:nvSpPr>
          <p:cNvPr id="26629" name="Rectangle 5"/>
          <p:cNvSpPr>
            <a:spLocks noGrp="1" noChangeArrowheads="1"/>
          </p:cNvSpPr>
          <p:nvPr>
            <p:ph type="subTitle" idx="1"/>
          </p:nvPr>
        </p:nvSpPr>
        <p:spPr>
          <a:xfrm>
            <a:off x="2141538" y="2547938"/>
            <a:ext cx="6400800" cy="1752600"/>
          </a:xfrm>
        </p:spPr>
        <p:txBody>
          <a:bodyPr/>
          <a:lstStyle>
            <a:lvl1pPr marL="0" indent="0" algn="ctr">
              <a:buFontTx/>
              <a:buNone/>
              <a:defRPr/>
            </a:lvl1pPr>
          </a:lstStyle>
          <a:p>
            <a:r>
              <a:rPr lang="zh-TW" altLang="en-US"/>
              <a:t>按一下以編輯母片副標題樣式</a:t>
            </a:r>
          </a:p>
        </p:txBody>
      </p:sp>
      <p:sp>
        <p:nvSpPr>
          <p:cNvPr id="8" name="Rectangle 6"/>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B37C7760-1B4B-4347-8F0C-78B3E496E597}" type="datetime1">
              <a:rPr lang="zh-TW" altLang="en-US"/>
              <a:pPr>
                <a:defRPr/>
              </a:pPr>
              <a:t>2021/12/8</a:t>
            </a:fld>
            <a:endParaRPr lang="en-US" altLang="zh-TW"/>
          </a:p>
        </p:txBody>
      </p:sp>
      <p:sp>
        <p:nvSpPr>
          <p:cNvPr id="9" name="Rectangle 7"/>
          <p:cNvSpPr>
            <a:spLocks noGrp="1" noChangeArrowheads="1"/>
          </p:cNvSpPr>
          <p:nvPr>
            <p:ph type="ftr" sz="quarter" idx="11"/>
          </p:nvPr>
        </p:nvSpPr>
        <p:spPr/>
        <p:txBody>
          <a:bodyPr/>
          <a:lstStyle>
            <a:lvl1pPr>
              <a:defRPr/>
            </a:lvl1pPr>
          </a:lstStyle>
          <a:p>
            <a:pPr>
              <a:defRPr/>
            </a:pPr>
            <a:endParaRPr lang="en-US" altLang="zh-TW"/>
          </a:p>
        </p:txBody>
      </p:sp>
      <p:sp>
        <p:nvSpPr>
          <p:cNvPr id="10" name="Rectangle 8"/>
          <p:cNvSpPr>
            <a:spLocks noGrp="1" noChangeArrowheads="1"/>
          </p:cNvSpPr>
          <p:nvPr>
            <p:ph type="sldNum" sz="quarter" idx="12"/>
          </p:nvPr>
        </p:nvSpPr>
        <p:spPr/>
        <p:txBody>
          <a:bodyPr/>
          <a:lstStyle>
            <a:lvl1pPr>
              <a:defRPr/>
            </a:lvl1pPr>
          </a:lstStyle>
          <a:p>
            <a:pPr>
              <a:defRPr/>
            </a:pPr>
            <a:fld id="{013B3390-329D-4EA5-AC61-CDFA81EE4C27}" type="slidenum">
              <a:rPr lang="zh-TW" altLang="en-US"/>
              <a:pPr>
                <a:defRPr/>
              </a:pPr>
              <a:t>‹#›</a:t>
            </a:fld>
            <a:endParaRPr lang="en-US" altLang="zh-TW"/>
          </a:p>
        </p:txBody>
      </p:sp>
    </p:spTree>
    <p:extLst>
      <p:ext uri="{BB962C8B-B14F-4D97-AF65-F5344CB8AC3E}">
        <p14:creationId xmlns:p14="http://schemas.microsoft.com/office/powerpoint/2010/main" val="1383599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9F481DAC-B86C-406E-8322-9A631F6F0EEB}" type="datetime1">
              <a:rPr lang="zh-TW" altLang="en-US"/>
              <a:pPr>
                <a:defRPr/>
              </a:pPr>
              <a:t>2021/12/8</a:t>
            </a:fld>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A423CB8B-E5EF-4DEA-B91C-631F6F5D9873}" type="slidenum">
              <a:rPr lang="zh-TW" altLang="en-US"/>
              <a:pPr>
                <a:defRPr/>
              </a:pPr>
              <a:t>‹#›</a:t>
            </a:fld>
            <a:endParaRPr lang="en-US" altLang="zh-TW"/>
          </a:p>
        </p:txBody>
      </p:sp>
    </p:spTree>
    <p:extLst>
      <p:ext uri="{BB962C8B-B14F-4D97-AF65-F5344CB8AC3E}">
        <p14:creationId xmlns:p14="http://schemas.microsoft.com/office/powerpoint/2010/main" val="2996963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15100" y="260350"/>
            <a:ext cx="2171700" cy="5865813"/>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0" y="260350"/>
            <a:ext cx="6362700" cy="586581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C3F87FAF-33B5-4677-B2B2-83647AC6D1AE}" type="datetime1">
              <a:rPr lang="zh-TW" altLang="en-US"/>
              <a:pPr>
                <a:defRPr/>
              </a:pPr>
              <a:t>2021/12/8</a:t>
            </a:fld>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525F109D-790C-4CB1-A9F3-A4FC4FEB103D}" type="slidenum">
              <a:rPr lang="zh-TW" altLang="en-US"/>
              <a:pPr>
                <a:defRPr/>
              </a:pPr>
              <a:t>‹#›</a:t>
            </a:fld>
            <a:endParaRPr lang="en-US" altLang="zh-TW"/>
          </a:p>
        </p:txBody>
      </p:sp>
    </p:spTree>
    <p:extLst>
      <p:ext uri="{BB962C8B-B14F-4D97-AF65-F5344CB8AC3E}">
        <p14:creationId xmlns:p14="http://schemas.microsoft.com/office/powerpoint/2010/main" val="153237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48D11A2C-7BD3-40FC-B001-3528C4555091}" type="datetime1">
              <a:rPr lang="zh-TW" altLang="en-US"/>
              <a:pPr>
                <a:defRPr/>
              </a:pPr>
              <a:t>2021/12/8</a:t>
            </a:fld>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ABFE6108-DA02-42FF-8F2B-6965D0D38C5E}" type="slidenum">
              <a:rPr lang="zh-TW" altLang="en-US"/>
              <a:pPr>
                <a:defRPr/>
              </a:pPr>
              <a:t>‹#›</a:t>
            </a:fld>
            <a:endParaRPr lang="en-US" altLang="zh-TW"/>
          </a:p>
        </p:txBody>
      </p:sp>
    </p:spTree>
    <p:extLst>
      <p:ext uri="{BB962C8B-B14F-4D97-AF65-F5344CB8AC3E}">
        <p14:creationId xmlns:p14="http://schemas.microsoft.com/office/powerpoint/2010/main" val="1339034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07136B18-E285-42DD-86F1-D0CC661C1A71}" type="datetime1">
              <a:rPr lang="zh-TW" altLang="en-US"/>
              <a:pPr>
                <a:defRPr/>
              </a:pPr>
              <a:t>2021/12/8</a:t>
            </a:fld>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7BAC3C07-1E58-4D93-A2BC-1916A7E7AA6D}" type="slidenum">
              <a:rPr lang="zh-TW" altLang="en-US"/>
              <a:pPr>
                <a:defRPr/>
              </a:pPr>
              <a:t>‹#›</a:t>
            </a:fld>
            <a:endParaRPr lang="en-US" altLang="zh-TW"/>
          </a:p>
        </p:txBody>
      </p:sp>
    </p:spTree>
    <p:extLst>
      <p:ext uri="{BB962C8B-B14F-4D97-AF65-F5344CB8AC3E}">
        <p14:creationId xmlns:p14="http://schemas.microsoft.com/office/powerpoint/2010/main" val="3545099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125538"/>
            <a:ext cx="4038600"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125538"/>
            <a:ext cx="4038600"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9E6B0011-5D51-4F11-8E38-A4E7E0A786A1}" type="datetime1">
              <a:rPr lang="zh-TW" altLang="en-US"/>
              <a:pPr>
                <a:defRPr/>
              </a:pPr>
              <a:t>2021/12/8</a:t>
            </a:fld>
            <a:endParaRPr lang="en-US" altLang="zh-TW"/>
          </a:p>
        </p:txBody>
      </p:sp>
      <p:sp>
        <p:nvSpPr>
          <p:cNvPr id="6" name="Rectangle 5"/>
          <p:cNvSpPr>
            <a:spLocks noGrp="1" noChangeArrowheads="1"/>
          </p:cNvSpPr>
          <p:nvPr>
            <p:ph type="ftr" sz="quarter" idx="11"/>
          </p:nvPr>
        </p:nvSpPr>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a:lvl1pPr>
          </a:lstStyle>
          <a:p>
            <a:pPr>
              <a:defRPr/>
            </a:pPr>
            <a:fld id="{C636A2E6-8ECE-476D-B9A3-4D1B46698099}" type="slidenum">
              <a:rPr lang="zh-TW" altLang="en-US"/>
              <a:pPr>
                <a:defRPr/>
              </a:pPr>
              <a:t>‹#›</a:t>
            </a:fld>
            <a:endParaRPr lang="en-US" altLang="zh-TW"/>
          </a:p>
        </p:txBody>
      </p:sp>
    </p:spTree>
    <p:extLst>
      <p:ext uri="{BB962C8B-B14F-4D97-AF65-F5344CB8AC3E}">
        <p14:creationId xmlns:p14="http://schemas.microsoft.com/office/powerpoint/2010/main" val="3913199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B8D77E29-F1A6-4629-95A3-167D6A145D8E}" type="datetime1">
              <a:rPr lang="zh-TW" altLang="en-US"/>
              <a:pPr>
                <a:defRPr/>
              </a:pPr>
              <a:t>2021/12/8</a:t>
            </a:fld>
            <a:endParaRPr lang="en-US" altLang="zh-TW"/>
          </a:p>
        </p:txBody>
      </p:sp>
      <p:sp>
        <p:nvSpPr>
          <p:cNvPr id="8" name="Rectangle 5"/>
          <p:cNvSpPr>
            <a:spLocks noGrp="1" noChangeArrowheads="1"/>
          </p:cNvSpPr>
          <p:nvPr>
            <p:ph type="ftr" sz="quarter" idx="11"/>
          </p:nvPr>
        </p:nvSpPr>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p:txBody>
          <a:bodyPr/>
          <a:lstStyle>
            <a:lvl1pPr>
              <a:defRPr/>
            </a:lvl1pPr>
          </a:lstStyle>
          <a:p>
            <a:pPr>
              <a:defRPr/>
            </a:pPr>
            <a:fld id="{AAF3538B-B9D3-4BEC-89D6-FE4A20D88C49}" type="slidenum">
              <a:rPr lang="zh-TW" altLang="en-US"/>
              <a:pPr>
                <a:defRPr/>
              </a:pPr>
              <a:t>‹#›</a:t>
            </a:fld>
            <a:endParaRPr lang="en-US" altLang="zh-TW"/>
          </a:p>
        </p:txBody>
      </p:sp>
    </p:spTree>
    <p:extLst>
      <p:ext uri="{BB962C8B-B14F-4D97-AF65-F5344CB8AC3E}">
        <p14:creationId xmlns:p14="http://schemas.microsoft.com/office/powerpoint/2010/main" val="245415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FE30AD31-8C40-46B5-B63A-0F67312F9ACF}" type="datetime1">
              <a:rPr lang="zh-TW" altLang="en-US"/>
              <a:pPr>
                <a:defRPr/>
              </a:pPr>
              <a:t>2021/12/8</a:t>
            </a:fld>
            <a:endParaRPr lang="en-US" altLang="zh-TW"/>
          </a:p>
        </p:txBody>
      </p:sp>
      <p:sp>
        <p:nvSpPr>
          <p:cNvPr id="4" name="Rectangle 5"/>
          <p:cNvSpPr>
            <a:spLocks noGrp="1" noChangeArrowheads="1"/>
          </p:cNvSpPr>
          <p:nvPr>
            <p:ph type="ftr" sz="quarter" idx="11"/>
          </p:nvPr>
        </p:nvSpPr>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p:txBody>
          <a:bodyPr/>
          <a:lstStyle>
            <a:lvl1pPr>
              <a:defRPr/>
            </a:lvl1pPr>
          </a:lstStyle>
          <a:p>
            <a:pPr>
              <a:defRPr/>
            </a:pPr>
            <a:fld id="{AE9E0AAD-7957-4869-A86B-0CCEC5320B26}" type="slidenum">
              <a:rPr lang="zh-TW" altLang="en-US"/>
              <a:pPr>
                <a:defRPr/>
              </a:pPr>
              <a:t>‹#›</a:t>
            </a:fld>
            <a:endParaRPr lang="en-US" altLang="zh-TW"/>
          </a:p>
        </p:txBody>
      </p:sp>
    </p:spTree>
    <p:extLst>
      <p:ext uri="{BB962C8B-B14F-4D97-AF65-F5344CB8AC3E}">
        <p14:creationId xmlns:p14="http://schemas.microsoft.com/office/powerpoint/2010/main" val="62700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AF24D824-D3B1-462D-8DD5-006F6D887870}" type="datetime1">
              <a:rPr lang="zh-TW" altLang="en-US"/>
              <a:pPr>
                <a:defRPr/>
              </a:pPr>
              <a:t>2021/12/8</a:t>
            </a:fld>
            <a:endParaRPr lang="en-US" altLang="zh-TW"/>
          </a:p>
        </p:txBody>
      </p:sp>
      <p:sp>
        <p:nvSpPr>
          <p:cNvPr id="3" name="Rectangle 5"/>
          <p:cNvSpPr>
            <a:spLocks noGrp="1" noChangeArrowheads="1"/>
          </p:cNvSpPr>
          <p:nvPr>
            <p:ph type="ftr" sz="quarter" idx="11"/>
          </p:nvPr>
        </p:nvSpPr>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p:txBody>
          <a:bodyPr/>
          <a:lstStyle>
            <a:lvl1pPr>
              <a:defRPr/>
            </a:lvl1pPr>
          </a:lstStyle>
          <a:p>
            <a:pPr>
              <a:defRPr/>
            </a:pPr>
            <a:fld id="{19E05526-9DD5-4B9B-B93C-83C7C3C9A349}" type="slidenum">
              <a:rPr lang="zh-TW" altLang="en-US"/>
              <a:pPr>
                <a:defRPr/>
              </a:pPr>
              <a:t>‹#›</a:t>
            </a:fld>
            <a:endParaRPr lang="en-US" altLang="zh-TW"/>
          </a:p>
        </p:txBody>
      </p:sp>
    </p:spTree>
    <p:extLst>
      <p:ext uri="{BB962C8B-B14F-4D97-AF65-F5344CB8AC3E}">
        <p14:creationId xmlns:p14="http://schemas.microsoft.com/office/powerpoint/2010/main" val="2548594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0A491AEF-1ACE-40DC-A9E6-886B54F550A8}" type="datetime1">
              <a:rPr lang="zh-TW" altLang="en-US"/>
              <a:pPr>
                <a:defRPr/>
              </a:pPr>
              <a:t>2021/12/8</a:t>
            </a:fld>
            <a:endParaRPr lang="en-US" altLang="zh-TW"/>
          </a:p>
        </p:txBody>
      </p:sp>
      <p:sp>
        <p:nvSpPr>
          <p:cNvPr id="6" name="Rectangle 5"/>
          <p:cNvSpPr>
            <a:spLocks noGrp="1" noChangeArrowheads="1"/>
          </p:cNvSpPr>
          <p:nvPr>
            <p:ph type="ftr" sz="quarter" idx="11"/>
          </p:nvPr>
        </p:nvSpPr>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a:lvl1pPr>
          </a:lstStyle>
          <a:p>
            <a:pPr>
              <a:defRPr/>
            </a:pPr>
            <a:fld id="{BC574996-8A35-4B20-B675-3D6F6D123759}" type="slidenum">
              <a:rPr lang="zh-TW" altLang="en-US"/>
              <a:pPr>
                <a:defRPr/>
              </a:pPr>
              <a:t>‹#›</a:t>
            </a:fld>
            <a:endParaRPr lang="en-US" altLang="zh-TW"/>
          </a:p>
        </p:txBody>
      </p:sp>
    </p:spTree>
    <p:extLst>
      <p:ext uri="{BB962C8B-B14F-4D97-AF65-F5344CB8AC3E}">
        <p14:creationId xmlns:p14="http://schemas.microsoft.com/office/powerpoint/2010/main" val="303288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a:latin typeface="Arial" charset="0"/>
                <a:ea typeface="新細明體" charset="-120"/>
              </a:defRPr>
            </a:lvl1pPr>
          </a:lstStyle>
          <a:p>
            <a:pPr>
              <a:defRPr/>
            </a:pPr>
            <a:fld id="{5B01D45F-10E9-4CE2-8B1A-125D1723FEB0}" type="datetime1">
              <a:rPr lang="zh-TW" altLang="en-US"/>
              <a:pPr>
                <a:defRPr/>
              </a:pPr>
              <a:t>2021/12/8</a:t>
            </a:fld>
            <a:endParaRPr lang="en-US" altLang="zh-TW"/>
          </a:p>
        </p:txBody>
      </p:sp>
      <p:sp>
        <p:nvSpPr>
          <p:cNvPr id="6" name="Rectangle 5"/>
          <p:cNvSpPr>
            <a:spLocks noGrp="1" noChangeArrowheads="1"/>
          </p:cNvSpPr>
          <p:nvPr>
            <p:ph type="ftr" sz="quarter" idx="11"/>
          </p:nvPr>
        </p:nvSpPr>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a:lvl1pPr>
          </a:lstStyle>
          <a:p>
            <a:pPr>
              <a:defRPr/>
            </a:pPr>
            <a:fld id="{2B43073C-12CA-4BF2-8A84-437CE0D7761D}" type="slidenum">
              <a:rPr lang="zh-TW" altLang="en-US"/>
              <a:pPr>
                <a:defRPr/>
              </a:pPr>
              <a:t>‹#›</a:t>
            </a:fld>
            <a:endParaRPr lang="en-US" altLang="zh-TW"/>
          </a:p>
        </p:txBody>
      </p:sp>
    </p:spTree>
    <p:extLst>
      <p:ext uri="{BB962C8B-B14F-4D97-AF65-F5344CB8AC3E}">
        <p14:creationId xmlns:p14="http://schemas.microsoft.com/office/powerpoint/2010/main" val="3161792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5534025"/>
            <a:ext cx="9144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0" y="260350"/>
            <a:ext cx="822960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8" name="Rectangle 3"/>
          <p:cNvSpPr>
            <a:spLocks noGrp="1" noChangeArrowheads="1"/>
          </p:cNvSpPr>
          <p:nvPr>
            <p:ph type="body" idx="1"/>
          </p:nvPr>
        </p:nvSpPr>
        <p:spPr bwMode="auto">
          <a:xfrm>
            <a:off x="457200" y="1125538"/>
            <a:ext cx="8229600"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256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新細明體" charset="-120"/>
              </a:defRPr>
            </a:lvl1pPr>
          </a:lstStyle>
          <a:p>
            <a:pPr>
              <a:defRPr/>
            </a:pPr>
            <a:endParaRPr lang="en-US" altLang="zh-TW"/>
          </a:p>
        </p:txBody>
      </p:sp>
      <p:sp>
        <p:nvSpPr>
          <p:cNvPr id="256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vl1pPr>
          </a:lstStyle>
          <a:p>
            <a:pPr>
              <a:defRPr/>
            </a:pPr>
            <a:fld id="{871E52AF-6CE5-43F1-9990-4F54EDBB43CF}" type="slidenum">
              <a:rPr lang="zh-TW" altLang="en-US"/>
              <a:pPr>
                <a:defRPr/>
              </a:pPr>
              <a:t>‹#›</a:t>
            </a:fld>
            <a:endParaRPr lang="en-US" altLang="zh-TW"/>
          </a:p>
        </p:txBody>
      </p:sp>
      <p:sp>
        <p:nvSpPr>
          <p:cNvPr id="12" name="矩形 11"/>
          <p:cNvSpPr/>
          <p:nvPr/>
        </p:nvSpPr>
        <p:spPr>
          <a:xfrm>
            <a:off x="9525" y="963613"/>
            <a:ext cx="7993063" cy="36512"/>
          </a:xfrm>
          <a:prstGeom prst="rect">
            <a:avLst/>
          </a:prstGeom>
          <a:gradFill flip="none" rotWithShape="1">
            <a:gsLst>
              <a:gs pos="0">
                <a:srgbClr val="67A9D7">
                  <a:tint val="66000"/>
                  <a:satMod val="160000"/>
                </a:srgbClr>
              </a:gs>
              <a:gs pos="50000">
                <a:srgbClr val="67A9D7">
                  <a:tint val="44500"/>
                  <a:satMod val="160000"/>
                </a:srgbClr>
              </a:gs>
              <a:gs pos="100000">
                <a:srgbClr val="67A9D7">
                  <a:tint val="23500"/>
                  <a:satMod val="160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TW" altLang="en-US" dirty="0"/>
          </a:p>
        </p:txBody>
      </p:sp>
      <p:pic>
        <p:nvPicPr>
          <p:cNvPr id="1032" name="圖片 9" descr="聯合會logo.jpg"/>
          <p:cNvPicPr>
            <a:picLocks noChangeAspect="1"/>
          </p:cNvPicPr>
          <p:nvPr/>
        </p:nvPicPr>
        <p:blipFill>
          <a:blip r:embed="rId14">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250825" y="6237288"/>
            <a:ext cx="259238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48" r:id="rId1"/>
    <p:sldLayoutId id="2147485149" r:id="rId2"/>
    <p:sldLayoutId id="2147485150" r:id="rId3"/>
    <p:sldLayoutId id="2147485151" r:id="rId4"/>
    <p:sldLayoutId id="2147485152" r:id="rId5"/>
    <p:sldLayoutId id="2147485153" r:id="rId6"/>
    <p:sldLayoutId id="2147485154" r:id="rId7"/>
    <p:sldLayoutId id="2147485155" r:id="rId8"/>
    <p:sldLayoutId id="2147485156" r:id="rId9"/>
    <p:sldLayoutId id="2147485157" r:id="rId10"/>
    <p:sldLayoutId id="2147485158" r:id="rId11"/>
  </p:sldLayoutIdLst>
  <p:hf hdr="0" ftr="0" dt="0"/>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Arial" charset="0"/>
          <a:ea typeface="新細明體" charset="-120"/>
        </a:defRPr>
      </a:lvl2pPr>
      <a:lvl3pPr algn="l" rtl="0" eaLnBrk="0" fontAlgn="base" hangingPunct="0">
        <a:spcBef>
          <a:spcPct val="0"/>
        </a:spcBef>
        <a:spcAft>
          <a:spcPct val="0"/>
        </a:spcAft>
        <a:defRPr kumimoji="1" sz="2800">
          <a:solidFill>
            <a:schemeClr val="tx2"/>
          </a:solidFill>
          <a:latin typeface="Arial" charset="0"/>
          <a:ea typeface="新細明體" charset="-120"/>
        </a:defRPr>
      </a:lvl3pPr>
      <a:lvl4pPr algn="l" rtl="0" eaLnBrk="0" fontAlgn="base" hangingPunct="0">
        <a:spcBef>
          <a:spcPct val="0"/>
        </a:spcBef>
        <a:spcAft>
          <a:spcPct val="0"/>
        </a:spcAft>
        <a:defRPr kumimoji="1" sz="2800">
          <a:solidFill>
            <a:schemeClr val="tx2"/>
          </a:solidFill>
          <a:latin typeface="Arial" charset="0"/>
          <a:ea typeface="新細明體" charset="-120"/>
        </a:defRPr>
      </a:lvl4pPr>
      <a:lvl5pPr algn="l" rtl="0" eaLnBrk="0" fontAlgn="base" hangingPunct="0">
        <a:spcBef>
          <a:spcPct val="0"/>
        </a:spcBef>
        <a:spcAft>
          <a:spcPct val="0"/>
        </a:spcAft>
        <a:defRPr kumimoji="1" sz="2800">
          <a:solidFill>
            <a:schemeClr val="tx2"/>
          </a:solidFill>
          <a:latin typeface="Arial" charset="0"/>
          <a:ea typeface="新細明體" charset="-120"/>
        </a:defRPr>
      </a:lvl5pPr>
      <a:lvl6pPr marL="457200" algn="l" rtl="0" fontAlgn="base">
        <a:spcBef>
          <a:spcPct val="0"/>
        </a:spcBef>
        <a:spcAft>
          <a:spcPct val="0"/>
        </a:spcAft>
        <a:defRPr kumimoji="1" sz="2800">
          <a:solidFill>
            <a:schemeClr val="tx2"/>
          </a:solidFill>
          <a:latin typeface="Arial" charset="0"/>
          <a:ea typeface="新細明體" charset="-120"/>
        </a:defRPr>
      </a:lvl6pPr>
      <a:lvl7pPr marL="914400" algn="l" rtl="0" fontAlgn="base">
        <a:spcBef>
          <a:spcPct val="0"/>
        </a:spcBef>
        <a:spcAft>
          <a:spcPct val="0"/>
        </a:spcAft>
        <a:defRPr kumimoji="1" sz="2800">
          <a:solidFill>
            <a:schemeClr val="tx2"/>
          </a:solidFill>
          <a:latin typeface="Arial" charset="0"/>
          <a:ea typeface="新細明體" charset="-120"/>
        </a:defRPr>
      </a:lvl7pPr>
      <a:lvl8pPr marL="1371600" algn="l" rtl="0" fontAlgn="base">
        <a:spcBef>
          <a:spcPct val="0"/>
        </a:spcBef>
        <a:spcAft>
          <a:spcPct val="0"/>
        </a:spcAft>
        <a:defRPr kumimoji="1" sz="2800">
          <a:solidFill>
            <a:schemeClr val="tx2"/>
          </a:solidFill>
          <a:latin typeface="Arial" charset="0"/>
          <a:ea typeface="新細明體" charset="-120"/>
        </a:defRPr>
      </a:lvl8pPr>
      <a:lvl9pPr marL="1828800" algn="l" rtl="0" fontAlgn="base">
        <a:spcBef>
          <a:spcPct val="0"/>
        </a:spcBef>
        <a:spcAft>
          <a:spcPct val="0"/>
        </a:spcAft>
        <a:defRPr kumimoji="1" sz="28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標題 1"/>
          <p:cNvSpPr>
            <a:spLocks noGrp="1"/>
          </p:cNvSpPr>
          <p:nvPr>
            <p:ph type="ctrTitle"/>
          </p:nvPr>
        </p:nvSpPr>
        <p:spPr>
          <a:xfrm>
            <a:off x="250825" y="404813"/>
            <a:ext cx="8642350" cy="2571750"/>
          </a:xfrm>
        </p:spPr>
        <p:txBody>
          <a:bodyPr/>
          <a:lstStyle/>
          <a:p>
            <a:pPr algn="ctr" eaLnBrk="1" hangingPunct="1"/>
            <a:r>
              <a:rPr lang="en-US" altLang="zh-TW" sz="4400" dirty="0" smtClean="0">
                <a:solidFill>
                  <a:srgbClr val="000000"/>
                </a:solidFill>
                <a:latin typeface="華康超明體" panose="02020C09000000000000" pitchFamily="49" charset="-120"/>
                <a:ea typeface="華康超明體" panose="02020C09000000000000" pitchFamily="49" charset="-120"/>
                <a:cs typeface="Times New Roman" panose="02020603050405020304" pitchFamily="18" charset="0"/>
              </a:rPr>
              <a:t>111</a:t>
            </a:r>
            <a:r>
              <a:rPr lang="zh-TW" altLang="en-US" sz="4400" dirty="0" smtClean="0">
                <a:solidFill>
                  <a:srgbClr val="000000"/>
                </a:solidFill>
                <a:latin typeface="華康超明體" panose="02020C09000000000000" pitchFamily="49" charset="-120"/>
                <a:ea typeface="華康超明體" panose="02020C09000000000000" pitchFamily="49" charset="-120"/>
                <a:cs typeface="Times New Roman" panose="02020603050405020304" pitchFamily="18" charset="0"/>
              </a:rPr>
              <a:t>學年度科技校院繁星計畫</a:t>
            </a:r>
            <a:r>
              <a:rPr lang="en-US" altLang="zh-TW" sz="4400" dirty="0" smtClean="0">
                <a:solidFill>
                  <a:srgbClr val="000000"/>
                </a:solidFill>
                <a:latin typeface="華康超明體" panose="02020C09000000000000" pitchFamily="49" charset="-120"/>
                <a:ea typeface="華康超明體" panose="02020C09000000000000" pitchFamily="49" charset="-120"/>
                <a:cs typeface="Times New Roman" panose="02020603050405020304" pitchFamily="18" charset="0"/>
              </a:rPr>
              <a:t/>
            </a:r>
            <a:br>
              <a:rPr lang="en-US" altLang="zh-TW" sz="4400" dirty="0" smtClean="0">
                <a:solidFill>
                  <a:srgbClr val="000000"/>
                </a:solidFill>
                <a:latin typeface="華康超明體" panose="02020C09000000000000" pitchFamily="49" charset="-120"/>
                <a:ea typeface="華康超明體" panose="02020C09000000000000" pitchFamily="49" charset="-120"/>
                <a:cs typeface="Times New Roman" panose="02020603050405020304" pitchFamily="18" charset="0"/>
              </a:rPr>
            </a:br>
            <a:r>
              <a:rPr lang="zh-TW" altLang="en-US" sz="4400" dirty="0" smtClean="0">
                <a:solidFill>
                  <a:srgbClr val="000000"/>
                </a:solidFill>
                <a:latin typeface="華康超明體" panose="02020C09000000000000" pitchFamily="49" charset="-120"/>
                <a:ea typeface="華康超明體" panose="02020C09000000000000" pitchFamily="49" charset="-120"/>
                <a:cs typeface="Times New Roman" panose="02020603050405020304" pitchFamily="18" charset="0"/>
              </a:rPr>
              <a:t>聯合推薦甄選入學招生</a:t>
            </a:r>
          </a:p>
        </p:txBody>
      </p:sp>
      <p:sp>
        <p:nvSpPr>
          <p:cNvPr id="14339" name="副標題 2"/>
          <p:cNvSpPr>
            <a:spLocks noGrp="1"/>
          </p:cNvSpPr>
          <p:nvPr>
            <p:ph type="subTitle" idx="1"/>
          </p:nvPr>
        </p:nvSpPr>
        <p:spPr>
          <a:xfrm>
            <a:off x="1258888" y="5618163"/>
            <a:ext cx="6408737" cy="503237"/>
          </a:xfrm>
        </p:spPr>
        <p:txBody>
          <a:bodyPr/>
          <a:lstStyle/>
          <a:p>
            <a:pPr marL="26988" eaLnBrk="1" hangingPunct="1"/>
            <a:r>
              <a:rPr lang="zh-TW" altLang="en-US" sz="2400" dirty="0" smtClean="0">
                <a:solidFill>
                  <a:srgbClr val="000000"/>
                </a:solidFill>
                <a:latin typeface="華康超明體" panose="02020C09000000000000" pitchFamily="49" charset="-120"/>
                <a:ea typeface="華康超明體" panose="02020C09000000000000" pitchFamily="49" charset="-120"/>
              </a:rPr>
              <a:t>主辦單位：技專校院招生委員會聯合會</a:t>
            </a:r>
            <a:endParaRPr lang="en-US" altLang="zh-TW" sz="2400" dirty="0" smtClean="0">
              <a:solidFill>
                <a:srgbClr val="000000"/>
              </a:solidFill>
              <a:latin typeface="華康超明體" panose="02020C09000000000000" pitchFamily="49" charset="-120"/>
              <a:ea typeface="華康超明體" panose="02020C09000000000000" pitchFamily="49" charset="-120"/>
            </a:endParaRPr>
          </a:p>
        </p:txBody>
      </p:sp>
      <p:sp>
        <p:nvSpPr>
          <p:cNvPr id="14340"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65F750A9-6B1F-46B3-AD27-D359AF7534C5}" type="slidenum">
              <a:rPr lang="en-US" altLang="zh-TW" sz="1400" smtClean="0"/>
              <a:pPr>
                <a:spcBef>
                  <a:spcPct val="0"/>
                </a:spcBef>
                <a:buFontTx/>
                <a:buNone/>
              </a:pPr>
              <a:t>1</a:t>
            </a:fld>
            <a:endParaRPr lang="en-US" altLang="zh-TW" sz="1400" smtClean="0"/>
          </a:p>
        </p:txBody>
      </p:sp>
      <p:sp>
        <p:nvSpPr>
          <p:cNvPr id="14341" name="文字方塊 1"/>
          <p:cNvSpPr txBox="1">
            <a:spLocks noChangeArrowheads="1"/>
          </p:cNvSpPr>
          <p:nvPr/>
        </p:nvSpPr>
        <p:spPr bwMode="auto">
          <a:xfrm>
            <a:off x="1763713" y="2565400"/>
            <a:ext cx="543718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lgn="ctr" eaLnBrk="1" hangingPunct="1">
              <a:spcBef>
                <a:spcPct val="0"/>
              </a:spcBef>
              <a:buFontTx/>
              <a:buNone/>
            </a:pPr>
            <a:r>
              <a:rPr lang="zh-TW" altLang="en-US" sz="5600" dirty="0">
                <a:solidFill>
                  <a:srgbClr val="FF0000"/>
                </a:solidFill>
                <a:latin typeface="華康超明體" panose="02020C09000000000000" pitchFamily="49" charset="-120"/>
                <a:ea typeface="華康超明體" panose="02020C09000000000000" pitchFamily="49" charset="-120"/>
              </a:rPr>
              <a:t>試務宣導說明會</a:t>
            </a:r>
          </a:p>
        </p:txBody>
      </p:sp>
      <p:pic>
        <p:nvPicPr>
          <p:cNvPr id="14342" name="圖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46825" y="3113088"/>
            <a:ext cx="2919413"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文字方塊 6"/>
          <p:cNvSpPr txBox="1">
            <a:spLocks noChangeArrowheads="1"/>
          </p:cNvSpPr>
          <p:nvPr/>
        </p:nvSpPr>
        <p:spPr bwMode="auto">
          <a:xfrm>
            <a:off x="1476375" y="4335463"/>
            <a:ext cx="56880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8">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lgn="ctr" eaLnBrk="1" hangingPunct="1">
              <a:spcBef>
                <a:spcPct val="0"/>
              </a:spcBef>
              <a:buFontTx/>
              <a:buNone/>
            </a:pPr>
            <a:r>
              <a:rPr lang="en-US" altLang="zh-TW" sz="2800" dirty="0" smtClean="0">
                <a:solidFill>
                  <a:srgbClr val="0000FF"/>
                </a:solidFill>
                <a:latin typeface="華康超明體" panose="02020C09000000000000" pitchFamily="49" charset="-120"/>
                <a:ea typeface="華康超明體" panose="02020C09000000000000" pitchFamily="49" charset="-120"/>
                <a:cs typeface="Times New Roman" panose="02020603050405020304" pitchFamily="18" charset="0"/>
              </a:rPr>
              <a:t>110</a:t>
            </a:r>
            <a:r>
              <a:rPr lang="zh-TW" altLang="en-US" sz="2800" dirty="0" smtClean="0">
                <a:solidFill>
                  <a:srgbClr val="0000FF"/>
                </a:solidFill>
                <a:latin typeface="華康超明體" panose="02020C09000000000000" pitchFamily="49" charset="-120"/>
                <a:ea typeface="華康超明體" panose="02020C09000000000000" pitchFamily="49" charset="-120"/>
                <a:cs typeface="Times New Roman" panose="02020603050405020304" pitchFamily="18" charset="0"/>
              </a:rPr>
              <a:t> 年 </a:t>
            </a:r>
            <a:r>
              <a:rPr lang="en-US" altLang="zh-TW" sz="2800" dirty="0" smtClean="0">
                <a:solidFill>
                  <a:srgbClr val="0000FF"/>
                </a:solidFill>
                <a:latin typeface="華康超明體" panose="02020C09000000000000" pitchFamily="49" charset="-120"/>
                <a:ea typeface="華康超明體" panose="02020C09000000000000" pitchFamily="49" charset="-120"/>
                <a:cs typeface="Times New Roman" panose="02020603050405020304" pitchFamily="18" charset="0"/>
              </a:rPr>
              <a:t>12</a:t>
            </a:r>
            <a:r>
              <a:rPr lang="zh-TW" altLang="en-US" sz="2800" dirty="0" smtClean="0">
                <a:solidFill>
                  <a:srgbClr val="0000FF"/>
                </a:solidFill>
                <a:latin typeface="華康超明體" panose="02020C09000000000000" pitchFamily="49" charset="-120"/>
                <a:ea typeface="華康超明體" panose="02020C09000000000000" pitchFamily="49" charset="-120"/>
                <a:cs typeface="Times New Roman" panose="02020603050405020304" pitchFamily="18" charset="0"/>
              </a:rPr>
              <a:t> 月</a:t>
            </a:r>
            <a:endParaRPr lang="zh-TW" altLang="en-US" sz="2800" dirty="0">
              <a:solidFill>
                <a:srgbClr val="0000FF"/>
              </a:solidFill>
              <a:latin typeface="華康超明體" panose="02020C09000000000000" pitchFamily="49" charset="-120"/>
              <a:ea typeface="華康超明體" panose="02020C09000000000000" pitchFamily="49" charset="-12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0" y="135907"/>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伍、作業流程</a:t>
            </a:r>
          </a:p>
        </p:txBody>
      </p:sp>
      <p:sp>
        <p:nvSpPr>
          <p:cNvPr id="4" name="投影片編號版面配置區 3"/>
          <p:cNvSpPr>
            <a:spLocks noGrp="1"/>
          </p:cNvSpPr>
          <p:nvPr>
            <p:ph type="sldNum" sz="quarter" idx="12"/>
          </p:nvPr>
        </p:nvSpPr>
        <p:spPr/>
        <p:txBody>
          <a:bodyPr/>
          <a:lstStyle/>
          <a:p>
            <a:pPr>
              <a:defRPr/>
            </a:pPr>
            <a:fld id="{ABFE6108-DA02-42FF-8F2B-6965D0D38C5E}" type="slidenum">
              <a:rPr lang="zh-TW" altLang="en-US" smtClean="0"/>
              <a:pPr>
                <a:defRPr/>
              </a:pPr>
              <a:t>10</a:t>
            </a:fld>
            <a:endParaRPr lang="en-US" altLang="zh-TW"/>
          </a:p>
        </p:txBody>
      </p:sp>
      <p:sp>
        <p:nvSpPr>
          <p:cNvPr id="10" name="圓角矩形 9"/>
          <p:cNvSpPr/>
          <p:nvPr/>
        </p:nvSpPr>
        <p:spPr bwMode="auto">
          <a:xfrm>
            <a:off x="899592" y="1196752"/>
            <a:ext cx="4464496" cy="576064"/>
          </a:xfrm>
          <a:prstGeom prst="roundRect">
            <a:avLst/>
          </a:prstGeom>
          <a:noFill/>
          <a:ln>
            <a:noFill/>
          </a:ln>
          <a:extLst/>
        </p:spPr>
        <p:txBody>
          <a:bodyPr rtlCol="0" anchor="ctr"/>
          <a:lstStyle/>
          <a:p>
            <a:pPr algn="ctr"/>
            <a:endParaRPr lang="zh-TW" altLang="en-US">
              <a:noFill/>
            </a:endParaRPr>
          </a:p>
        </p:txBody>
      </p:sp>
      <p:sp>
        <p:nvSpPr>
          <p:cNvPr id="11" name="圓角矩形 10"/>
          <p:cNvSpPr/>
          <p:nvPr/>
        </p:nvSpPr>
        <p:spPr bwMode="auto">
          <a:xfrm>
            <a:off x="467544" y="1340768"/>
            <a:ext cx="3384376" cy="792088"/>
          </a:xfrm>
          <a:prstGeom prst="roundRect">
            <a:avLst/>
          </a:prstGeom>
          <a:noFill/>
          <a:ln>
            <a:solidFill>
              <a:schemeClr val="lt1">
                <a:hueOff val="0"/>
                <a:satOff val="0"/>
                <a:lumOff val="0"/>
              </a:schemeClr>
            </a:solidFill>
          </a:ln>
          <a:extLst/>
        </p:spPr>
        <p:txBody>
          <a:bodyPr rtlCol="0" anchor="ctr"/>
          <a:lstStyle/>
          <a:p>
            <a:pPr algn="ctr"/>
            <a:endParaRPr lang="zh-TW" altLang="en-US">
              <a:noFill/>
            </a:endParaRPr>
          </a:p>
        </p:txBody>
      </p:sp>
      <p:sp>
        <p:nvSpPr>
          <p:cNvPr id="21" name="向下箭號圖說文字 20"/>
          <p:cNvSpPr/>
          <p:nvPr/>
        </p:nvSpPr>
        <p:spPr bwMode="auto">
          <a:xfrm>
            <a:off x="1332160" y="1028334"/>
            <a:ext cx="4680000" cy="756000"/>
          </a:xfrm>
          <a:prstGeom prst="downArrowCallout">
            <a:avLst/>
          </a:prstGeom>
          <a:solidFill>
            <a:schemeClr val="accent5">
              <a:lumMod val="75000"/>
            </a:schemeClr>
          </a:solidFill>
          <a:ln>
            <a:solidFill>
              <a:schemeClr val="accent5">
                <a:lumMod val="50000"/>
              </a:schemeClr>
            </a:solidFill>
            <a:headEnd/>
            <a:tailEnd/>
          </a:ln>
          <a:scene3d>
            <a:camera prst="orthographicFront"/>
            <a:lightRig rig="threePt" dir="t"/>
          </a:scene3d>
          <a:sp3d>
            <a:bevelT w="165100" prst="coolSlant"/>
          </a:sp3d>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TW" altLang="en-US" sz="2200" b="1" dirty="0">
                <a:solidFill>
                  <a:schemeClr val="tx1"/>
                </a:solidFill>
                <a:latin typeface="微軟正黑體" panose="020B0604030504040204" pitchFamily="34" charset="-120"/>
                <a:ea typeface="微軟正黑體" panose="020B0604030504040204" pitchFamily="34" charset="-120"/>
                <a:cs typeface="Times New Roman" pitchFamily="18" charset="0"/>
              </a:rPr>
              <a:t>上傳登錄相關資料</a:t>
            </a:r>
          </a:p>
        </p:txBody>
      </p:sp>
      <p:sp>
        <p:nvSpPr>
          <p:cNvPr id="22" name="向下箭號圖說文字 21"/>
          <p:cNvSpPr/>
          <p:nvPr/>
        </p:nvSpPr>
        <p:spPr bwMode="auto">
          <a:xfrm>
            <a:off x="1331640" y="1808904"/>
            <a:ext cx="4680000" cy="756000"/>
          </a:xfrm>
          <a:prstGeom prst="downArrowCallout">
            <a:avLst/>
          </a:prstGeom>
          <a:solidFill>
            <a:schemeClr val="accent5"/>
          </a:solidFill>
          <a:ln>
            <a:solidFill>
              <a:schemeClr val="accent5">
                <a:lumMod val="50000"/>
              </a:schemeClr>
            </a:solidFill>
            <a:headEnd/>
            <a:tailEnd/>
          </a:ln>
          <a:scene3d>
            <a:camera prst="orthographicFront"/>
            <a:lightRig rig="threePt" dir="t"/>
          </a:scene3d>
          <a:sp3d>
            <a:bevelT w="165100" prst="coolSlant"/>
          </a:sp3d>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TW" altLang="en-US" sz="2200" b="1" dirty="0">
                <a:solidFill>
                  <a:schemeClr val="tx1"/>
                </a:solidFill>
                <a:latin typeface="微軟正黑體" panose="020B0604030504040204" pitchFamily="34" charset="-120"/>
                <a:ea typeface="微軟正黑體" panose="020B0604030504040204" pitchFamily="34" charset="-120"/>
                <a:cs typeface="Times New Roman" pitchFamily="18" charset="0"/>
              </a:rPr>
              <a:t>網路報名</a:t>
            </a:r>
          </a:p>
        </p:txBody>
      </p:sp>
      <p:sp>
        <p:nvSpPr>
          <p:cNvPr id="23" name="向下箭號圖說文字 22"/>
          <p:cNvSpPr/>
          <p:nvPr/>
        </p:nvSpPr>
        <p:spPr bwMode="auto">
          <a:xfrm>
            <a:off x="1332160" y="2600992"/>
            <a:ext cx="4680000" cy="756000"/>
          </a:xfrm>
          <a:prstGeom prst="downArrowCallout">
            <a:avLst/>
          </a:prstGeom>
          <a:solidFill>
            <a:schemeClr val="accent5">
              <a:lumMod val="75000"/>
            </a:schemeClr>
          </a:solidFill>
          <a:ln>
            <a:solidFill>
              <a:schemeClr val="accent5">
                <a:lumMod val="50000"/>
              </a:schemeClr>
            </a:solidFill>
            <a:headEnd/>
            <a:tailEnd/>
          </a:ln>
          <a:scene3d>
            <a:camera prst="orthographicFront"/>
            <a:lightRig rig="threePt" dir="t"/>
          </a:scene3d>
          <a:sp3d>
            <a:bevelT w="165100" prst="coolSlant"/>
          </a:sp3d>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TW" altLang="en-US" sz="2200" b="1" dirty="0">
                <a:solidFill>
                  <a:schemeClr val="tx1"/>
                </a:solidFill>
                <a:latin typeface="微軟正黑體" panose="020B0604030504040204" pitchFamily="34" charset="-120"/>
                <a:ea typeface="微軟正黑體" panose="020B0604030504040204" pitchFamily="34" charset="-120"/>
                <a:cs typeface="Times New Roman" pitchFamily="18" charset="0"/>
              </a:rPr>
              <a:t>郵寄報名相關表件</a:t>
            </a:r>
          </a:p>
        </p:txBody>
      </p:sp>
      <p:sp>
        <p:nvSpPr>
          <p:cNvPr id="24" name="向下箭號圖說文字 23"/>
          <p:cNvSpPr/>
          <p:nvPr/>
        </p:nvSpPr>
        <p:spPr bwMode="auto">
          <a:xfrm>
            <a:off x="1332160" y="3393080"/>
            <a:ext cx="4680000" cy="756000"/>
          </a:xfrm>
          <a:prstGeom prst="downArrowCallout">
            <a:avLst/>
          </a:prstGeom>
          <a:solidFill>
            <a:schemeClr val="accent5"/>
          </a:solidFill>
          <a:ln>
            <a:solidFill>
              <a:schemeClr val="accent5">
                <a:lumMod val="50000"/>
              </a:schemeClr>
            </a:solidFill>
            <a:headEnd/>
            <a:tailEnd/>
          </a:ln>
          <a:scene3d>
            <a:camera prst="orthographicFront"/>
            <a:lightRig rig="threePt" dir="t"/>
          </a:scene3d>
          <a:sp3d>
            <a:bevelT/>
          </a:sp3d>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TW" altLang="en-US" sz="2200" b="1" dirty="0">
                <a:solidFill>
                  <a:schemeClr val="tx1"/>
                </a:solidFill>
                <a:latin typeface="微軟正黑體" panose="020B0604030504040204" pitchFamily="34" charset="-120"/>
                <a:ea typeface="微軟正黑體" panose="020B0604030504040204" pitchFamily="34" charset="-120"/>
                <a:cs typeface="Times New Roman" pitchFamily="18" charset="0"/>
              </a:rPr>
              <a:t>公告報名資格及比序成績審查結果</a:t>
            </a:r>
          </a:p>
        </p:txBody>
      </p:sp>
      <p:sp>
        <p:nvSpPr>
          <p:cNvPr id="25" name="向下箭號圖說文字 24"/>
          <p:cNvSpPr/>
          <p:nvPr/>
        </p:nvSpPr>
        <p:spPr bwMode="auto">
          <a:xfrm>
            <a:off x="1332160" y="4185144"/>
            <a:ext cx="4680000" cy="756000"/>
          </a:xfrm>
          <a:prstGeom prst="downArrowCallout">
            <a:avLst/>
          </a:prstGeom>
          <a:solidFill>
            <a:schemeClr val="accent5">
              <a:lumMod val="75000"/>
            </a:schemeClr>
          </a:solidFill>
          <a:ln>
            <a:solidFill>
              <a:schemeClr val="accent5">
                <a:lumMod val="50000"/>
              </a:schemeClr>
            </a:solidFill>
            <a:headEnd/>
            <a:tailEnd/>
          </a:ln>
          <a:scene3d>
            <a:camera prst="orthographicFront"/>
            <a:lightRig rig="threePt" dir="t"/>
          </a:scene3d>
          <a:sp3d>
            <a:bevelT w="165100" prst="coolSlant"/>
          </a:sp3d>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TW" altLang="en-US" sz="2200" b="1" dirty="0">
                <a:solidFill>
                  <a:schemeClr val="tx1"/>
                </a:solidFill>
                <a:latin typeface="微軟正黑體" panose="020B0604030504040204" pitchFamily="34" charset="-120"/>
                <a:ea typeface="微軟正黑體" panose="020B0604030504040204" pitchFamily="34" charset="-120"/>
                <a:cs typeface="Times New Roman" pitchFamily="18" charset="0"/>
              </a:rPr>
              <a:t>網路排名查詢</a:t>
            </a:r>
          </a:p>
        </p:txBody>
      </p:sp>
      <p:sp>
        <p:nvSpPr>
          <p:cNvPr id="26" name="向下箭號圖說文字 25"/>
          <p:cNvSpPr/>
          <p:nvPr/>
        </p:nvSpPr>
        <p:spPr bwMode="auto">
          <a:xfrm>
            <a:off x="1332160" y="4977256"/>
            <a:ext cx="4680000" cy="756000"/>
          </a:xfrm>
          <a:prstGeom prst="downArrowCallout">
            <a:avLst/>
          </a:prstGeom>
          <a:solidFill>
            <a:schemeClr val="accent5"/>
          </a:solidFill>
          <a:ln>
            <a:solidFill>
              <a:schemeClr val="accent5">
                <a:lumMod val="50000"/>
              </a:schemeClr>
            </a:solidFill>
            <a:headEnd/>
            <a:tailEnd/>
          </a:ln>
          <a:scene3d>
            <a:camera prst="orthographicFront"/>
            <a:lightRig rig="threePt" dir="t"/>
          </a:scene3d>
          <a:sp3d>
            <a:bevelT w="165100" prst="coolSlant"/>
          </a:sp3d>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TW" altLang="en-US" sz="2200" b="1" dirty="0">
                <a:solidFill>
                  <a:schemeClr val="tx1"/>
                </a:solidFill>
                <a:latin typeface="微軟正黑體" panose="020B0604030504040204" pitchFamily="34" charset="-120"/>
                <a:ea typeface="微軟正黑體" panose="020B0604030504040204" pitchFamily="34" charset="-120"/>
                <a:cs typeface="Times New Roman" pitchFamily="18" charset="0"/>
              </a:rPr>
              <a:t>網路登記就讀志願序</a:t>
            </a:r>
          </a:p>
        </p:txBody>
      </p:sp>
      <p:sp>
        <p:nvSpPr>
          <p:cNvPr id="29" name="矩形 28"/>
          <p:cNvSpPr/>
          <p:nvPr/>
        </p:nvSpPr>
        <p:spPr bwMode="auto">
          <a:xfrm>
            <a:off x="1332160" y="5769320"/>
            <a:ext cx="4680000" cy="540000"/>
          </a:xfrm>
          <a:prstGeom prst="rect">
            <a:avLst/>
          </a:prstGeom>
          <a:solidFill>
            <a:schemeClr val="accent5">
              <a:lumMod val="75000"/>
            </a:schemeClr>
          </a:solidFill>
          <a:ln>
            <a:solidFill>
              <a:schemeClr val="accent5">
                <a:lumMod val="50000"/>
              </a:schemeClr>
            </a:solidFill>
            <a:headEnd/>
            <a:tailEnd/>
          </a:ln>
          <a:scene3d>
            <a:camera prst="orthographicFront"/>
            <a:lightRig rig="threePt" dir="t"/>
          </a:scene3d>
          <a:sp3d>
            <a:bevelT w="165100" prst="coolSlant"/>
          </a:sp3d>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TW" altLang="en-US" sz="2200" b="1" dirty="0">
                <a:solidFill>
                  <a:schemeClr val="tx1"/>
                </a:solidFill>
                <a:latin typeface="微軟正黑體" panose="020B0604030504040204" pitchFamily="34" charset="-120"/>
                <a:ea typeface="微軟正黑體" panose="020B0604030504040204" pitchFamily="34" charset="-120"/>
                <a:cs typeface="Times New Roman" pitchFamily="18" charset="0"/>
              </a:rPr>
              <a:t>分發結果公告</a:t>
            </a:r>
          </a:p>
        </p:txBody>
      </p:sp>
      <p:sp>
        <p:nvSpPr>
          <p:cNvPr id="32" name="文字方塊 31"/>
          <p:cNvSpPr txBox="1"/>
          <p:nvPr/>
        </p:nvSpPr>
        <p:spPr>
          <a:xfrm>
            <a:off x="6084168" y="1102693"/>
            <a:ext cx="1728192" cy="400110"/>
          </a:xfrm>
          <a:prstGeom prst="rect">
            <a:avLst/>
          </a:prstGeom>
          <a:noFill/>
        </p:spPr>
        <p:txBody>
          <a:bodyPr wrap="square" rtlCol="0">
            <a:spAutoFit/>
          </a:bodyPr>
          <a:lstStyle/>
          <a:p>
            <a:r>
              <a:rPr lang="zh-TW" altLang="en-US" sz="2000" b="1" dirty="0" smtClean="0">
                <a:solidFill>
                  <a:srgbClr val="0000CC"/>
                </a:solidFill>
                <a:latin typeface="微軟正黑體" panose="020B0604030504040204" pitchFamily="34" charset="-120"/>
                <a:ea typeface="微軟正黑體" panose="020B0604030504040204" pitchFamily="34" charset="-120"/>
              </a:rPr>
              <a:t>高職學校</a:t>
            </a:r>
            <a:endParaRPr lang="zh-TW" altLang="en-US" sz="2000" b="1" dirty="0">
              <a:solidFill>
                <a:srgbClr val="0000CC"/>
              </a:solidFill>
              <a:latin typeface="微軟正黑體" panose="020B0604030504040204" pitchFamily="34" charset="-120"/>
              <a:ea typeface="微軟正黑體" panose="020B0604030504040204" pitchFamily="34" charset="-120"/>
            </a:endParaRPr>
          </a:p>
        </p:txBody>
      </p:sp>
      <p:sp>
        <p:nvSpPr>
          <p:cNvPr id="33" name="文字方塊 32"/>
          <p:cNvSpPr txBox="1"/>
          <p:nvPr/>
        </p:nvSpPr>
        <p:spPr>
          <a:xfrm>
            <a:off x="6084168" y="1866474"/>
            <a:ext cx="3059832" cy="400110"/>
          </a:xfrm>
          <a:prstGeom prst="rect">
            <a:avLst/>
          </a:prstGeom>
          <a:noFill/>
        </p:spPr>
        <p:txBody>
          <a:bodyPr wrap="square" rtlCol="0">
            <a:spAutoFit/>
          </a:bodyPr>
          <a:lstStyle/>
          <a:p>
            <a:r>
              <a:rPr lang="zh-TW" altLang="en-US" sz="2000" b="1" dirty="0" smtClean="0">
                <a:solidFill>
                  <a:srgbClr val="0000CC"/>
                </a:solidFill>
                <a:latin typeface="微軟正黑體" panose="020B0604030504040204" pitchFamily="34" charset="-120"/>
                <a:ea typeface="微軟正黑體" panose="020B0604030504040204" pitchFamily="34" charset="-120"/>
              </a:rPr>
              <a:t>高職學校 </a:t>
            </a:r>
            <a:r>
              <a:rPr lang="zh-TW" altLang="en-US" sz="2000" b="1" dirty="0" smtClean="0">
                <a:latin typeface="微軟正黑體" panose="020B0604030504040204" pitchFamily="34" charset="-120"/>
                <a:ea typeface="微軟正黑體" panose="020B0604030504040204" pitchFamily="34" charset="-120"/>
              </a:rPr>
              <a:t>與 </a:t>
            </a:r>
            <a:r>
              <a:rPr lang="zh-TW" altLang="en-US" sz="2000" b="1" dirty="0" smtClean="0">
                <a:solidFill>
                  <a:srgbClr val="006600"/>
                </a:solidFill>
                <a:latin typeface="微軟正黑體" panose="020B0604030504040204" pitchFamily="34" charset="-120"/>
                <a:ea typeface="微軟正黑體" panose="020B0604030504040204" pitchFamily="34" charset="-120"/>
              </a:rPr>
              <a:t>被推薦考生</a:t>
            </a:r>
            <a:endParaRPr lang="zh-TW" altLang="en-US" sz="2000" b="1" dirty="0">
              <a:solidFill>
                <a:srgbClr val="006600"/>
              </a:solidFill>
              <a:latin typeface="微軟正黑體" panose="020B0604030504040204" pitchFamily="34" charset="-120"/>
              <a:ea typeface="微軟正黑體" panose="020B0604030504040204" pitchFamily="34" charset="-120"/>
            </a:endParaRPr>
          </a:p>
        </p:txBody>
      </p:sp>
      <p:sp>
        <p:nvSpPr>
          <p:cNvPr id="34" name="文字方塊 33"/>
          <p:cNvSpPr txBox="1"/>
          <p:nvPr/>
        </p:nvSpPr>
        <p:spPr>
          <a:xfrm>
            <a:off x="6084168" y="2655372"/>
            <a:ext cx="1728192" cy="400110"/>
          </a:xfrm>
          <a:prstGeom prst="rect">
            <a:avLst/>
          </a:prstGeom>
          <a:noFill/>
        </p:spPr>
        <p:txBody>
          <a:bodyPr wrap="square" rtlCol="0">
            <a:spAutoFit/>
          </a:bodyPr>
          <a:lstStyle/>
          <a:p>
            <a:r>
              <a:rPr lang="zh-TW" altLang="en-US" sz="2000" b="1" dirty="0" smtClean="0">
                <a:solidFill>
                  <a:srgbClr val="0000CC"/>
                </a:solidFill>
                <a:latin typeface="微軟正黑體" panose="020B0604030504040204" pitchFamily="34" charset="-120"/>
                <a:ea typeface="微軟正黑體" panose="020B0604030504040204" pitchFamily="34" charset="-120"/>
              </a:rPr>
              <a:t>高職學校</a:t>
            </a:r>
            <a:endParaRPr lang="zh-TW" altLang="en-US" sz="2000" b="1" dirty="0">
              <a:solidFill>
                <a:srgbClr val="0000CC"/>
              </a:solidFill>
              <a:latin typeface="微軟正黑體" panose="020B0604030504040204" pitchFamily="34" charset="-120"/>
              <a:ea typeface="微軟正黑體" panose="020B0604030504040204" pitchFamily="34" charset="-120"/>
            </a:endParaRPr>
          </a:p>
        </p:txBody>
      </p:sp>
      <p:sp>
        <p:nvSpPr>
          <p:cNvPr id="35" name="文字方塊 34"/>
          <p:cNvSpPr txBox="1"/>
          <p:nvPr/>
        </p:nvSpPr>
        <p:spPr>
          <a:xfrm>
            <a:off x="6084168" y="5065761"/>
            <a:ext cx="1728192" cy="400110"/>
          </a:xfrm>
          <a:prstGeom prst="rect">
            <a:avLst/>
          </a:prstGeom>
          <a:noFill/>
        </p:spPr>
        <p:txBody>
          <a:bodyPr wrap="square" rtlCol="0">
            <a:spAutoFit/>
          </a:bodyPr>
          <a:lstStyle/>
          <a:p>
            <a:r>
              <a:rPr lang="zh-TW" altLang="en-US" sz="2000" b="1" dirty="0">
                <a:solidFill>
                  <a:srgbClr val="006600"/>
                </a:solidFill>
                <a:latin typeface="微軟正黑體" panose="020B0604030504040204" pitchFamily="34" charset="-120"/>
                <a:ea typeface="微軟正黑體" panose="020B0604030504040204" pitchFamily="34" charset="-120"/>
              </a:rPr>
              <a:t>被推薦考生</a:t>
            </a:r>
          </a:p>
        </p:txBody>
      </p:sp>
    </p:spTree>
    <p:extLst>
      <p:ext uri="{BB962C8B-B14F-4D97-AF65-F5344CB8AC3E}">
        <p14:creationId xmlns:p14="http://schemas.microsoft.com/office/powerpoint/2010/main" val="644453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標題 1"/>
          <p:cNvSpPr>
            <a:spLocks noGrp="1"/>
          </p:cNvSpPr>
          <p:nvPr>
            <p:ph type="title"/>
          </p:nvPr>
        </p:nvSpPr>
        <p:spPr>
          <a:xfrm>
            <a:off x="0" y="184150"/>
            <a:ext cx="8316416"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陸、重要</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注意事項</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23555" name="內容版面配置區 2"/>
          <p:cNvSpPr>
            <a:spLocks noGrp="1"/>
          </p:cNvSpPr>
          <p:nvPr>
            <p:ph idx="1"/>
          </p:nvPr>
        </p:nvSpPr>
        <p:spPr>
          <a:xfrm>
            <a:off x="163516" y="1061467"/>
            <a:ext cx="8656956" cy="5463877"/>
          </a:xfrm>
        </p:spPr>
        <p:txBody>
          <a:bodyPr/>
          <a:lstStyle/>
          <a:p>
            <a:pPr algn="just" fontAlgn="ctr">
              <a:spcBef>
                <a:spcPts val="1200"/>
              </a:spcBef>
              <a:buFont typeface="Wingdings" panose="05000000000000000000" pitchFamily="2" charset="2"/>
              <a:buChar char="u"/>
            </a:pPr>
            <a:r>
              <a:rPr lang="zh-TW" altLang="zh-TW" sz="2400" dirty="0" smtClean="0">
                <a:latin typeface="微軟正黑體" panose="020B0604030504040204" pitchFamily="34" charset="-120"/>
                <a:ea typeface="微軟正黑體" panose="020B0604030504040204" pitchFamily="34" charset="-120"/>
                <a:cs typeface="Times New Roman" panose="02020603050405020304" pitchFamily="18" charset="0"/>
              </a:rPr>
              <a:t>請各高職學校於</a:t>
            </a:r>
            <a:r>
              <a:rPr lang="en-US"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110</a:t>
            </a:r>
            <a:r>
              <a:rPr lang="zh-TW"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a:t>
            </a:r>
            <a:r>
              <a:rPr lang="zh-TW"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26</a:t>
            </a:r>
            <a:r>
              <a:rPr lang="zh-TW"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起</a:t>
            </a:r>
            <a:r>
              <a:rPr lang="zh-TW" altLang="en-US"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至</a:t>
            </a:r>
            <a:r>
              <a:rPr lang="en-US"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17:00</a:t>
            </a:r>
            <a:r>
              <a:rPr lang="zh-TW" altLang="zh-TW"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止</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40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上傳校內</a:t>
            </a:r>
            <a:r>
              <a:rPr lang="zh-TW" altLang="zh-TW" sz="2400" b="1" u="sng"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遴選辦法</a:t>
            </a:r>
            <a:r>
              <a:rPr lang="zh-TW" altLang="zh-TW" sz="240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及</a:t>
            </a:r>
            <a:r>
              <a:rPr lang="zh-TW" altLang="zh-TW" sz="2400" b="1" u="sng"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公告網址</a:t>
            </a:r>
            <a:r>
              <a:rPr lang="zh-TW" altLang="zh-TW" sz="24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4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gn="just" fontAlgn="ctr">
              <a:spcBef>
                <a:spcPts val="1200"/>
              </a:spcBef>
              <a:buFont typeface="Wingdings" panose="05000000000000000000" pitchFamily="2" charset="2"/>
              <a:buChar char="u"/>
            </a:pPr>
            <a:r>
              <a:rPr lang="en-US" altLang="zh-TW" sz="2400" b="1" dirty="0" smtClean="0">
                <a:solidFill>
                  <a:srgbClr val="FF3399"/>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b="1" dirty="0" smtClean="0">
                <a:solidFill>
                  <a:srgbClr val="FF3399"/>
                </a:solidFill>
                <a:latin typeface="微軟正黑體" panose="020B0604030504040204" pitchFamily="34" charset="-120"/>
                <a:ea typeface="微軟正黑體" panose="020B0604030504040204" pitchFamily="34" charset="-120"/>
                <a:cs typeface="Times New Roman" panose="02020603050405020304" pitchFamily="18" charset="0"/>
              </a:rPr>
              <a:t>遴選辦法</a:t>
            </a:r>
            <a:r>
              <a:rPr lang="en-US" altLang="zh-TW" sz="2400" b="1" dirty="0" smtClean="0">
                <a:solidFill>
                  <a:srgbClr val="FF3399"/>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b="1" dirty="0" smtClean="0">
                <a:solidFill>
                  <a:srgbClr val="FF3399"/>
                </a:solidFill>
                <a:latin typeface="微軟正黑體" panose="020B0604030504040204" pitchFamily="34" charset="-120"/>
                <a:ea typeface="微軟正黑體" panose="020B0604030504040204" pitchFamily="34" charset="-120"/>
                <a:cs typeface="Times New Roman" panose="02020603050405020304" pitchFamily="18" charset="0"/>
              </a:rPr>
              <a:t>請務必明定校內遴選學生之資格條件、作業流程</a:t>
            </a:r>
            <a:r>
              <a:rPr lang="zh-TW" altLang="en-US" sz="2400" b="1" dirty="0" smtClean="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400" b="1"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例如：校內評選程序、日期、校內遴選成績採計方式、校內報名表等</a:t>
            </a:r>
            <a:r>
              <a:rPr lang="en-US" altLang="zh-TW" sz="24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，並</a:t>
            </a:r>
            <a:r>
              <a:rPr lang="zh-TW" altLang="en-US" sz="2400" b="1" dirty="0" smtClean="0">
                <a:latin typeface="微軟正黑體" panose="020B0604030504040204" pitchFamily="34" charset="-120"/>
                <a:ea typeface="微軟正黑體" panose="020B0604030504040204" pitchFamily="34" charset="-120"/>
                <a:cs typeface="Times New Roman" panose="02020603050405020304" pitchFamily="18" charset="0"/>
              </a:rPr>
              <a:t>公告週知，確保以公平、公正、公開原則遴選推薦考生，</a:t>
            </a:r>
            <a:r>
              <a:rPr lang="zh-TW" altLang="zh-TW" sz="2400" b="1" dirty="0" smtClean="0">
                <a:latin typeface="微軟正黑體" panose="020B0604030504040204" pitchFamily="34" charset="-120"/>
                <a:ea typeface="微軟正黑體" panose="020B0604030504040204" pitchFamily="34" charset="-120"/>
                <a:cs typeface="Times New Roman" panose="02020603050405020304" pitchFamily="18" charset="0"/>
              </a:rPr>
              <a:t>以杜絕爭議</a:t>
            </a:r>
            <a:r>
              <a:rPr lang="zh-TW" altLang="en-US" sz="2400" b="1"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400" b="1"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gn="just" fontAlgn="ctr">
              <a:spcBef>
                <a:spcPts val="1200"/>
              </a:spcBef>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群名次表資料上傳，請務必檢核填入之項目欄位是否正確，以免影響考生權益。 </a:t>
            </a:r>
            <a:r>
              <a:rPr lang="en-US" altLang="zh-TW" sz="24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例如第</a:t>
            </a:r>
            <a:r>
              <a:rPr lang="en-US" altLang="zh-TW" sz="2400" dirty="0" smtClean="0">
                <a:latin typeface="微軟正黑體" panose="020B0604030504040204" pitchFamily="34" charset="-120"/>
                <a:ea typeface="微軟正黑體" panose="020B0604030504040204" pitchFamily="34" charset="-120"/>
                <a:cs typeface="Times New Roman" panose="02020603050405020304" pitchFamily="18" charset="0"/>
              </a:rPr>
              <a:t>4~6</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比序為英、國、數，並非國、英、數</a:t>
            </a:r>
            <a:r>
              <a:rPr lang="en-US" altLang="zh-TW" sz="2400" dirty="0" smtClean="0">
                <a:latin typeface="微軟正黑體" panose="020B0604030504040204" pitchFamily="34" charset="-120"/>
                <a:ea typeface="微軟正黑體" panose="020B0604030504040204" pitchFamily="34" charset="-120"/>
                <a:cs typeface="Times New Roman" panose="02020603050405020304" pitchFamily="18" charset="0"/>
              </a:rPr>
              <a:t>)</a:t>
            </a:r>
          </a:p>
          <a:p>
            <a:pPr algn="just" fontAlgn="ctr">
              <a:spcBef>
                <a:spcPts val="1200"/>
              </a:spcBef>
              <a:buFont typeface="Wingdings" panose="05000000000000000000" pitchFamily="2" charset="2"/>
              <a:buChar char="u"/>
            </a:pPr>
            <a:r>
              <a:rPr lang="zh-TW" altLang="zh-TW" sz="2400" b="1" dirty="0" smtClean="0">
                <a:latin typeface="微軟正黑體" panose="020B0604030504040204" pitchFamily="34" charset="-120"/>
                <a:ea typeface="微軟正黑體" panose="020B0604030504040204" pitchFamily="34" charset="-120"/>
              </a:rPr>
              <a:t>第</a:t>
            </a:r>
            <a:r>
              <a:rPr lang="en-US" altLang="zh-TW" sz="2400" b="1" dirty="0" smtClean="0">
                <a:latin typeface="微軟正黑體" panose="020B0604030504040204" pitchFamily="34" charset="-120"/>
                <a:ea typeface="微軟正黑體" panose="020B0604030504040204" pitchFamily="34" charset="-120"/>
              </a:rPr>
              <a:t>7</a:t>
            </a:r>
            <a:r>
              <a:rPr lang="zh-TW" altLang="zh-TW" sz="2400" b="1" dirty="0" smtClean="0">
                <a:latin typeface="微軟正黑體" panose="020B0604030504040204" pitchFamily="34" charset="-120"/>
                <a:ea typeface="微軟正黑體" panose="020B0604030504040204" pitchFamily="34" charset="-120"/>
              </a:rPr>
              <a:t>比序與第</a:t>
            </a:r>
            <a:r>
              <a:rPr lang="en-US" altLang="zh-TW" sz="2400" b="1" dirty="0" smtClean="0">
                <a:latin typeface="微軟正黑體" panose="020B0604030504040204" pitchFamily="34" charset="-120"/>
                <a:ea typeface="微軟正黑體" panose="020B0604030504040204" pitchFamily="34" charset="-120"/>
              </a:rPr>
              <a:t>8</a:t>
            </a:r>
            <a:r>
              <a:rPr lang="zh-TW" altLang="zh-TW" sz="2400" b="1" dirty="0" smtClean="0">
                <a:latin typeface="微軟正黑體" panose="020B0604030504040204" pitchFamily="34" charset="-120"/>
                <a:ea typeface="微軟正黑體" panose="020B0604030504040204" pitchFamily="34" charset="-120"/>
              </a:rPr>
              <a:t>比序</a:t>
            </a:r>
            <a:r>
              <a:rPr lang="zh-TW" altLang="zh-TW" sz="2400" dirty="0" smtClean="0">
                <a:latin typeface="微軟正黑體" panose="020B0604030504040204" pitchFamily="34" charset="-120"/>
                <a:ea typeface="微軟正黑體" panose="020B0604030504040204" pitchFamily="34" charset="-120"/>
              </a:rPr>
              <a:t>之各項總合成績，係依</a:t>
            </a:r>
            <a:r>
              <a:rPr lang="zh-TW" altLang="en-US" sz="2400" dirty="0" smtClean="0">
                <a:latin typeface="微軟正黑體" panose="020B0604030504040204" pitchFamily="34" charset="-120"/>
                <a:ea typeface="微軟正黑體" panose="020B0604030504040204" pitchFamily="34" charset="-120"/>
              </a:rPr>
              <a:t>招生</a:t>
            </a:r>
            <a:r>
              <a:rPr lang="zh-TW" altLang="zh-TW" sz="2400" dirty="0" smtClean="0">
                <a:latin typeface="微軟正黑體" panose="020B0604030504040204" pitchFamily="34" charset="-120"/>
                <a:ea typeface="微軟正黑體" panose="020B0604030504040204" pitchFamily="34" charset="-120"/>
              </a:rPr>
              <a:t>委員會</a:t>
            </a:r>
            <a:r>
              <a:rPr lang="zh-TW" altLang="en-US" sz="2400" dirty="0" smtClean="0">
                <a:latin typeface="微軟正黑體" panose="020B0604030504040204" pitchFamily="34" charset="-120"/>
                <a:ea typeface="微軟正黑體" panose="020B0604030504040204" pitchFamily="34" charset="-120"/>
              </a:rPr>
              <a:t>之委員會議審議</a:t>
            </a:r>
            <a:r>
              <a:rPr lang="zh-TW" altLang="zh-TW" sz="2400" dirty="0" smtClean="0">
                <a:latin typeface="微軟正黑體" panose="020B0604030504040204" pitchFamily="34" charset="-120"/>
                <a:ea typeface="微軟正黑體" panose="020B0604030504040204" pitchFamily="34" charset="-120"/>
              </a:rPr>
              <a:t>通過之計分方式計算，採計項目及計分標準如本簡章第</a:t>
            </a:r>
            <a:r>
              <a:rPr lang="en-US" altLang="zh-TW" sz="2400" dirty="0" smtClean="0">
                <a:latin typeface="微軟正黑體" panose="020B0604030504040204" pitchFamily="34" charset="-120"/>
                <a:ea typeface="微軟正黑體" panose="020B0604030504040204" pitchFamily="34" charset="-120"/>
              </a:rPr>
              <a:t>10</a:t>
            </a:r>
            <a:r>
              <a:rPr lang="zh-TW" altLang="zh-TW" sz="2400" dirty="0" smtClean="0">
                <a:latin typeface="微軟正黑體" panose="020B0604030504040204" pitchFamily="34" charset="-120"/>
                <a:ea typeface="微軟正黑體" panose="020B0604030504040204" pitchFamily="34" charset="-120"/>
              </a:rPr>
              <a:t>頁至第</a:t>
            </a:r>
            <a:r>
              <a:rPr lang="en-US" altLang="zh-TW" sz="2400" dirty="0" smtClean="0">
                <a:latin typeface="微軟正黑體" panose="020B0604030504040204" pitchFamily="34" charset="-120"/>
                <a:ea typeface="微軟正黑體" panose="020B0604030504040204" pitchFamily="34" charset="-120"/>
              </a:rPr>
              <a:t>13</a:t>
            </a:r>
            <a:r>
              <a:rPr lang="zh-TW" altLang="zh-TW" sz="2400" dirty="0" smtClean="0">
                <a:latin typeface="微軟正黑體" panose="020B0604030504040204" pitchFamily="34" charset="-120"/>
                <a:ea typeface="微軟正黑體" panose="020B0604030504040204" pitchFamily="34" charset="-120"/>
              </a:rPr>
              <a:t>頁之附表一及附表二。</a:t>
            </a:r>
            <a:r>
              <a:rPr lang="zh-TW" altLang="en-US" sz="2400" b="1" dirty="0" smtClean="0">
                <a:latin typeface="微軟正黑體" panose="020B0604030504040204" pitchFamily="34" charset="-120"/>
                <a:ea typeface="微軟正黑體" panose="020B0604030504040204" pitchFamily="34" charset="-120"/>
              </a:rPr>
              <a:t>未於簡章正面表列之項目，不予採計。</a:t>
            </a:r>
            <a:endParaRPr lang="en-US" altLang="zh-TW" sz="2400" b="1" dirty="0" smtClean="0">
              <a:latin typeface="微軟正黑體" panose="020B0604030504040204" pitchFamily="34" charset="-120"/>
              <a:ea typeface="微軟正黑體" panose="020B0604030504040204" pitchFamily="34" charset="-120"/>
            </a:endParaRPr>
          </a:p>
          <a:p>
            <a:pPr fontAlgn="ctr">
              <a:buFont typeface="Wingdings" panose="05000000000000000000" pitchFamily="2" charset="2"/>
              <a:buChar char="u"/>
            </a:pPr>
            <a:endParaRPr lang="en-US" altLang="zh-TW" sz="2600" b="1" dirty="0" smtClean="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23556"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D433ADE5-644A-49E4-A668-6AECEEA21C36}" type="slidenum">
              <a:rPr lang="zh-TW" altLang="en-US" sz="1400" smtClean="0"/>
              <a:pPr>
                <a:spcBef>
                  <a:spcPct val="0"/>
                </a:spcBef>
                <a:buFontTx/>
                <a:buNone/>
              </a:pPr>
              <a:t>11</a:t>
            </a:fld>
            <a:endParaRPr lang="en-US" altLang="zh-TW" sz="1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69"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柒、推薦資格</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4" name="投影片編號版面配置區 3"/>
          <p:cNvSpPr>
            <a:spLocks noGrp="1"/>
          </p:cNvSpPr>
          <p:nvPr>
            <p:ph type="sldNum" sz="quarter" idx="12"/>
          </p:nvPr>
        </p:nvSpPr>
        <p:spPr/>
        <p:txBody>
          <a:bodyPr/>
          <a:lstStyle/>
          <a:p>
            <a:pPr>
              <a:defRPr/>
            </a:pPr>
            <a:fld id="{ABFE6108-DA02-42FF-8F2B-6965D0D38C5E}" type="slidenum">
              <a:rPr lang="zh-TW" altLang="en-US" smtClean="0"/>
              <a:pPr>
                <a:defRPr/>
              </a:pPr>
              <a:t>12</a:t>
            </a:fld>
            <a:endParaRPr lang="en-US" altLang="zh-TW"/>
          </a:p>
        </p:txBody>
      </p:sp>
      <p:graphicFrame>
        <p:nvGraphicFramePr>
          <p:cNvPr id="8" name="資料庫圖表 7"/>
          <p:cNvGraphicFramePr/>
          <p:nvPr>
            <p:extLst>
              <p:ext uri="{D42A27DB-BD31-4B8C-83A1-F6EECF244321}">
                <p14:modId xmlns:p14="http://schemas.microsoft.com/office/powerpoint/2010/main" val="3898562275"/>
              </p:ext>
            </p:extLst>
          </p:nvPr>
        </p:nvGraphicFramePr>
        <p:xfrm>
          <a:off x="179512" y="1076333"/>
          <a:ext cx="8784976" cy="49146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58834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資料庫圖表 4"/>
          <p:cNvGraphicFramePr/>
          <p:nvPr>
            <p:extLst>
              <p:ext uri="{D42A27DB-BD31-4B8C-83A1-F6EECF244321}">
                <p14:modId xmlns:p14="http://schemas.microsoft.com/office/powerpoint/2010/main" val="2000625222"/>
              </p:ext>
            </p:extLst>
          </p:nvPr>
        </p:nvGraphicFramePr>
        <p:xfrm>
          <a:off x="470267" y="2132856"/>
          <a:ext cx="8478544"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柒、推薦資格</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2/2</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3" name="內容版面配置區 2"/>
          <p:cNvSpPr>
            <a:spLocks noGrp="1"/>
          </p:cNvSpPr>
          <p:nvPr>
            <p:ph idx="1"/>
          </p:nvPr>
        </p:nvSpPr>
        <p:spPr>
          <a:xfrm>
            <a:off x="107504" y="1052737"/>
            <a:ext cx="8856984" cy="1224136"/>
          </a:xfrm>
        </p:spPr>
        <p:txBody>
          <a:bodyPr/>
          <a:lstStyle/>
          <a:p>
            <a:r>
              <a:rPr lang="zh-TW" altLang="en-US" sz="2400" b="1" dirty="0">
                <a:latin typeface="微軟正黑體" panose="020B0604030504040204" pitchFamily="34" charset="-120"/>
                <a:ea typeface="微軟正黑體" panose="020B0604030504040204" pitchFamily="34" charset="-120"/>
                <a:cs typeface="Times New Roman" pitchFamily="18" charset="0"/>
              </a:rPr>
              <a:t>在校學業成績</a:t>
            </a:r>
            <a:r>
              <a:rPr lang="zh-TW" altLang="en-US" sz="2400" b="1" dirty="0">
                <a:solidFill>
                  <a:srgbClr val="FF0000"/>
                </a:solidFill>
                <a:latin typeface="微軟正黑體" panose="020B0604030504040204" pitchFamily="34" charset="-120"/>
                <a:ea typeface="微軟正黑體" panose="020B0604030504040204" pitchFamily="34" charset="-120"/>
                <a:cs typeface="Times New Roman" pitchFamily="18" charset="0"/>
              </a:rPr>
              <a:t>排名在</a:t>
            </a:r>
            <a:r>
              <a:rPr lang="zh-TW" altLang="en-US" sz="2400" b="1" u="sng" dirty="0">
                <a:solidFill>
                  <a:srgbClr val="FF0000"/>
                </a:solidFill>
                <a:latin typeface="微軟正黑體" panose="020B0604030504040204" pitchFamily="34" charset="-120"/>
                <a:ea typeface="微軟正黑體" panose="020B0604030504040204" pitchFamily="34" charset="-120"/>
                <a:cs typeface="Times New Roman" pitchFamily="18" charset="0"/>
              </a:rPr>
              <a:t>各科（組）、學程</a:t>
            </a:r>
            <a:r>
              <a:rPr lang="zh-TW" altLang="en-US" sz="2400" b="1" dirty="0">
                <a:solidFill>
                  <a:srgbClr val="FF0000"/>
                </a:solidFill>
                <a:latin typeface="微軟正黑體" panose="020B0604030504040204" pitchFamily="34" charset="-120"/>
                <a:ea typeface="微軟正黑體" panose="020B0604030504040204" pitchFamily="34" charset="-120"/>
                <a:cs typeface="Times New Roman" pitchFamily="18" charset="0"/>
              </a:rPr>
              <a:t>前</a:t>
            </a:r>
            <a:r>
              <a:rPr lang="en-US" altLang="zh-TW" sz="2400" b="1" dirty="0">
                <a:solidFill>
                  <a:srgbClr val="FF0000"/>
                </a:solidFill>
                <a:latin typeface="微軟正黑體" panose="020B0604030504040204" pitchFamily="34" charset="-120"/>
                <a:ea typeface="微軟正黑體" panose="020B0604030504040204" pitchFamily="34" charset="-120"/>
                <a:cs typeface="Times New Roman" pitchFamily="18" charset="0"/>
              </a:rPr>
              <a:t>30%</a:t>
            </a:r>
            <a:r>
              <a:rPr lang="zh-TW" altLang="en-US" sz="2400" b="1" dirty="0">
                <a:solidFill>
                  <a:srgbClr val="FF0000"/>
                </a:solidFill>
                <a:latin typeface="微軟正黑體" panose="020B0604030504040204" pitchFamily="34" charset="-120"/>
                <a:ea typeface="微軟正黑體" panose="020B0604030504040204" pitchFamily="34" charset="-120"/>
                <a:cs typeface="Times New Roman" pitchFamily="18" charset="0"/>
              </a:rPr>
              <a:t>以內</a:t>
            </a:r>
            <a:r>
              <a:rPr lang="zh-TW" altLang="en-US" sz="2400" dirty="0">
                <a:latin typeface="微軟正黑體" panose="020B0604030504040204" pitchFamily="34" charset="-120"/>
                <a:ea typeface="微軟正黑體" panose="020B0604030504040204" pitchFamily="34" charset="-120"/>
                <a:cs typeface="Times New Roman" pitchFamily="18" charset="0"/>
              </a:rPr>
              <a:t>，</a:t>
            </a:r>
            <a:r>
              <a:rPr lang="zh-TW" altLang="en-US" sz="2400" b="1" dirty="0">
                <a:latin typeface="微軟正黑體" panose="020B0604030504040204" pitchFamily="34" charset="-120"/>
                <a:ea typeface="微軟正黑體" panose="020B0604030504040204" pitchFamily="34" charset="-120"/>
                <a:cs typeface="Times New Roman" pitchFamily="18" charset="0"/>
              </a:rPr>
              <a:t>非</a:t>
            </a:r>
            <a:r>
              <a:rPr lang="zh-TW" altLang="en-US" sz="2400" b="1" dirty="0" smtClean="0">
                <a:latin typeface="微軟正黑體" panose="020B0604030504040204" pitchFamily="34" charset="-120"/>
                <a:ea typeface="微軟正黑體" panose="020B0604030504040204" pitchFamily="34" charset="-120"/>
                <a:cs typeface="Times New Roman" pitchFamily="18" charset="0"/>
              </a:rPr>
              <a:t>指被推薦</a:t>
            </a:r>
            <a:r>
              <a:rPr lang="zh-TW" altLang="en-US" sz="2400" b="1" dirty="0">
                <a:latin typeface="微軟正黑體" panose="020B0604030504040204" pitchFamily="34" charset="-120"/>
                <a:ea typeface="微軟正黑體" panose="020B0604030504040204" pitchFamily="34" charset="-120"/>
                <a:cs typeface="Times New Roman" pitchFamily="18" charset="0"/>
              </a:rPr>
              <a:t>生所屬</a:t>
            </a:r>
            <a:r>
              <a:rPr lang="zh-TW" altLang="en-US" sz="2400" b="1" dirty="0" smtClean="0">
                <a:latin typeface="微軟正黑體" panose="020B0604030504040204" pitchFamily="34" charset="-120"/>
                <a:ea typeface="微軟正黑體" panose="020B0604030504040204" pitchFamily="34" charset="-120"/>
                <a:cs typeface="Times New Roman" pitchFamily="18" charset="0"/>
              </a:rPr>
              <a:t>群別排名之前</a:t>
            </a:r>
            <a:r>
              <a:rPr lang="en-US" altLang="zh-TW" sz="2400" b="1" dirty="0">
                <a:latin typeface="微軟正黑體" panose="020B0604030504040204" pitchFamily="34" charset="-120"/>
                <a:ea typeface="微軟正黑體" panose="020B0604030504040204" pitchFamily="34" charset="-120"/>
                <a:cs typeface="Times New Roman" pitchFamily="18" charset="0"/>
              </a:rPr>
              <a:t>30%</a:t>
            </a:r>
            <a:r>
              <a:rPr lang="zh-TW" altLang="en-US" sz="2400" b="1" dirty="0">
                <a:latin typeface="微軟正黑體" panose="020B0604030504040204" pitchFamily="34" charset="-120"/>
                <a:ea typeface="微軟正黑體" panose="020B0604030504040204" pitchFamily="34" charset="-120"/>
                <a:cs typeface="Times New Roman" pitchFamily="18" charset="0"/>
              </a:rPr>
              <a:t>。</a:t>
            </a:r>
            <a:r>
              <a:rPr lang="zh-TW" altLang="zh-TW" sz="2000" dirty="0">
                <a:solidFill>
                  <a:srgbClr val="CC3300"/>
                </a:solidFill>
                <a:latin typeface="微軟正黑體" panose="020B0604030504040204" pitchFamily="34" charset="-120"/>
                <a:ea typeface="微軟正黑體" panose="020B0604030504040204" pitchFamily="34" charset="-120"/>
                <a:cs typeface="Times New Roman" pitchFamily="18" charset="0"/>
              </a:rPr>
              <a:t>（</a:t>
            </a:r>
            <a:r>
              <a:rPr lang="zh-TW" altLang="en-US" sz="2000" dirty="0">
                <a:solidFill>
                  <a:srgbClr val="CC3300"/>
                </a:solidFill>
                <a:latin typeface="微軟正黑體" panose="020B0604030504040204" pitchFamily="34" charset="-120"/>
                <a:ea typeface="微軟正黑體" panose="020B0604030504040204" pitchFamily="34" charset="-120"/>
                <a:cs typeface="Times New Roman" pitchFamily="18" charset="0"/>
              </a:rPr>
              <a:t>非全程實際就讀之</a:t>
            </a:r>
            <a:r>
              <a:rPr lang="zh-TW" altLang="zh-TW" sz="2000" dirty="0">
                <a:solidFill>
                  <a:srgbClr val="CC3300"/>
                </a:solidFill>
                <a:latin typeface="微軟正黑體" panose="020B0604030504040204" pitchFamily="34" charset="-120"/>
                <a:ea typeface="微軟正黑體" panose="020B0604030504040204" pitchFamily="34" charset="-120"/>
                <a:cs typeface="Times New Roman" pitchFamily="18" charset="0"/>
              </a:rPr>
              <a:t>轉學生不列入各科（組）、學程人數計算）</a:t>
            </a:r>
            <a:endParaRPr lang="en-US" altLang="zh-TW" sz="2000" dirty="0">
              <a:solidFill>
                <a:srgbClr val="CC3300"/>
              </a:solidFill>
              <a:latin typeface="微軟正黑體" panose="020B0604030504040204" pitchFamily="34" charset="-120"/>
              <a:ea typeface="微軟正黑體" panose="020B0604030504040204" pitchFamily="34" charset="-120"/>
              <a:cs typeface="Times New Roman" pitchFamily="18" charset="0"/>
            </a:endParaRPr>
          </a:p>
          <a:p>
            <a:endParaRPr lang="zh-TW" altLang="en-US"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a:xfrm>
            <a:off x="6874321" y="6481911"/>
            <a:ext cx="2133600" cy="476250"/>
          </a:xfrm>
        </p:spPr>
        <p:txBody>
          <a:bodyPr/>
          <a:lstStyle/>
          <a:p>
            <a:pPr>
              <a:defRPr/>
            </a:pPr>
            <a:fld id="{ABFE6108-DA02-42FF-8F2B-6965D0D38C5E}" type="slidenum">
              <a:rPr lang="zh-TW" altLang="en-US" smtClean="0"/>
              <a:pPr>
                <a:defRPr/>
              </a:pPr>
              <a:t>13</a:t>
            </a:fld>
            <a:endParaRPr lang="en-US" altLang="zh-TW" dirty="0"/>
          </a:p>
        </p:txBody>
      </p:sp>
    </p:spTree>
    <p:extLst>
      <p:ext uri="{BB962C8B-B14F-4D97-AF65-F5344CB8AC3E}">
        <p14:creationId xmlns:p14="http://schemas.microsoft.com/office/powerpoint/2010/main" val="1267606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83565"/>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捌、推薦機制</a:t>
            </a:r>
          </a:p>
        </p:txBody>
      </p:sp>
      <p:sp>
        <p:nvSpPr>
          <p:cNvPr id="4" name="投影片編號版面配置區 3"/>
          <p:cNvSpPr>
            <a:spLocks noGrp="1"/>
          </p:cNvSpPr>
          <p:nvPr>
            <p:ph type="sldNum" sz="quarter" idx="12"/>
          </p:nvPr>
        </p:nvSpPr>
        <p:spPr/>
        <p:txBody>
          <a:bodyPr/>
          <a:lstStyle/>
          <a:p>
            <a:pPr>
              <a:defRPr/>
            </a:pPr>
            <a:fld id="{ABFE6108-DA02-42FF-8F2B-6965D0D38C5E}" type="slidenum">
              <a:rPr lang="zh-TW" altLang="en-US" smtClean="0"/>
              <a:pPr>
                <a:defRPr/>
              </a:pPr>
              <a:t>14</a:t>
            </a:fld>
            <a:endParaRPr lang="en-US" altLang="zh-TW"/>
          </a:p>
        </p:txBody>
      </p:sp>
      <p:sp>
        <p:nvSpPr>
          <p:cNvPr id="5" name="五邊形 4"/>
          <p:cNvSpPr/>
          <p:nvPr/>
        </p:nvSpPr>
        <p:spPr>
          <a:xfrm>
            <a:off x="443568" y="1429895"/>
            <a:ext cx="8244328" cy="1495049"/>
          </a:xfrm>
          <a:prstGeom prst="homePlate">
            <a:avLst>
              <a:gd name="adj" fmla="val 0"/>
            </a:avLst>
          </a:prstGeom>
          <a:ln/>
        </p:spPr>
        <p:style>
          <a:lnRef idx="0">
            <a:schemeClr val="accent1"/>
          </a:lnRef>
          <a:fillRef idx="3">
            <a:schemeClr val="accent1"/>
          </a:fillRef>
          <a:effectRef idx="3">
            <a:schemeClr val="accent1"/>
          </a:effectRef>
          <a:fontRef idx="minor">
            <a:schemeClr val="lt1"/>
          </a:fontRef>
        </p:style>
        <p:txBody>
          <a:bodyPr rtlCol="0" anchor="ctr"/>
          <a:lstStyle/>
          <a:p>
            <a:pPr indent="1619250"/>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各高職學校至多可推薦</a:t>
            </a:r>
            <a:r>
              <a:rPr lang="en-US" altLang="zh-TW" sz="24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15</a:t>
            </a:r>
            <a:r>
              <a:rPr lang="zh-TW" altLang="en-US" sz="24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名</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考生。</a:t>
            </a:r>
          </a:p>
        </p:txBody>
      </p:sp>
      <p:sp>
        <p:nvSpPr>
          <p:cNvPr id="7" name="五邊形 6"/>
          <p:cNvSpPr/>
          <p:nvPr/>
        </p:nvSpPr>
        <p:spPr>
          <a:xfrm>
            <a:off x="404728" y="3313041"/>
            <a:ext cx="8272904" cy="2204192"/>
          </a:xfrm>
          <a:prstGeom prst="homePlate">
            <a:avLst>
              <a:gd name="adj" fmla="val 0"/>
            </a:avLst>
          </a:prstGeom>
          <a:ln/>
        </p:spPr>
        <p:style>
          <a:lnRef idx="0">
            <a:schemeClr val="accent1"/>
          </a:lnRef>
          <a:fillRef idx="3">
            <a:schemeClr val="accent1"/>
          </a:fillRef>
          <a:effectRef idx="3">
            <a:schemeClr val="accent1"/>
          </a:effectRef>
          <a:fontRef idx="minor">
            <a:schemeClr val="lt1"/>
          </a:fontRef>
        </p:style>
        <p:txBody>
          <a:bodyPr rtlCol="0" anchor="ctr"/>
          <a:lstStyle/>
          <a:p>
            <a:pPr marL="1619250" algn="just"/>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各高職學校須提供被推薦考生之不同</a:t>
            </a:r>
            <a:r>
              <a:rPr lang="zh-TW" altLang="en-US" sz="24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推薦順序</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，作為同一高職學校考生之</a:t>
            </a:r>
            <a:r>
              <a:rPr lang="zh-TW" altLang="en-US" sz="24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比序排名名次</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（含同名次參酌）</a:t>
            </a:r>
            <a:r>
              <a:rPr lang="zh-TW" altLang="en-US" sz="24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相同</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，於前三輪取單一高職</a:t>
            </a:r>
            <a:r>
              <a:rPr lang="en-US" altLang="zh-TW"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位考生</a:t>
            </a:r>
            <a:r>
              <a:rPr lang="zh-TW" altLang="en-US" sz="24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分發</a:t>
            </a:r>
            <a:r>
              <a:rPr lang="zh-TW" altLang="en-US" sz="2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及第四輪分發錄取同一科技校院</a:t>
            </a:r>
            <a:r>
              <a:rPr lang="zh-TW" altLang="en-US" sz="24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之優先順序</a:t>
            </a:r>
            <a:r>
              <a:rPr lang="zh-TW" altLang="en-US"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4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1619250" algn="just">
              <a:spcBef>
                <a:spcPts val="600"/>
              </a:spcBef>
            </a:pPr>
            <a:r>
              <a:rPr lang="en-US" altLang="zh-TW" sz="2000" b="1" dirty="0" smtClean="0">
                <a:solidFill>
                  <a:srgbClr val="FF3399"/>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b="1" dirty="0" smtClean="0">
                <a:solidFill>
                  <a:srgbClr val="FF3399"/>
                </a:solidFill>
                <a:latin typeface="微軟正黑體" panose="020B0604030504040204" pitchFamily="34" charset="-120"/>
                <a:ea typeface="微軟正黑體" panose="020B0604030504040204" pitchFamily="34" charset="-120"/>
                <a:cs typeface="Times New Roman" panose="02020603050405020304" pitchFamily="18" charset="0"/>
              </a:rPr>
              <a:t>推薦序並非分發輪別</a:t>
            </a:r>
            <a:r>
              <a:rPr lang="en-US" altLang="zh-TW" sz="2000" b="1" dirty="0" smtClean="0">
                <a:solidFill>
                  <a:srgbClr val="FF3399"/>
                </a:solidFill>
                <a:latin typeface="微軟正黑體" panose="020B0604030504040204" pitchFamily="34" charset="-120"/>
                <a:ea typeface="微軟正黑體" panose="020B0604030504040204" pitchFamily="34" charset="-120"/>
                <a:cs typeface="Times New Roman" panose="02020603050405020304" pitchFamily="18" charset="0"/>
              </a:rPr>
              <a:t>)</a:t>
            </a:r>
          </a:p>
        </p:txBody>
      </p:sp>
      <p:sp>
        <p:nvSpPr>
          <p:cNvPr id="12" name="五邊形 11"/>
          <p:cNvSpPr/>
          <p:nvPr/>
        </p:nvSpPr>
        <p:spPr>
          <a:xfrm>
            <a:off x="404728" y="1429894"/>
            <a:ext cx="1584176" cy="1495049"/>
          </a:xfrm>
          <a:prstGeom prst="homePlate">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r>
              <a:rPr lang="zh-TW" altLang="en-US" sz="26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可推薦人</a:t>
            </a:r>
            <a:r>
              <a:rPr lang="zh-TW" altLang="en-US" sz="26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數</a:t>
            </a:r>
          </a:p>
        </p:txBody>
      </p:sp>
      <p:sp>
        <p:nvSpPr>
          <p:cNvPr id="14" name="五邊形 13"/>
          <p:cNvSpPr/>
          <p:nvPr/>
        </p:nvSpPr>
        <p:spPr>
          <a:xfrm>
            <a:off x="404728" y="3330859"/>
            <a:ext cx="1612752" cy="2186374"/>
          </a:xfrm>
          <a:prstGeom prst="homePlate">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r>
              <a:rPr lang="zh-TW" altLang="en-US" sz="2600"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推薦序作用</a:t>
            </a:r>
            <a:endParaRPr lang="zh-TW" altLang="en-US" sz="26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9237084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玖、甄選規定</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1/12</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a:defRPr/>
            </a:pPr>
            <a:fld id="{ABFE6108-DA02-42FF-8F2B-6965D0D38C5E}" type="slidenum">
              <a:rPr lang="zh-TW" altLang="en-US" smtClean="0"/>
              <a:pPr>
                <a:defRPr/>
              </a:pPr>
              <a:t>15</a:t>
            </a:fld>
            <a:endParaRPr lang="en-US" altLang="zh-TW"/>
          </a:p>
        </p:txBody>
      </p:sp>
      <p:sp>
        <p:nvSpPr>
          <p:cNvPr id="5" name="五邊形 4"/>
          <p:cNvSpPr/>
          <p:nvPr/>
        </p:nvSpPr>
        <p:spPr>
          <a:xfrm>
            <a:off x="424200" y="1331351"/>
            <a:ext cx="8272904" cy="1980000"/>
          </a:xfrm>
          <a:prstGeom prst="homePlate">
            <a:avLst>
              <a:gd name="adj" fmla="val 0"/>
            </a:avLst>
          </a:prstGeom>
          <a:ln/>
        </p:spPr>
        <p:style>
          <a:lnRef idx="0">
            <a:schemeClr val="accent1"/>
          </a:lnRef>
          <a:fillRef idx="3">
            <a:schemeClr val="accent1"/>
          </a:fillRef>
          <a:effectRef idx="3">
            <a:schemeClr val="accent1"/>
          </a:effectRef>
          <a:fontRef idx="minor">
            <a:schemeClr val="lt1"/>
          </a:fontRef>
        </p:style>
        <p:txBody>
          <a:bodyPr rtlCol="0" anchor="ctr"/>
          <a:lstStyle/>
          <a:p>
            <a:pPr marL="1619250" eaLnBrk="1" fontAlgn="auto" hangingPunct="1">
              <a:spcBef>
                <a:spcPts val="0"/>
              </a:spcBef>
              <a:spcAft>
                <a:spcPts val="0"/>
              </a:spcAft>
              <a:defRPr/>
            </a:pPr>
            <a:r>
              <a:rPr lang="zh-TW" altLang="zh-TW" sz="2400" b="1" dirty="0">
                <a:solidFill>
                  <a:schemeClr val="tx1"/>
                </a:solidFill>
                <a:latin typeface="微軟正黑體" panose="020B0604030504040204" pitchFamily="34" charset="-120"/>
                <a:ea typeface="微軟正黑體" panose="020B0604030504040204" pitchFamily="34" charset="-120"/>
                <a:cs typeface="Times New Roman" pitchFamily="18" charset="0"/>
              </a:rPr>
              <a:t>以</a:t>
            </a:r>
            <a:r>
              <a:rPr lang="zh-TW" altLang="en-US" sz="2400" b="1" dirty="0">
                <a:solidFill>
                  <a:schemeClr val="tx1"/>
                </a:solidFill>
                <a:latin typeface="微軟正黑體" panose="020B0604030504040204" pitchFamily="34" charset="-120"/>
                <a:ea typeface="微軟正黑體" panose="020B0604030504040204" pitchFamily="34" charset="-120"/>
                <a:cs typeface="Times New Roman" pitchFamily="18" charset="0"/>
              </a:rPr>
              <a:t>考生</a:t>
            </a:r>
            <a:r>
              <a:rPr lang="zh-TW" altLang="zh-TW" sz="2400" b="1" dirty="0">
                <a:solidFill>
                  <a:schemeClr val="tx1"/>
                </a:solidFill>
                <a:latin typeface="微軟正黑體" panose="020B0604030504040204" pitchFamily="34" charset="-120"/>
                <a:ea typeface="微軟正黑體" panose="020B0604030504040204" pitchFamily="34" charset="-120"/>
                <a:cs typeface="Times New Roman" pitchFamily="18" charset="0"/>
              </a:rPr>
              <a:t>之比序排名、各校系（組）、學程招生名額、考生所選填登記就讀志願</a:t>
            </a:r>
            <a:r>
              <a:rPr lang="zh-TW" altLang="en-US" sz="2400" b="1" dirty="0">
                <a:solidFill>
                  <a:schemeClr val="tx1"/>
                </a:solidFill>
                <a:latin typeface="微軟正黑體" panose="020B0604030504040204" pitchFamily="34" charset="-120"/>
                <a:ea typeface="微軟正黑體" panose="020B0604030504040204" pitchFamily="34" charset="-120"/>
                <a:cs typeface="Times New Roman" pitchFamily="18" charset="0"/>
              </a:rPr>
              <a:t>序</a:t>
            </a:r>
            <a:r>
              <a:rPr lang="zh-TW" altLang="zh-TW" sz="2400" b="1" dirty="0">
                <a:solidFill>
                  <a:schemeClr val="tx1"/>
                </a:solidFill>
                <a:latin typeface="微軟正黑體" panose="020B0604030504040204" pitchFamily="34" charset="-120"/>
                <a:ea typeface="微軟正黑體" panose="020B0604030504040204" pitchFamily="34" charset="-120"/>
                <a:cs typeface="Times New Roman" pitchFamily="18" charset="0"/>
              </a:rPr>
              <a:t>及各高職學校推薦順序，進行</a:t>
            </a:r>
            <a:r>
              <a:rPr lang="zh-TW" altLang="en-US" sz="2400" b="1" dirty="0">
                <a:solidFill>
                  <a:schemeClr val="tx1"/>
                </a:solidFill>
                <a:latin typeface="微軟正黑體" panose="020B0604030504040204" pitchFamily="34" charset="-120"/>
                <a:ea typeface="微軟正黑體" panose="020B0604030504040204" pitchFamily="34" charset="-120"/>
                <a:cs typeface="Times New Roman" pitchFamily="18" charset="0"/>
              </a:rPr>
              <a:t>四</a:t>
            </a:r>
            <a:r>
              <a:rPr lang="zh-TW" altLang="zh-TW" sz="2400" b="1" dirty="0">
                <a:solidFill>
                  <a:schemeClr val="tx1"/>
                </a:solidFill>
                <a:latin typeface="微軟正黑體" panose="020B0604030504040204" pitchFamily="34" charset="-120"/>
                <a:ea typeface="微軟正黑體" panose="020B0604030504040204" pitchFamily="34" charset="-120"/>
                <a:cs typeface="Times New Roman" pitchFamily="18" charset="0"/>
              </a:rPr>
              <a:t>輪分發錄取作業。</a:t>
            </a:r>
            <a:endParaRPr lang="en-US" altLang="zh-TW" sz="2400" b="1" dirty="0">
              <a:solidFill>
                <a:schemeClr val="tx1"/>
              </a:solidFill>
              <a:latin typeface="微軟正黑體" panose="020B0604030504040204" pitchFamily="34" charset="-120"/>
              <a:ea typeface="微軟正黑體" panose="020B0604030504040204" pitchFamily="34" charset="-120"/>
              <a:cs typeface="Times New Roman" pitchFamily="18" charset="0"/>
            </a:endParaRPr>
          </a:p>
        </p:txBody>
      </p:sp>
      <p:sp>
        <p:nvSpPr>
          <p:cNvPr id="6" name="五邊形 5"/>
          <p:cNvSpPr/>
          <p:nvPr/>
        </p:nvSpPr>
        <p:spPr>
          <a:xfrm>
            <a:off x="424200" y="1335951"/>
            <a:ext cx="1612752" cy="1975400"/>
          </a:xfrm>
          <a:prstGeom prst="homePlate">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r>
              <a:rPr lang="zh-TW" altLang="en-US" sz="2800" b="1" dirty="0">
                <a:solidFill>
                  <a:schemeClr val="tx1"/>
                </a:solidFill>
                <a:latin typeface="微軟正黑體" panose="020B0604030504040204" pitchFamily="34" charset="-120"/>
                <a:ea typeface="微軟正黑體" panose="020B0604030504040204" pitchFamily="34" charset="-120"/>
                <a:cs typeface="Times New Roman" pitchFamily="18" charset="0"/>
              </a:rPr>
              <a:t>甄選</a:t>
            </a:r>
            <a:r>
              <a:rPr lang="en-US" altLang="zh-TW" sz="2800" b="1" dirty="0">
                <a:solidFill>
                  <a:schemeClr val="tx1"/>
                </a:solidFill>
                <a:latin typeface="微軟正黑體" panose="020B0604030504040204" pitchFamily="34" charset="-120"/>
                <a:ea typeface="微軟正黑體" panose="020B0604030504040204" pitchFamily="34" charset="-120"/>
                <a:cs typeface="Times New Roman" pitchFamily="18" charset="0"/>
              </a:rPr>
              <a:t/>
            </a:r>
            <a:br>
              <a:rPr lang="en-US" altLang="zh-TW" sz="2800" b="1" dirty="0">
                <a:solidFill>
                  <a:schemeClr val="tx1"/>
                </a:solidFill>
                <a:latin typeface="微軟正黑體" panose="020B0604030504040204" pitchFamily="34" charset="-120"/>
                <a:ea typeface="微軟正黑體" panose="020B0604030504040204" pitchFamily="34" charset="-120"/>
                <a:cs typeface="Times New Roman" pitchFamily="18" charset="0"/>
              </a:rPr>
            </a:br>
            <a:r>
              <a:rPr lang="zh-TW" altLang="en-US" sz="2800" b="1" dirty="0">
                <a:solidFill>
                  <a:schemeClr val="tx1"/>
                </a:solidFill>
                <a:latin typeface="微軟正黑體" panose="020B0604030504040204" pitchFamily="34" charset="-120"/>
                <a:ea typeface="微軟正黑體" panose="020B0604030504040204" pitchFamily="34" charset="-120"/>
                <a:cs typeface="Times New Roman" pitchFamily="18" charset="0"/>
              </a:rPr>
              <a:t>方式</a:t>
            </a:r>
          </a:p>
        </p:txBody>
      </p:sp>
      <p:sp>
        <p:nvSpPr>
          <p:cNvPr id="7" name="圓角矩形 6"/>
          <p:cNvSpPr/>
          <p:nvPr/>
        </p:nvSpPr>
        <p:spPr bwMode="auto">
          <a:xfrm>
            <a:off x="452864" y="3748938"/>
            <a:ext cx="8244240" cy="767225"/>
          </a:xfrm>
          <a:prstGeom prst="roundRect">
            <a:avLst/>
          </a:prstGeom>
          <a:solidFill>
            <a:srgbClr val="FFCC00"/>
          </a:solidFill>
          <a:ln>
            <a:noFill/>
          </a:ln>
          <a:effectLst>
            <a:glow rad="101600">
              <a:srgbClr val="FF6600">
                <a:alpha val="60000"/>
              </a:srgbClr>
            </a:glow>
          </a:effectLst>
          <a:extLst/>
        </p:spPr>
        <p:txBody>
          <a:bodyPr rtlCol="0" anchor="ctr"/>
          <a:lstStyle/>
          <a:p>
            <a:pPr marL="361950" indent="-361950" algn="ctr" eaLnBrk="1" fontAlgn="auto" hangingPunct="1">
              <a:spcBef>
                <a:spcPts val="0"/>
              </a:spcBef>
              <a:spcAft>
                <a:spcPts val="0"/>
              </a:spcAft>
              <a:defRPr/>
            </a:pPr>
            <a:r>
              <a:rPr lang="zh-TW" altLang="en-US" sz="2000" b="1" dirty="0">
                <a:solidFill>
                  <a:srgbClr val="0000CC"/>
                </a:solidFill>
                <a:latin typeface="微軟正黑體" panose="020B0604030504040204" pitchFamily="34" charset="-120"/>
                <a:ea typeface="微軟正黑體" panose="020B0604030504040204" pitchFamily="34" charset="-120"/>
                <a:cs typeface="Times New Roman" pitchFamily="18" charset="0"/>
              </a:rPr>
              <a:t>★</a:t>
            </a:r>
            <a:r>
              <a:rPr lang="zh-TW" altLang="en-US" sz="2000" b="1" dirty="0" smtClean="0">
                <a:solidFill>
                  <a:srgbClr val="0000CC"/>
                </a:solidFill>
                <a:latin typeface="微軟正黑體" panose="020B0604030504040204" pitchFamily="34" charset="-120"/>
                <a:ea typeface="微軟正黑體" panose="020B0604030504040204" pitchFamily="34" charset="-120"/>
                <a:cs typeface="Times New Roman" pitchFamily="18" charset="0"/>
              </a:rPr>
              <a:t>請提醒</a:t>
            </a:r>
            <a:r>
              <a:rPr lang="zh-TW" altLang="en-US" sz="2000" b="1" dirty="0">
                <a:solidFill>
                  <a:srgbClr val="0000CC"/>
                </a:solidFill>
                <a:latin typeface="微軟正黑體" panose="020B0604030504040204" pitchFamily="34" charset="-120"/>
                <a:ea typeface="微軟正黑體" panose="020B0604030504040204" pitchFamily="34" charset="-120"/>
                <a:cs typeface="Times New Roman" pitchFamily="18" charset="0"/>
              </a:rPr>
              <a:t>考生，</a:t>
            </a:r>
            <a:r>
              <a:rPr lang="zh-TW" altLang="en-US" sz="2000" b="1" dirty="0">
                <a:solidFill>
                  <a:srgbClr val="FF0000"/>
                </a:solidFill>
                <a:latin typeface="微軟正黑體" panose="020B0604030504040204" pitchFamily="34" charset="-120"/>
                <a:ea typeface="微軟正黑體" panose="020B0604030504040204" pitchFamily="34" charset="-120"/>
                <a:cs typeface="Times New Roman" pitchFamily="18" charset="0"/>
              </a:rPr>
              <a:t>不需製作</a:t>
            </a:r>
            <a:r>
              <a:rPr lang="zh-TW" altLang="en-US" sz="2000" b="1" dirty="0">
                <a:solidFill>
                  <a:srgbClr val="0000CC"/>
                </a:solidFill>
                <a:latin typeface="微軟正黑體" panose="020B0604030504040204" pitchFamily="34" charset="-120"/>
                <a:ea typeface="微軟正黑體" panose="020B0604030504040204" pitchFamily="34" charset="-120"/>
                <a:cs typeface="Times New Roman" pitchFamily="18" charset="0"/>
              </a:rPr>
              <a:t>備審書面資料或裝訂成冊寄送本委員會</a:t>
            </a:r>
            <a:r>
              <a:rPr lang="zh-TW" altLang="en-US" sz="2000" b="1" dirty="0" smtClean="0">
                <a:solidFill>
                  <a:srgbClr val="0000CC"/>
                </a:solidFill>
                <a:latin typeface="微軟正黑體" panose="020B0604030504040204" pitchFamily="34" charset="-120"/>
                <a:ea typeface="微軟正黑體" panose="020B0604030504040204" pitchFamily="34" charset="-120"/>
                <a:cs typeface="Times New Roman" pitchFamily="18" charset="0"/>
              </a:rPr>
              <a:t>審查</a:t>
            </a:r>
            <a:r>
              <a:rPr lang="zh-TW" altLang="en-US" sz="2000" b="1" dirty="0">
                <a:solidFill>
                  <a:srgbClr val="0000CC"/>
                </a:solidFill>
                <a:latin typeface="微軟正黑體" panose="020B0604030504040204" pitchFamily="34" charset="-120"/>
                <a:ea typeface="微軟正黑體" panose="020B0604030504040204" pitchFamily="34" charset="-120"/>
                <a:cs typeface="Times New Roman" pitchFamily="18" charset="0"/>
              </a:rPr>
              <a:t>★</a:t>
            </a:r>
            <a:endParaRPr lang="en-US" altLang="zh-TW" sz="2000" b="1" dirty="0">
              <a:solidFill>
                <a:srgbClr val="0000CC"/>
              </a:solidFill>
              <a:latin typeface="微軟正黑體" panose="020B0604030504040204" pitchFamily="34" charset="-120"/>
              <a:ea typeface="微軟正黑體" panose="020B0604030504040204" pitchFamily="34" charset="-120"/>
              <a:cs typeface="Times New Roman" pitchFamily="18" charset="0"/>
            </a:endParaRPr>
          </a:p>
        </p:txBody>
      </p:sp>
    </p:spTree>
    <p:extLst>
      <p:ext uri="{BB962C8B-B14F-4D97-AF65-F5344CB8AC3E}">
        <p14:creationId xmlns:p14="http://schemas.microsoft.com/office/powerpoint/2010/main" val="306668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750" fill="hold"/>
                                        <p:tgtEl>
                                          <p:spTgt spid="7"/>
                                        </p:tgtEl>
                                        <p:attrNameLst>
                                          <p:attrName>ppt_x</p:attrName>
                                        </p:attrNameLst>
                                      </p:cBhvr>
                                      <p:tavLst>
                                        <p:tav tm="0">
                                          <p:val>
                                            <p:strVal val="#ppt_x"/>
                                          </p:val>
                                        </p:tav>
                                        <p:tav tm="100000">
                                          <p:val>
                                            <p:strVal val="#ppt_x"/>
                                          </p:val>
                                        </p:tav>
                                      </p:tavLst>
                                    </p:anim>
                                    <p:anim calcmode="lin" valueType="num">
                                      <p:cBhvr additive="base">
                                        <p:cTn id="8" dur="75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a:xfrm>
            <a:off x="72008" y="188640"/>
            <a:ext cx="8316416" cy="633413"/>
          </a:xfrm>
        </p:spPr>
        <p:txBody>
          <a:bodyPr/>
          <a:lstStyle/>
          <a:p>
            <a:pPr>
              <a:defRPr/>
            </a:pP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玖、甄選規定</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2/12</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矩形 2"/>
          <p:cNvSpPr/>
          <p:nvPr/>
        </p:nvSpPr>
        <p:spPr>
          <a:xfrm>
            <a:off x="0" y="4911258"/>
            <a:ext cx="9144000" cy="2262158"/>
          </a:xfrm>
          <a:prstGeom prst="rect">
            <a:avLst/>
          </a:prstGeom>
          <a:solidFill>
            <a:schemeClr val="bg1"/>
          </a:solidFill>
        </p:spPr>
        <p:txBody>
          <a:bodyPr wrap="square">
            <a:spAutoFit/>
          </a:bodyPr>
          <a:lstStyle/>
          <a:p>
            <a:pPr marL="442913" indent="-174625" eaLnBrk="1" fontAlgn="auto" hangingPunct="1">
              <a:spcBef>
                <a:spcPts val="300"/>
              </a:spcBef>
              <a:spcAft>
                <a:spcPts val="0"/>
              </a:spcAft>
              <a:buFont typeface="Wingdings" pitchFamily="2" charset="2"/>
              <a:buChar char="Ø"/>
              <a:defRPr/>
            </a:pPr>
            <a:r>
              <a:rPr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上述成績指</a:t>
            </a:r>
            <a:r>
              <a:rPr kumimoji="0"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一般學制至畢業前</a:t>
            </a:r>
            <a:r>
              <a:rPr kumimoji="0" lang="en-US" altLang="zh-TW" sz="1500" dirty="0">
                <a:latin typeface="微軟正黑體" panose="020B0604030504040204" pitchFamily="34" charset="-120"/>
                <a:ea typeface="微軟正黑體" panose="020B0604030504040204" pitchFamily="34" charset="-120"/>
                <a:cs typeface="Times New Roman" panose="02020603050405020304" pitchFamily="18" charset="0"/>
              </a:rPr>
              <a:t>1</a:t>
            </a:r>
            <a:r>
              <a:rPr kumimoji="0"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學期之</a:t>
            </a:r>
            <a:r>
              <a:rPr kumimoji="0" lang="en-US" altLang="zh-TW" sz="1500" dirty="0">
                <a:latin typeface="微軟正黑體" panose="020B0604030504040204" pitchFamily="34" charset="-120"/>
                <a:ea typeface="微軟正黑體" panose="020B0604030504040204" pitchFamily="34" charset="-120"/>
                <a:cs typeface="Times New Roman" panose="02020603050405020304" pitchFamily="18" charset="0"/>
              </a:rPr>
              <a:t>5</a:t>
            </a:r>
            <a:r>
              <a:rPr kumimoji="0"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個學期，若為</a:t>
            </a:r>
            <a:r>
              <a:rPr kumimoji="0" lang="en-US" altLang="zh-TW" sz="1500" dirty="0">
                <a:latin typeface="微軟正黑體" panose="020B0604030504040204" pitchFamily="34" charset="-120"/>
                <a:ea typeface="微軟正黑體" panose="020B0604030504040204" pitchFamily="34" charset="-120"/>
                <a:cs typeface="Times New Roman" panose="02020603050405020304" pitchFamily="18" charset="0"/>
              </a:rPr>
              <a:t>4</a:t>
            </a:r>
            <a:r>
              <a:rPr kumimoji="0"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年制夜間部則為</a:t>
            </a:r>
            <a:r>
              <a:rPr kumimoji="0" lang="en-US" altLang="zh-TW" sz="1500" dirty="0">
                <a:latin typeface="微軟正黑體" panose="020B0604030504040204" pitchFamily="34" charset="-120"/>
                <a:ea typeface="微軟正黑體" panose="020B0604030504040204" pitchFamily="34" charset="-120"/>
                <a:cs typeface="Times New Roman" panose="02020603050405020304" pitchFamily="18" charset="0"/>
              </a:rPr>
              <a:t>7</a:t>
            </a:r>
            <a:r>
              <a:rPr kumimoji="0"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學期</a:t>
            </a:r>
            <a:r>
              <a:rPr kumimoji="0" lang="zh-TW" altLang="en-US" sz="15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kumimoji="0" lang="en-US" altLang="zh-TW" sz="15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442913" indent="-174625" eaLnBrk="1" fontAlgn="auto" hangingPunct="1">
              <a:spcBef>
                <a:spcPts val="300"/>
              </a:spcBef>
              <a:spcAft>
                <a:spcPts val="0"/>
              </a:spcAft>
              <a:buFont typeface="Wingdings" pitchFamily="2" charset="2"/>
              <a:buChar char="Ø"/>
              <a:defRPr/>
            </a:pPr>
            <a:r>
              <a:rPr lang="zh-TW" altLang="zh-TW" sz="1500" b="1" dirty="0" smtClean="0">
                <a:latin typeface="微軟正黑體" panose="020B0604030504040204" pitchFamily="34" charset="-120"/>
                <a:ea typeface="微軟正黑體" panose="020B0604030504040204" pitchFamily="34" charset="-120"/>
              </a:rPr>
              <a:t>「</a:t>
            </a:r>
            <a:r>
              <a:rPr lang="zh-TW" altLang="zh-TW" sz="1500" b="1" dirty="0">
                <a:latin typeface="微軟正黑體" panose="020B0604030504040204" pitchFamily="34" charset="-120"/>
                <a:ea typeface="微軟正黑體" panose="020B0604030504040204" pitchFamily="34" charset="-120"/>
              </a:rPr>
              <a:t>專業科目及實習科目」在高職部分為部定必修科目，</a:t>
            </a:r>
            <a:r>
              <a:rPr lang="zh-TW" altLang="zh-TW" sz="1500" b="1" u="sng" dirty="0">
                <a:solidFill>
                  <a:srgbClr val="339966"/>
                </a:solidFill>
                <a:latin typeface="微軟正黑體" panose="020B0604030504040204" pitchFamily="34" charset="-120"/>
                <a:ea typeface="微軟正黑體" panose="020B0604030504040204" pitchFamily="34" charset="-120"/>
              </a:rPr>
              <a:t>綜合高中</a:t>
            </a:r>
            <a:r>
              <a:rPr lang="zh-TW" altLang="zh-TW" sz="1500" b="1" dirty="0">
                <a:solidFill>
                  <a:srgbClr val="339966"/>
                </a:solidFill>
                <a:latin typeface="微軟正黑體" panose="020B0604030504040204" pitchFamily="34" charset="-120"/>
                <a:ea typeface="微軟正黑體" panose="020B0604030504040204" pitchFamily="34" charset="-120"/>
              </a:rPr>
              <a:t>部分則</a:t>
            </a:r>
            <a:r>
              <a:rPr lang="zh-TW" altLang="zh-TW" sz="1500" b="1" dirty="0" smtClean="0">
                <a:solidFill>
                  <a:srgbClr val="339966"/>
                </a:solidFill>
                <a:latin typeface="微軟正黑體" panose="020B0604030504040204" pitchFamily="34" charset="-120"/>
                <a:ea typeface="微軟正黑體" panose="020B0604030504040204" pitchFamily="34" charset="-120"/>
              </a:rPr>
              <a:t>為</a:t>
            </a:r>
            <a:r>
              <a:rPr lang="zh-TW" altLang="zh-TW" sz="1500" b="1" dirty="0">
                <a:solidFill>
                  <a:srgbClr val="339966"/>
                </a:solidFill>
                <a:latin typeface="微軟正黑體" panose="020B0604030504040204" pitchFamily="34" charset="-120"/>
                <a:ea typeface="微軟正黑體" panose="020B0604030504040204" pitchFamily="34" charset="-120"/>
              </a:rPr>
              <a:t>「</a:t>
            </a:r>
            <a:r>
              <a:rPr lang="zh-TW" altLang="zh-TW" sz="1500" b="1" dirty="0" smtClean="0">
                <a:solidFill>
                  <a:srgbClr val="339966"/>
                </a:solidFill>
                <a:latin typeface="微軟正黑體" panose="020B0604030504040204" pitchFamily="34" charset="-120"/>
                <a:ea typeface="微軟正黑體" panose="020B0604030504040204" pitchFamily="34" charset="-120"/>
              </a:rPr>
              <a:t>專</a:t>
            </a:r>
            <a:r>
              <a:rPr lang="zh-TW" altLang="zh-TW" sz="1500" b="1" dirty="0">
                <a:solidFill>
                  <a:srgbClr val="339966"/>
                </a:solidFill>
                <a:latin typeface="微軟正黑體" panose="020B0604030504040204" pitchFamily="34" charset="-120"/>
                <a:ea typeface="微軟正黑體" panose="020B0604030504040204" pitchFamily="34" charset="-120"/>
              </a:rPr>
              <a:t>精</a:t>
            </a:r>
            <a:r>
              <a:rPr lang="zh-TW" altLang="zh-TW" sz="1500" b="1" dirty="0" smtClean="0">
                <a:solidFill>
                  <a:srgbClr val="339966"/>
                </a:solidFill>
                <a:latin typeface="微軟正黑體" panose="020B0604030504040204" pitchFamily="34" charset="-120"/>
                <a:ea typeface="微軟正黑體" panose="020B0604030504040204" pitchFamily="34" charset="-120"/>
              </a:rPr>
              <a:t>科目</a:t>
            </a:r>
            <a:r>
              <a:rPr lang="zh-TW" altLang="zh-TW" sz="1500" b="1" dirty="0">
                <a:solidFill>
                  <a:srgbClr val="339966"/>
                </a:solidFill>
                <a:latin typeface="微軟正黑體" panose="020B0604030504040204" pitchFamily="34" charset="-120"/>
                <a:ea typeface="微軟正黑體" panose="020B0604030504040204" pitchFamily="34" charset="-120"/>
              </a:rPr>
              <a:t>」 </a:t>
            </a:r>
            <a:r>
              <a:rPr lang="zh-TW" altLang="zh-TW" sz="1500" b="1" dirty="0" smtClean="0">
                <a:latin typeface="微軟正黑體" panose="020B0604030504040204" pitchFamily="34" charset="-120"/>
                <a:ea typeface="微軟正黑體" panose="020B0604030504040204" pitchFamily="34" charset="-120"/>
              </a:rPr>
              <a:t>。</a:t>
            </a:r>
            <a:endParaRPr lang="en-US" altLang="zh-TW" sz="1500" b="1" dirty="0" smtClean="0">
              <a:latin typeface="微軟正黑體" panose="020B0604030504040204" pitchFamily="34" charset="-120"/>
              <a:ea typeface="微軟正黑體" panose="020B0604030504040204" pitchFamily="34" charset="-120"/>
            </a:endParaRPr>
          </a:p>
          <a:p>
            <a:pPr marL="442913" indent="-174625" eaLnBrk="1" fontAlgn="auto" hangingPunct="1">
              <a:spcBef>
                <a:spcPts val="300"/>
              </a:spcBef>
              <a:spcAft>
                <a:spcPts val="0"/>
              </a:spcAft>
              <a:buFont typeface="Wingdings" pitchFamily="2" charset="2"/>
              <a:buChar char="Ø"/>
              <a:defRPr/>
            </a:pPr>
            <a:r>
              <a:rPr lang="zh-TW" altLang="zh-TW" sz="1500" b="1" dirty="0" smtClean="0">
                <a:latin typeface="微軟正黑體" panose="020B0604030504040204" pitchFamily="34" charset="-120"/>
                <a:ea typeface="微軟正黑體" panose="020B0604030504040204" pitchFamily="34" charset="-120"/>
              </a:rPr>
              <a:t>「</a:t>
            </a:r>
            <a:r>
              <a:rPr lang="zh-TW" altLang="zh-TW" sz="1500" b="1" dirty="0">
                <a:latin typeface="微軟正黑體" panose="020B0604030504040204" pitchFamily="34" charset="-120"/>
                <a:ea typeface="微軟正黑體" panose="020B0604030504040204" pitchFamily="34" charset="-120"/>
              </a:rPr>
              <a:t>技能領域科目」在高職部分為部定必修科目，</a:t>
            </a:r>
            <a:r>
              <a:rPr lang="zh-TW" altLang="zh-TW" sz="1500" b="1" u="sng" dirty="0">
                <a:solidFill>
                  <a:srgbClr val="339966"/>
                </a:solidFill>
                <a:latin typeface="微軟正黑體" panose="020B0604030504040204" pitchFamily="34" charset="-120"/>
                <a:ea typeface="微軟正黑體" panose="020B0604030504040204" pitchFamily="34" charset="-120"/>
              </a:rPr>
              <a:t>綜合高中</a:t>
            </a:r>
            <a:r>
              <a:rPr lang="zh-TW" altLang="zh-TW" sz="1500" b="1" dirty="0">
                <a:solidFill>
                  <a:srgbClr val="339966"/>
                </a:solidFill>
                <a:latin typeface="微軟正黑體" panose="020B0604030504040204" pitchFamily="34" charset="-120"/>
                <a:ea typeface="微軟正黑體" panose="020B0604030504040204" pitchFamily="34" charset="-120"/>
              </a:rPr>
              <a:t>部分則</a:t>
            </a:r>
            <a:r>
              <a:rPr lang="zh-TW" altLang="zh-TW" sz="1500" b="1" dirty="0" smtClean="0">
                <a:solidFill>
                  <a:srgbClr val="339966"/>
                </a:solidFill>
                <a:latin typeface="微軟正黑體" panose="020B0604030504040204" pitchFamily="34" charset="-120"/>
                <a:ea typeface="微軟正黑體" panose="020B0604030504040204" pitchFamily="34" charset="-120"/>
              </a:rPr>
              <a:t>為</a:t>
            </a:r>
            <a:r>
              <a:rPr lang="zh-TW" altLang="zh-TW" sz="1500" b="1" dirty="0">
                <a:solidFill>
                  <a:srgbClr val="339966"/>
                </a:solidFill>
                <a:latin typeface="微軟正黑體" panose="020B0604030504040204" pitchFamily="34" charset="-120"/>
                <a:ea typeface="微軟正黑體" panose="020B0604030504040204" pitchFamily="34" charset="-120"/>
              </a:rPr>
              <a:t>「</a:t>
            </a:r>
            <a:r>
              <a:rPr lang="zh-TW" altLang="zh-TW" sz="1500" b="1" dirty="0" smtClean="0">
                <a:solidFill>
                  <a:srgbClr val="339966"/>
                </a:solidFill>
                <a:latin typeface="微軟正黑體" panose="020B0604030504040204" pitchFamily="34" charset="-120"/>
                <a:ea typeface="微軟正黑體" panose="020B0604030504040204" pitchFamily="34" charset="-120"/>
              </a:rPr>
              <a:t>核心科目</a:t>
            </a:r>
            <a:r>
              <a:rPr lang="zh-TW" altLang="zh-TW" sz="1500" b="1" dirty="0">
                <a:solidFill>
                  <a:srgbClr val="339966"/>
                </a:solidFill>
                <a:latin typeface="微軟正黑體" panose="020B0604030504040204" pitchFamily="34" charset="-120"/>
                <a:ea typeface="微軟正黑體" panose="020B0604030504040204" pitchFamily="34" charset="-120"/>
              </a:rPr>
              <a:t>」 </a:t>
            </a:r>
            <a:r>
              <a:rPr lang="zh-TW" altLang="zh-TW" sz="1500" b="1" dirty="0" smtClean="0">
                <a:latin typeface="微軟正黑體" panose="020B0604030504040204" pitchFamily="34" charset="-120"/>
                <a:ea typeface="微軟正黑體" panose="020B0604030504040204" pitchFamily="34" charset="-120"/>
              </a:rPr>
              <a:t>，</a:t>
            </a:r>
            <a:r>
              <a:rPr lang="zh-TW" altLang="zh-TW" sz="1500" b="1" u="sng" dirty="0">
                <a:solidFill>
                  <a:srgbClr val="744D26"/>
                </a:solidFill>
                <a:latin typeface="微軟正黑體" panose="020B0604030504040204" pitchFamily="34" charset="-120"/>
                <a:ea typeface="微軟正黑體" panose="020B0604030504040204" pitchFamily="34" charset="-120"/>
              </a:rPr>
              <a:t>實用技能學程</a:t>
            </a:r>
            <a:r>
              <a:rPr lang="zh-TW" altLang="zh-TW" sz="1500" b="1" dirty="0">
                <a:solidFill>
                  <a:srgbClr val="744D26"/>
                </a:solidFill>
                <a:latin typeface="微軟正黑體" panose="020B0604030504040204" pitchFamily="34" charset="-120"/>
                <a:ea typeface="微軟正黑體" panose="020B0604030504040204" pitchFamily="34" charset="-120"/>
              </a:rPr>
              <a:t>及</a:t>
            </a:r>
            <a:r>
              <a:rPr lang="zh-TW" altLang="zh-TW" sz="1500" b="1" u="sng" dirty="0">
                <a:solidFill>
                  <a:srgbClr val="744D26"/>
                </a:solidFill>
                <a:latin typeface="微軟正黑體" panose="020B0604030504040204" pitchFamily="34" charset="-120"/>
                <a:ea typeface="微軟正黑體" panose="020B0604030504040204" pitchFamily="34" charset="-120"/>
              </a:rPr>
              <a:t>建教合作班</a:t>
            </a:r>
            <a:r>
              <a:rPr lang="zh-TW" altLang="zh-TW" sz="1500" b="1" dirty="0" smtClean="0">
                <a:solidFill>
                  <a:srgbClr val="744D26"/>
                </a:solidFill>
                <a:latin typeface="微軟正黑體" panose="020B0604030504040204" pitchFamily="34" charset="-120"/>
                <a:ea typeface="微軟正黑體" panose="020B0604030504040204" pitchFamily="34" charset="-120"/>
              </a:rPr>
              <a:t>為</a:t>
            </a:r>
            <a:r>
              <a:rPr lang="zh-TW" altLang="zh-TW" sz="1500" b="1" dirty="0">
                <a:solidFill>
                  <a:srgbClr val="744D26"/>
                </a:solidFill>
                <a:latin typeface="微軟正黑體" panose="020B0604030504040204" pitchFamily="34" charset="-120"/>
                <a:ea typeface="微軟正黑體" panose="020B0604030504040204" pitchFamily="34" charset="-120"/>
              </a:rPr>
              <a:t>「</a:t>
            </a:r>
            <a:r>
              <a:rPr lang="zh-TW" altLang="zh-TW" sz="1500" b="1" dirty="0" smtClean="0">
                <a:solidFill>
                  <a:srgbClr val="744D26"/>
                </a:solidFill>
                <a:latin typeface="微軟正黑體" panose="020B0604030504040204" pitchFamily="34" charset="-120"/>
                <a:ea typeface="微軟正黑體" panose="020B0604030504040204" pitchFamily="34" charset="-120"/>
              </a:rPr>
              <a:t>實習科目</a:t>
            </a:r>
            <a:r>
              <a:rPr lang="zh-TW" altLang="zh-TW" sz="1500" b="1" dirty="0">
                <a:solidFill>
                  <a:srgbClr val="744D26"/>
                </a:solidFill>
                <a:latin typeface="微軟正黑體" panose="020B0604030504040204" pitchFamily="34" charset="-120"/>
                <a:ea typeface="微軟正黑體" panose="020B0604030504040204" pitchFamily="34" charset="-120"/>
              </a:rPr>
              <a:t>」</a:t>
            </a:r>
            <a:r>
              <a:rPr lang="zh-TW" altLang="zh-TW" sz="1500" b="1" dirty="0">
                <a:latin typeface="微軟正黑體" panose="020B0604030504040204" pitchFamily="34" charset="-120"/>
                <a:ea typeface="微軟正黑體" panose="020B0604030504040204" pitchFamily="34" charset="-120"/>
              </a:rPr>
              <a:t> </a:t>
            </a:r>
            <a:r>
              <a:rPr lang="zh-TW" altLang="zh-TW" sz="1500" b="1" dirty="0" smtClean="0">
                <a:latin typeface="微軟正黑體" panose="020B0604030504040204" pitchFamily="34" charset="-120"/>
                <a:ea typeface="微軟正黑體" panose="020B0604030504040204" pitchFamily="34" charset="-120"/>
              </a:rPr>
              <a:t>。</a:t>
            </a:r>
            <a:endParaRPr lang="en-US" altLang="zh-TW" sz="1500" b="1" dirty="0" smtClean="0">
              <a:latin typeface="微軟正黑體" panose="020B0604030504040204" pitchFamily="34" charset="-120"/>
              <a:ea typeface="微軟正黑體" panose="020B0604030504040204" pitchFamily="34" charset="-120"/>
            </a:endParaRPr>
          </a:p>
          <a:p>
            <a:pPr marL="442913" indent="-174625" eaLnBrk="1" fontAlgn="auto" hangingPunct="1">
              <a:spcBef>
                <a:spcPts val="300"/>
              </a:spcBef>
              <a:spcAft>
                <a:spcPts val="0"/>
              </a:spcAft>
              <a:buFont typeface="Wingdings" pitchFamily="2" charset="2"/>
              <a:buChar char="Ø"/>
              <a:defRPr/>
            </a:pPr>
            <a:r>
              <a:rPr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「英文」、「國文」、「數學」等基本學科應包含哪些科目由各高職學校自定</a:t>
            </a:r>
            <a:r>
              <a:rPr lang="zh-TW" altLang="en-US" sz="15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5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442913" indent="-174625" eaLnBrk="1" fontAlgn="auto" hangingPunct="1">
              <a:spcBef>
                <a:spcPts val="300"/>
              </a:spcBef>
              <a:spcAft>
                <a:spcPts val="0"/>
              </a:spcAft>
              <a:buFont typeface="Wingdings" pitchFamily="2" charset="2"/>
              <a:buChar char="Ø"/>
              <a:defRPr/>
            </a:pPr>
            <a:r>
              <a:rPr lang="zh-TW" altLang="en-US" sz="1500" dirty="0" smtClean="0">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1500" dirty="0" smtClean="0">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en-US" sz="1500" dirty="0" smtClean="0">
                <a:latin typeface="微軟正黑體" panose="020B0604030504040204" pitchFamily="34" charset="-120"/>
                <a:ea typeface="微軟正黑體" panose="020B0604030504040204" pitchFamily="34" charset="-120"/>
                <a:cs typeface="Times New Roman" panose="02020603050405020304" pitchFamily="18" charset="0"/>
              </a:rPr>
              <a:t>比</a:t>
            </a:r>
            <a:r>
              <a:rPr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序</a:t>
            </a:r>
            <a:r>
              <a:rPr lang="zh-TW" altLang="en-US" sz="1500" dirty="0" smtClean="0">
                <a:latin typeface="微軟正黑體" panose="020B0604030504040204" pitchFamily="34" charset="-120"/>
                <a:ea typeface="微軟正黑體" panose="020B0604030504040204" pitchFamily="34" charset="-120"/>
                <a:cs typeface="Times New Roman" panose="02020603050405020304" pitchFamily="18" charset="0"/>
              </a:rPr>
              <a:t>及第</a:t>
            </a:r>
            <a:r>
              <a:rPr lang="en-US" altLang="zh-TW" sz="1500" dirty="0">
                <a:latin typeface="微軟正黑體" panose="020B0604030504040204" pitchFamily="34" charset="-120"/>
                <a:ea typeface="微軟正黑體" panose="020B0604030504040204" pitchFamily="34" charset="-120"/>
                <a:cs typeface="Times New Roman" panose="02020603050405020304" pitchFamily="18" charset="0"/>
              </a:rPr>
              <a:t>8</a:t>
            </a:r>
            <a:r>
              <a:rPr lang="zh-TW" altLang="en-US" sz="1500" dirty="0" smtClean="0">
                <a:latin typeface="微軟正黑體" panose="020B0604030504040204" pitchFamily="34" charset="-120"/>
                <a:ea typeface="微軟正黑體" panose="020B0604030504040204" pitchFamily="34" charset="-120"/>
                <a:cs typeface="Times New Roman" panose="02020603050405020304" pitchFamily="18" charset="0"/>
              </a:rPr>
              <a:t>比</a:t>
            </a:r>
            <a:r>
              <a:rPr lang="zh-TW" altLang="en-US" sz="1500" dirty="0">
                <a:latin typeface="微軟正黑體" panose="020B0604030504040204" pitchFamily="34" charset="-120"/>
                <a:ea typeface="微軟正黑體" panose="020B0604030504040204" pitchFamily="34" charset="-120"/>
                <a:cs typeface="Times New Roman" panose="02020603050405020304" pitchFamily="18" charset="0"/>
              </a:rPr>
              <a:t>序之所有計分項目之計分標準均經本招生委員會之委員會議審議通過，以正面表列方式公告採計項目及計分標準，非表列項目均不採計</a:t>
            </a:r>
            <a:r>
              <a:rPr lang="zh-TW" altLang="en-US" sz="15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5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442913" indent="-174625" eaLnBrk="1" fontAlgn="auto" hangingPunct="1">
              <a:spcBef>
                <a:spcPts val="0"/>
              </a:spcBef>
              <a:spcAft>
                <a:spcPts val="0"/>
              </a:spcAft>
              <a:buFont typeface="Wingdings" pitchFamily="2" charset="2"/>
              <a:buChar char="Ø"/>
              <a:defRPr/>
            </a:pPr>
            <a:endParaRPr lang="en-US" altLang="zh-TW" sz="1300" dirty="0">
              <a:latin typeface="微軟正黑體" panose="020B0604030504040204" pitchFamily="34" charset="-120"/>
              <a:ea typeface="微軟正黑體" panose="020B0604030504040204" pitchFamily="34" charset="-120"/>
              <a:cs typeface="Times New Roman" panose="02020603050405020304" pitchFamily="18" charset="0"/>
            </a:endParaRPr>
          </a:p>
          <a:p>
            <a:pPr marL="442913" indent="-174625" eaLnBrk="1" fontAlgn="auto" hangingPunct="1">
              <a:spcBef>
                <a:spcPts val="0"/>
              </a:spcBef>
              <a:spcAft>
                <a:spcPts val="0"/>
              </a:spcAft>
              <a:buFont typeface="Wingdings" pitchFamily="2" charset="2"/>
              <a:buChar char="Ø"/>
              <a:defRPr/>
            </a:pPr>
            <a:endParaRPr lang="zh-TW" altLang="en-US" sz="13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9155" name="投影片編號版面配置區 3"/>
          <p:cNvSpPr>
            <a:spLocks noGrp="1"/>
          </p:cNvSpPr>
          <p:nvPr>
            <p:ph type="sldNum" sz="quarter" idx="12"/>
          </p:nvPr>
        </p:nvSpPr>
        <p:spPr>
          <a:xfrm>
            <a:off x="6880850" y="6553150"/>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F4B063A2-D6A7-4579-B71F-70D502D22B9C}" type="slidenum">
              <a:rPr lang="zh-TW" altLang="en-US" sz="1400" smtClean="0"/>
              <a:pPr>
                <a:spcBef>
                  <a:spcPct val="0"/>
                </a:spcBef>
                <a:buFontTx/>
                <a:buNone/>
              </a:pPr>
              <a:t>16</a:t>
            </a:fld>
            <a:endParaRPr lang="en-US" altLang="zh-TW" sz="1400" dirty="0" smtClean="0"/>
          </a:p>
        </p:txBody>
      </p:sp>
      <p:sp>
        <p:nvSpPr>
          <p:cNvPr id="7" name="矩形 6"/>
          <p:cNvSpPr/>
          <p:nvPr/>
        </p:nvSpPr>
        <p:spPr>
          <a:xfrm>
            <a:off x="372660" y="1087037"/>
            <a:ext cx="2903196" cy="495581"/>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a:buFont typeface="Wingdings" panose="05000000000000000000" pitchFamily="2" charset="2"/>
              <a:buChar char="u"/>
            </a:pPr>
            <a:r>
              <a:rPr lang="en-US" altLang="zh-TW" sz="2400" b="1" dirty="0" smtClean="0">
                <a:latin typeface="微軟正黑體" panose="020B0604030504040204" pitchFamily="34" charset="-120"/>
                <a:ea typeface="微軟正黑體" panose="020B0604030504040204" pitchFamily="34" charset="-120"/>
                <a:cs typeface="Times New Roman" panose="02020603050405020304" pitchFamily="18" charset="0"/>
              </a:rPr>
              <a:t>8</a:t>
            </a:r>
            <a:r>
              <a:rPr lang="zh-TW" altLang="en-US" sz="2400" b="1" dirty="0" smtClean="0">
                <a:latin typeface="微軟正黑體" panose="020B0604030504040204" pitchFamily="34" charset="-120"/>
                <a:ea typeface="微軟正黑體" panose="020B0604030504040204" pitchFamily="34" charset="-120"/>
              </a:rPr>
              <a:t>項</a:t>
            </a:r>
            <a:r>
              <a:rPr lang="zh-TW" altLang="en-US" sz="2400" b="1" dirty="0">
                <a:latin typeface="微軟正黑體" panose="020B0604030504040204" pitchFamily="34" charset="-120"/>
                <a:ea typeface="微軟正黑體" panose="020B0604030504040204" pitchFamily="34" charset="-120"/>
              </a:rPr>
              <a:t>比序排名</a:t>
            </a:r>
            <a:r>
              <a:rPr lang="zh-TW" altLang="en-US" sz="2400" b="1" dirty="0" smtClean="0">
                <a:latin typeface="微軟正黑體" panose="020B0604030504040204" pitchFamily="34" charset="-120"/>
                <a:ea typeface="微軟正黑體" panose="020B0604030504040204" pitchFamily="34" charset="-120"/>
              </a:rPr>
              <a:t>項目</a:t>
            </a:r>
            <a:endParaRPr lang="zh-TW" altLang="en-US" sz="2400" b="1" dirty="0">
              <a:latin typeface="微軟正黑體" panose="020B0604030504040204" pitchFamily="34" charset="-120"/>
              <a:ea typeface="微軟正黑體" panose="020B0604030504040204" pitchFamily="34" charset="-120"/>
            </a:endParaRPr>
          </a:p>
        </p:txBody>
      </p:sp>
      <p:sp>
        <p:nvSpPr>
          <p:cNvPr id="2" name="文字方塊 1"/>
          <p:cNvSpPr txBox="1"/>
          <p:nvPr/>
        </p:nvSpPr>
        <p:spPr>
          <a:xfrm>
            <a:off x="3347864" y="1218878"/>
            <a:ext cx="5351336" cy="307777"/>
          </a:xfrm>
          <a:prstGeom prst="rect">
            <a:avLst/>
          </a:prstGeom>
          <a:noFill/>
        </p:spPr>
        <p:txBody>
          <a:bodyPr wrap="square" lIns="36000" rIns="36000" rtlCol="0">
            <a:spAutoFit/>
          </a:bodyPr>
          <a:lstStyle/>
          <a:p>
            <a:pPr marL="176213" indent="-176213"/>
            <a:r>
              <a:rPr lang="en-US" altLang="zh-TW" sz="1400" dirty="0" smtClean="0">
                <a:latin typeface="微軟正黑體" panose="020B0604030504040204" pitchFamily="34" charset="-120"/>
                <a:ea typeface="微軟正黑體" panose="020B0604030504040204" pitchFamily="34" charset="-120"/>
              </a:rPr>
              <a:t>※</a:t>
            </a:r>
            <a:r>
              <a:rPr lang="zh-TW" altLang="en-US" sz="1400" dirty="0" smtClean="0">
                <a:latin typeface="微軟正黑體" panose="020B0604030504040204" pitchFamily="34" charset="-120"/>
                <a:ea typeface="微軟正黑體" panose="020B0604030504040204" pitchFamily="34" charset="-120"/>
              </a:rPr>
              <a:t>群名次百分比試算表，請至本委員會網站</a:t>
            </a:r>
            <a:r>
              <a:rPr lang="en-US" altLang="zh-TW" sz="1400" dirty="0" smtClean="0">
                <a:latin typeface="微軟正黑體" panose="020B0604030504040204" pitchFamily="34" charset="-120"/>
                <a:ea typeface="微軟正黑體" panose="020B0604030504040204" pitchFamily="34" charset="-120"/>
              </a:rPr>
              <a:t>【7.</a:t>
            </a:r>
            <a:r>
              <a:rPr lang="zh-TW" altLang="en-US" sz="1400" dirty="0" smtClean="0">
                <a:latin typeface="微軟正黑體" panose="020B0604030504040204" pitchFamily="34" charset="-120"/>
                <a:ea typeface="微軟正黑體" panose="020B0604030504040204" pitchFamily="34" charset="-120"/>
              </a:rPr>
              <a:t>下載專區</a:t>
            </a:r>
            <a:r>
              <a:rPr lang="en-US" altLang="zh-TW" sz="1400" dirty="0" smtClean="0">
                <a:latin typeface="微軟正黑體" panose="020B0604030504040204" pitchFamily="34" charset="-120"/>
                <a:ea typeface="微軟正黑體" panose="020B0604030504040204" pitchFamily="34" charset="-120"/>
              </a:rPr>
              <a:t>】</a:t>
            </a:r>
            <a:r>
              <a:rPr lang="zh-TW" altLang="en-US" sz="1400" dirty="0" smtClean="0">
                <a:latin typeface="微軟正黑體" panose="020B0604030504040204" pitchFamily="34" charset="-120"/>
                <a:ea typeface="微軟正黑體" panose="020B0604030504040204" pitchFamily="34" charset="-120"/>
              </a:rPr>
              <a:t>下載使用</a:t>
            </a:r>
            <a:endParaRPr lang="zh-TW" altLang="en-US" sz="1400" dirty="0">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extLst>
              <p:ext uri="{D42A27DB-BD31-4B8C-83A1-F6EECF244321}">
                <p14:modId xmlns:p14="http://schemas.microsoft.com/office/powerpoint/2010/main" val="1322953091"/>
              </p:ext>
            </p:extLst>
          </p:nvPr>
        </p:nvGraphicFramePr>
        <p:xfrm>
          <a:off x="349656" y="1704290"/>
          <a:ext cx="8229601" cy="3164871"/>
        </p:xfrm>
        <a:graphic>
          <a:graphicData uri="http://schemas.openxmlformats.org/drawingml/2006/table">
            <a:tbl>
              <a:tblPr/>
              <a:tblGrid>
                <a:gridCol w="1194385">
                  <a:extLst>
                    <a:ext uri="{9D8B030D-6E8A-4147-A177-3AD203B41FA5}">
                      <a16:colId xmlns:a16="http://schemas.microsoft.com/office/drawing/2014/main" val="754432208"/>
                    </a:ext>
                  </a:extLst>
                </a:gridCol>
                <a:gridCol w="1336239">
                  <a:extLst>
                    <a:ext uri="{9D8B030D-6E8A-4147-A177-3AD203B41FA5}">
                      <a16:colId xmlns:a16="http://schemas.microsoft.com/office/drawing/2014/main" val="1546345348"/>
                    </a:ext>
                  </a:extLst>
                </a:gridCol>
                <a:gridCol w="5698977">
                  <a:extLst>
                    <a:ext uri="{9D8B030D-6E8A-4147-A177-3AD203B41FA5}">
                      <a16:colId xmlns:a16="http://schemas.microsoft.com/office/drawing/2014/main" val="443702941"/>
                    </a:ext>
                  </a:extLst>
                </a:gridCol>
              </a:tblGrid>
              <a:tr h="397922">
                <a:tc>
                  <a:txBody>
                    <a:bodyPr/>
                    <a:lstStyle/>
                    <a:p>
                      <a:pPr algn="ctr" rtl="0" fontAlgn="ctr"/>
                      <a:r>
                        <a:rPr lang="zh-TW" altLang="en-US" sz="2100" b="1" i="0" u="none" strike="noStrike" dirty="0">
                          <a:solidFill>
                            <a:srgbClr val="FFFFFF"/>
                          </a:solidFill>
                          <a:effectLst/>
                          <a:latin typeface="微軟正黑體" panose="020B0604030504040204" pitchFamily="34" charset="-120"/>
                          <a:ea typeface="微軟正黑體" panose="020B0604030504040204" pitchFamily="34" charset="-120"/>
                        </a:rPr>
                        <a:t>比序項目</a:t>
                      </a: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6666"/>
                    </a:solidFill>
                  </a:tcPr>
                </a:tc>
                <a:tc>
                  <a:txBody>
                    <a:bodyPr/>
                    <a:lstStyle/>
                    <a:p>
                      <a:pPr algn="ctr" rtl="0" fontAlgn="ctr"/>
                      <a:r>
                        <a:rPr lang="zh-TW" altLang="en-US" sz="2100" b="1" i="0" u="none" strike="noStrike" dirty="0">
                          <a:solidFill>
                            <a:srgbClr val="FFFFFF"/>
                          </a:solidFill>
                          <a:effectLst/>
                          <a:latin typeface="微軟正黑體" panose="020B0604030504040204" pitchFamily="34" charset="-120"/>
                          <a:ea typeface="微軟正黑體" panose="020B0604030504040204" pitchFamily="34" charset="-120"/>
                        </a:rPr>
                        <a:t>順序</a:t>
                      </a: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6666"/>
                    </a:solidFill>
                  </a:tcPr>
                </a:tc>
                <a:tc>
                  <a:txBody>
                    <a:bodyPr/>
                    <a:lstStyle/>
                    <a:p>
                      <a:pPr algn="ctr" rtl="0" fontAlgn="ctr"/>
                      <a:r>
                        <a:rPr lang="zh-TW" altLang="en-US" sz="2100" b="1" i="0" u="none" strike="noStrike">
                          <a:solidFill>
                            <a:srgbClr val="FFFFFF"/>
                          </a:solidFill>
                          <a:effectLst/>
                          <a:latin typeface="微軟正黑體" panose="020B0604030504040204" pitchFamily="34" charset="-120"/>
                          <a:ea typeface="微軟正黑體" panose="020B0604030504040204" pitchFamily="34" charset="-120"/>
                        </a:rPr>
                        <a:t>內容</a:t>
                      </a: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6666"/>
                    </a:solidFill>
                  </a:tcPr>
                </a:tc>
                <a:extLst>
                  <a:ext uri="{0D108BD9-81ED-4DB2-BD59-A6C34878D82A}">
                    <a16:rowId xmlns:a16="http://schemas.microsoft.com/office/drawing/2014/main" val="3124781683"/>
                  </a:ext>
                </a:extLst>
              </a:tr>
              <a:tr h="342397">
                <a:tc rowSpan="3">
                  <a:txBody>
                    <a:bodyPr/>
                    <a:lstStyle/>
                    <a:p>
                      <a:pPr algn="ctr" rtl="0" fontAlgn="ct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rPr>
                        <a:t>學業</a:t>
                      </a:r>
                      <a:r>
                        <a:rPr lang="zh-TW" altLang="en-US" sz="1800" b="0" i="0" u="none" strike="noStrike" dirty="0" smtClean="0">
                          <a:solidFill>
                            <a:srgbClr val="000000"/>
                          </a:solidFill>
                          <a:effectLst/>
                          <a:latin typeface="微軟正黑體" panose="020B0604030504040204" pitchFamily="34" charset="-120"/>
                          <a:ea typeface="微軟正黑體" panose="020B0604030504040204" pitchFamily="34" charset="-120"/>
                        </a:rPr>
                        <a:t>成績</a:t>
                      </a:r>
                      <a:endParaRPr lang="en-US" altLang="zh-TW" sz="1800" b="0" i="0" u="none" strike="noStrike" dirty="0" smtClean="0">
                        <a:solidFill>
                          <a:srgbClr val="000000"/>
                        </a:solidFill>
                        <a:effectLst/>
                        <a:latin typeface="微軟正黑體" panose="020B0604030504040204" pitchFamily="34" charset="-120"/>
                        <a:ea typeface="微軟正黑體" panose="020B0604030504040204" pitchFamily="34" charset="-120"/>
                      </a:endParaRPr>
                    </a:p>
                    <a:p>
                      <a:pPr algn="ctr" rtl="0" fontAlgn="ctr"/>
                      <a:r>
                        <a:rPr lang="zh-TW" altLang="en-US" sz="1800" b="0" i="0" u="none" strike="noStrike" dirty="0" smtClean="0">
                          <a:solidFill>
                            <a:srgbClr val="000000"/>
                          </a:solidFill>
                          <a:effectLst/>
                          <a:latin typeface="微軟正黑體" panose="020B0604030504040204" pitchFamily="34" charset="-120"/>
                          <a:ea typeface="微軟正黑體" panose="020B0604030504040204" pitchFamily="34" charset="-120"/>
                        </a:rPr>
                        <a:t>表現</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ADDE1"/>
                    </a:solidFill>
                  </a:tcPr>
                </a:tc>
                <a:tc>
                  <a:txBody>
                    <a:bodyPr/>
                    <a:lstStyle/>
                    <a:p>
                      <a:pPr algn="ctr" rtl="0" fontAlgn="ct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比序</a:t>
                      </a: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DEF"/>
                    </a:solidFill>
                  </a:tcPr>
                </a:tc>
                <a:tc>
                  <a:txBody>
                    <a:bodyPr/>
                    <a:lstStyle/>
                    <a:p>
                      <a:pPr algn="l" rtl="0" fontAlgn="ctr"/>
                      <a:r>
                        <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rPr>
                        <a:t>學業平均成績</a:t>
                      </a: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rPr>
                        <a:t>之</a:t>
                      </a:r>
                      <a:r>
                        <a:rPr lang="zh-TW" altLang="en-US" sz="1800" b="1" i="0" u="none" strike="noStrike" dirty="0">
                          <a:solidFill>
                            <a:srgbClr val="FF0000"/>
                          </a:solidFill>
                          <a:effectLst/>
                          <a:latin typeface="微軟正黑體" panose="020B0604030504040204" pitchFamily="34" charset="-120"/>
                          <a:ea typeface="微軟正黑體" panose="020B0604030504040204" pitchFamily="34" charset="-120"/>
                        </a:rPr>
                        <a:t>群名次</a:t>
                      </a:r>
                      <a:r>
                        <a:rPr lang="zh-TW" altLang="en-US" sz="1800" b="1" i="0" u="none" strike="noStrike" dirty="0">
                          <a:solidFill>
                            <a:srgbClr val="0000CC"/>
                          </a:solidFill>
                          <a:effectLst/>
                          <a:latin typeface="微軟正黑體" panose="020B0604030504040204" pitchFamily="34" charset="-120"/>
                          <a:ea typeface="微軟正黑體" panose="020B0604030504040204" pitchFamily="34" charset="-120"/>
                        </a:rPr>
                        <a:t>百分比</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DEF"/>
                    </a:solidFill>
                  </a:tcPr>
                </a:tc>
                <a:extLst>
                  <a:ext uri="{0D108BD9-81ED-4DB2-BD59-A6C34878D82A}">
                    <a16:rowId xmlns:a16="http://schemas.microsoft.com/office/drawing/2014/main" val="746406285"/>
                  </a:ext>
                </a:extLst>
              </a:tr>
              <a:tr h="342397">
                <a:tc vMerge="1">
                  <a:txBody>
                    <a:bodyPr/>
                    <a:lstStyle/>
                    <a:p>
                      <a:endParaRPr lang="zh-TW" altLang="en-US"/>
                    </a:p>
                  </a:txBody>
                  <a:tcPr/>
                </a:tc>
                <a:tc>
                  <a:txBody>
                    <a:bodyPr/>
                    <a:lstStyle/>
                    <a:p>
                      <a:pPr algn="ctr" rtl="0" fontAlgn="ct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比序</a:t>
                      </a: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EF7F8"/>
                    </a:solidFill>
                  </a:tcPr>
                </a:tc>
                <a:tc>
                  <a:txBody>
                    <a:bodyPr/>
                    <a:lstStyle/>
                    <a:p>
                      <a:pPr algn="l" rtl="0" fontAlgn="ctr"/>
                      <a:r>
                        <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rPr>
                        <a:t>專業科目及實習科目平均成績</a:t>
                      </a: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rPr>
                        <a:t>之</a:t>
                      </a:r>
                      <a:r>
                        <a:rPr lang="zh-TW" altLang="en-US" sz="1800" b="1" i="0" u="none" strike="noStrike" dirty="0">
                          <a:solidFill>
                            <a:srgbClr val="FF0000"/>
                          </a:solidFill>
                          <a:effectLst/>
                          <a:latin typeface="微軟正黑體" panose="020B0604030504040204" pitchFamily="34" charset="-120"/>
                          <a:ea typeface="微軟正黑體" panose="020B0604030504040204" pitchFamily="34" charset="-120"/>
                        </a:rPr>
                        <a:t>群名次</a:t>
                      </a:r>
                      <a:r>
                        <a:rPr lang="zh-TW" altLang="en-US" sz="1800" b="1" i="0" u="none" strike="noStrike" dirty="0">
                          <a:solidFill>
                            <a:srgbClr val="0000CC"/>
                          </a:solidFill>
                          <a:effectLst/>
                          <a:latin typeface="微軟正黑體" panose="020B0604030504040204" pitchFamily="34" charset="-120"/>
                          <a:ea typeface="微軟正黑體" panose="020B0604030504040204" pitchFamily="34" charset="-120"/>
                        </a:rPr>
                        <a:t>百分比</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EF7F8"/>
                    </a:solidFill>
                  </a:tcPr>
                </a:tc>
                <a:extLst>
                  <a:ext uri="{0D108BD9-81ED-4DB2-BD59-A6C34878D82A}">
                    <a16:rowId xmlns:a16="http://schemas.microsoft.com/office/drawing/2014/main" val="3580780015"/>
                  </a:ext>
                </a:extLst>
              </a:tr>
              <a:tr h="342397">
                <a:tc vMerge="1">
                  <a:txBody>
                    <a:bodyPr/>
                    <a:lstStyle/>
                    <a:p>
                      <a:endParaRPr lang="zh-TW" altLang="en-US"/>
                    </a:p>
                  </a:txBody>
                  <a:tcPr/>
                </a:tc>
                <a:tc>
                  <a:txBody>
                    <a:bodyPr/>
                    <a:lstStyle/>
                    <a:p>
                      <a:pPr algn="ctr" rtl="0" fontAlgn="ctr"/>
                      <a:r>
                        <a:rPr lang="zh-TW" altLang="en-US" sz="1800" b="0" i="0" u="none" strike="noStrike"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1800" b="0" i="0" u="none" strike="noStrike"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800" b="0" i="0" u="none" strike="noStrike"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比序</a:t>
                      </a: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EF7F8"/>
                    </a:solidFill>
                  </a:tcPr>
                </a:tc>
                <a:tc>
                  <a:txBody>
                    <a:bodyPr/>
                    <a:lstStyle/>
                    <a:p>
                      <a:pPr algn="l" rtl="0" fontAlgn="ctr"/>
                      <a:r>
                        <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rPr>
                        <a:t>技能領域科目平均成績</a:t>
                      </a: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rPr>
                        <a:t>之</a:t>
                      </a:r>
                      <a:r>
                        <a:rPr lang="zh-TW" altLang="en-US" sz="1800" b="1" i="0" u="none" strike="noStrike" dirty="0">
                          <a:solidFill>
                            <a:srgbClr val="FF0000"/>
                          </a:solidFill>
                          <a:effectLst/>
                          <a:latin typeface="微軟正黑體" panose="020B0604030504040204" pitchFamily="34" charset="-120"/>
                          <a:ea typeface="微軟正黑體" panose="020B0604030504040204" pitchFamily="34" charset="-120"/>
                        </a:rPr>
                        <a:t>群名次</a:t>
                      </a:r>
                      <a:r>
                        <a:rPr lang="zh-TW" altLang="en-US" sz="1800" b="1" i="0" u="none" strike="noStrike" dirty="0">
                          <a:solidFill>
                            <a:srgbClr val="0000CC"/>
                          </a:solidFill>
                          <a:effectLst/>
                          <a:latin typeface="微軟正黑體" panose="020B0604030504040204" pitchFamily="34" charset="-120"/>
                          <a:ea typeface="微軟正黑體" panose="020B0604030504040204" pitchFamily="34" charset="-120"/>
                        </a:rPr>
                        <a:t>百分比</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EF7F8"/>
                    </a:solidFill>
                  </a:tcPr>
                </a:tc>
                <a:extLst>
                  <a:ext uri="{0D108BD9-81ED-4DB2-BD59-A6C34878D82A}">
                    <a16:rowId xmlns:a16="http://schemas.microsoft.com/office/drawing/2014/main" val="1111552203"/>
                  </a:ext>
                </a:extLst>
              </a:tr>
              <a:tr h="342397">
                <a:tc rowSpan="3">
                  <a:txBody>
                    <a:bodyPr/>
                    <a:lstStyle/>
                    <a:p>
                      <a:pPr algn="ctr" rtl="0" fontAlgn="ct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rPr>
                        <a:t>基本學科</a:t>
                      </a:r>
                    </a:p>
                    <a:p>
                      <a:pPr algn="ctr" rtl="0" fontAlgn="ct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rPr>
                        <a:t>表現</a:t>
                      </a:r>
                    </a:p>
                    <a:p>
                      <a:pPr algn="ctr" fontAlgn="ctr"/>
                      <a:r>
                        <a:rPr lang="zh-TW" altLang="en-US" sz="1000" b="0" i="0" u="none" strike="noStrike" dirty="0">
                          <a:solidFill>
                            <a:srgbClr val="000000"/>
                          </a:solidFill>
                          <a:effectLst/>
                          <a:latin typeface="微軟正黑體" panose="020B0604030504040204" pitchFamily="34" charset="-120"/>
                          <a:ea typeface="微軟正黑體" panose="020B0604030504040204" pitchFamily="34" charset="-120"/>
                        </a:rPr>
                        <a:t>　</a:t>
                      </a: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AB5ED"/>
                    </a:solidFill>
                  </a:tcPr>
                </a:tc>
                <a:tc>
                  <a:txBody>
                    <a:bodyPr/>
                    <a:lstStyle/>
                    <a:p>
                      <a:pPr algn="ctr" rtl="0" fontAlgn="ct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比序</a:t>
                      </a: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AB5ED"/>
                    </a:solidFill>
                  </a:tcPr>
                </a:tc>
                <a:tc>
                  <a:txBody>
                    <a:bodyPr/>
                    <a:lstStyle/>
                    <a:p>
                      <a:pPr algn="l" rtl="0" fontAlgn="ctr"/>
                      <a:r>
                        <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rPr>
                        <a:t>英文平均成績</a:t>
                      </a: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rPr>
                        <a:t>之</a:t>
                      </a:r>
                      <a:r>
                        <a:rPr lang="zh-TW" altLang="en-US" sz="1800" b="1" i="0" u="none" strike="noStrike" dirty="0">
                          <a:solidFill>
                            <a:srgbClr val="FF0000"/>
                          </a:solidFill>
                          <a:effectLst/>
                          <a:latin typeface="微軟正黑體" panose="020B0604030504040204" pitchFamily="34" charset="-120"/>
                          <a:ea typeface="微軟正黑體" panose="020B0604030504040204" pitchFamily="34" charset="-120"/>
                        </a:rPr>
                        <a:t>群名次</a:t>
                      </a:r>
                      <a:r>
                        <a:rPr lang="zh-TW" altLang="en-US" sz="1800" b="1" i="0" u="none" strike="noStrike" dirty="0">
                          <a:solidFill>
                            <a:srgbClr val="0000CC"/>
                          </a:solidFill>
                          <a:effectLst/>
                          <a:latin typeface="微軟正黑體" panose="020B0604030504040204" pitchFamily="34" charset="-120"/>
                          <a:ea typeface="微軟正黑體" panose="020B0604030504040204" pitchFamily="34" charset="-120"/>
                        </a:rPr>
                        <a:t>百分比</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AB5ED"/>
                    </a:solidFill>
                  </a:tcPr>
                </a:tc>
                <a:extLst>
                  <a:ext uri="{0D108BD9-81ED-4DB2-BD59-A6C34878D82A}">
                    <a16:rowId xmlns:a16="http://schemas.microsoft.com/office/drawing/2014/main" val="1143100553"/>
                  </a:ext>
                </a:extLst>
              </a:tr>
              <a:tr h="342397">
                <a:tc vMerge="1">
                  <a:txBody>
                    <a:bodyPr/>
                    <a:lstStyle/>
                    <a:p>
                      <a:pPr algn="ctr" rtl="0" fontAlgn="ctr"/>
                      <a:endParaRPr lang="zh-TW" altLang="en-US" sz="1800" b="0" i="0" u="none" strike="noStrike" dirty="0">
                        <a:solidFill>
                          <a:srgbClr val="000000"/>
                        </a:solidFill>
                        <a:effectLst/>
                        <a:latin typeface="標楷體" panose="03000509000000000000" pitchFamily="65" charset="-120"/>
                        <a:ea typeface="標楷體" panose="03000509000000000000" pitchFamily="65" charset="-120"/>
                      </a:endParaRP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solidFill>
                      <a:srgbClr val="CAB5ED"/>
                    </a:solidFill>
                  </a:tcPr>
                </a:tc>
                <a:tc>
                  <a:txBody>
                    <a:bodyPr/>
                    <a:lstStyle/>
                    <a:p>
                      <a:pPr algn="ctr" rtl="0" fontAlgn="ct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比序</a:t>
                      </a: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0D4F4"/>
                    </a:solidFill>
                  </a:tcPr>
                </a:tc>
                <a:tc>
                  <a:txBody>
                    <a:bodyPr/>
                    <a:lstStyle/>
                    <a:p>
                      <a:pPr algn="l" rtl="0" fontAlgn="ctr"/>
                      <a:r>
                        <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rPr>
                        <a:t>國文平均成績</a:t>
                      </a: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rPr>
                        <a:t>之</a:t>
                      </a:r>
                      <a:r>
                        <a:rPr lang="zh-TW" altLang="en-US" sz="1800" b="1" i="0" u="none" strike="noStrike" dirty="0">
                          <a:solidFill>
                            <a:srgbClr val="FF0000"/>
                          </a:solidFill>
                          <a:effectLst/>
                          <a:latin typeface="微軟正黑體" panose="020B0604030504040204" pitchFamily="34" charset="-120"/>
                          <a:ea typeface="微軟正黑體" panose="020B0604030504040204" pitchFamily="34" charset="-120"/>
                        </a:rPr>
                        <a:t>群名次</a:t>
                      </a:r>
                      <a:r>
                        <a:rPr lang="zh-TW" altLang="en-US" sz="1800" b="1" i="0" u="none" strike="noStrike" dirty="0">
                          <a:solidFill>
                            <a:srgbClr val="0000CC"/>
                          </a:solidFill>
                          <a:effectLst/>
                          <a:latin typeface="微軟正黑體" panose="020B0604030504040204" pitchFamily="34" charset="-120"/>
                          <a:ea typeface="微軟正黑體" panose="020B0604030504040204" pitchFamily="34" charset="-120"/>
                        </a:rPr>
                        <a:t>百分比</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0D4F4"/>
                    </a:solidFill>
                  </a:tcPr>
                </a:tc>
                <a:extLst>
                  <a:ext uri="{0D108BD9-81ED-4DB2-BD59-A6C34878D82A}">
                    <a16:rowId xmlns:a16="http://schemas.microsoft.com/office/drawing/2014/main" val="3048995485"/>
                  </a:ext>
                </a:extLst>
              </a:tr>
              <a:tr h="342397">
                <a:tc vMerge="1">
                  <a:txBody>
                    <a:bodyPr/>
                    <a:lstStyle/>
                    <a:p>
                      <a:pPr algn="ctr" fontAlgn="ctr"/>
                      <a:endParaRPr lang="zh-TW" altLang="en-US" sz="1000" b="0" i="0" u="none" strike="noStrike" dirty="0">
                        <a:solidFill>
                          <a:srgbClr val="000000"/>
                        </a:solidFill>
                        <a:effectLst/>
                        <a:latin typeface="新細明體" panose="02020500000000000000" pitchFamily="18" charset="-120"/>
                        <a:ea typeface="新細明體" panose="02020500000000000000" pitchFamily="18" charset="-120"/>
                      </a:endParaRP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CAB5ED"/>
                    </a:solidFill>
                  </a:tcPr>
                </a:tc>
                <a:tc>
                  <a:txBody>
                    <a:bodyPr/>
                    <a:lstStyle/>
                    <a:p>
                      <a:pPr algn="ctr" rtl="0" fontAlgn="ct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比序</a:t>
                      </a: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AB5ED"/>
                    </a:solidFill>
                  </a:tcPr>
                </a:tc>
                <a:tc>
                  <a:txBody>
                    <a:bodyPr/>
                    <a:lstStyle/>
                    <a:p>
                      <a:pPr algn="l" rtl="0" fontAlgn="ctr"/>
                      <a:r>
                        <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rPr>
                        <a:t>數學平均成績</a:t>
                      </a: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rPr>
                        <a:t>之</a:t>
                      </a:r>
                      <a:r>
                        <a:rPr lang="zh-TW" altLang="en-US" sz="1800" b="1" i="0" u="none" strike="noStrike" dirty="0">
                          <a:solidFill>
                            <a:srgbClr val="FF0000"/>
                          </a:solidFill>
                          <a:effectLst/>
                          <a:latin typeface="微軟正黑體" panose="020B0604030504040204" pitchFamily="34" charset="-120"/>
                          <a:ea typeface="微軟正黑體" panose="020B0604030504040204" pitchFamily="34" charset="-120"/>
                        </a:rPr>
                        <a:t>群名次</a:t>
                      </a:r>
                      <a:r>
                        <a:rPr lang="zh-TW" altLang="en-US" sz="1800" b="1" i="0" u="none" strike="noStrike" dirty="0">
                          <a:solidFill>
                            <a:srgbClr val="0000CC"/>
                          </a:solidFill>
                          <a:effectLst/>
                          <a:latin typeface="微軟正黑體" panose="020B0604030504040204" pitchFamily="34" charset="-120"/>
                          <a:ea typeface="微軟正黑體" panose="020B0604030504040204" pitchFamily="34" charset="-120"/>
                        </a:rPr>
                        <a:t>百分比</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AB5ED"/>
                    </a:solidFill>
                  </a:tcPr>
                </a:tc>
                <a:extLst>
                  <a:ext uri="{0D108BD9-81ED-4DB2-BD59-A6C34878D82A}">
                    <a16:rowId xmlns:a16="http://schemas.microsoft.com/office/drawing/2014/main" val="2656896389"/>
                  </a:ext>
                </a:extLst>
              </a:tr>
              <a:tr h="342397">
                <a:tc rowSpan="2">
                  <a:txBody>
                    <a:bodyPr/>
                    <a:lstStyle/>
                    <a:p>
                      <a:pPr algn="ctr" rtl="0" fontAlgn="ctr"/>
                      <a:r>
                        <a:rPr lang="zh-TW" altLang="en-US" sz="1900" b="0" i="0" u="none" strike="noStrike" dirty="0">
                          <a:solidFill>
                            <a:srgbClr val="000000"/>
                          </a:solidFill>
                          <a:effectLst/>
                          <a:latin typeface="微軟正黑體" panose="020B0604030504040204" pitchFamily="34" charset="-120"/>
                          <a:ea typeface="微軟正黑體" panose="020B0604030504040204" pitchFamily="34" charset="-120"/>
                        </a:rPr>
                        <a:t>多元能力表現成績</a:t>
                      </a: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0A0C0"/>
                    </a:solidFill>
                  </a:tcPr>
                </a:tc>
                <a:tc>
                  <a:txBody>
                    <a:bodyPr/>
                    <a:lstStyle/>
                    <a:p>
                      <a:pPr algn="ctr" rtl="0" fontAlgn="ct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比序</a:t>
                      </a: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0A0C0"/>
                    </a:solidFill>
                  </a:tcPr>
                </a:tc>
                <a:tc>
                  <a:txBody>
                    <a:bodyPr/>
                    <a:lstStyle/>
                    <a:p>
                      <a:pPr algn="l" rtl="0" fontAlgn="ctr"/>
                      <a:r>
                        <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rPr>
                        <a:t>「競賽、證照及語文能力檢定」</a:t>
                      </a: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rPr>
                        <a:t>之</a:t>
                      </a:r>
                      <a:r>
                        <a:rPr lang="zh-TW" altLang="en-US" sz="1800" b="1" i="0" u="none" strike="noStrike" dirty="0">
                          <a:solidFill>
                            <a:srgbClr val="6600CC"/>
                          </a:solidFill>
                          <a:effectLst/>
                          <a:latin typeface="微軟正黑體" panose="020B0604030504040204" pitchFamily="34" charset="-120"/>
                          <a:ea typeface="微軟正黑體" panose="020B0604030504040204" pitchFamily="34" charset="-120"/>
                        </a:rPr>
                        <a:t>總合成績</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0A0C0"/>
                    </a:solidFill>
                  </a:tcPr>
                </a:tc>
                <a:extLst>
                  <a:ext uri="{0D108BD9-81ED-4DB2-BD59-A6C34878D82A}">
                    <a16:rowId xmlns:a16="http://schemas.microsoft.com/office/drawing/2014/main" val="2131152597"/>
                  </a:ext>
                </a:extLst>
              </a:tr>
              <a:tr h="370170">
                <a:tc vMerge="1">
                  <a:txBody>
                    <a:bodyPr/>
                    <a:lstStyle/>
                    <a:p>
                      <a:endParaRPr lang="zh-TW" altLang="en-US"/>
                    </a:p>
                  </a:txBody>
                  <a:tcPr/>
                </a:tc>
                <a:tc>
                  <a:txBody>
                    <a:bodyPr/>
                    <a:lstStyle/>
                    <a:p>
                      <a:pPr algn="ctr" rtl="0" fontAlgn="ct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8</a:t>
                      </a: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比序</a:t>
                      </a: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5DFEA"/>
                    </a:solidFill>
                  </a:tcPr>
                </a:tc>
                <a:tc>
                  <a:txBody>
                    <a:bodyPr/>
                    <a:lstStyle/>
                    <a:p>
                      <a:pPr algn="l" rtl="0" fontAlgn="ctr"/>
                      <a:r>
                        <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rPr>
                        <a:t>「學校幹部、志工、社會服務及社團參與」</a:t>
                      </a:r>
                      <a:r>
                        <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rPr>
                        <a:t>之</a:t>
                      </a:r>
                      <a:r>
                        <a:rPr lang="zh-TW" altLang="en-US" sz="1800" b="1" i="0" u="none" strike="noStrike" dirty="0">
                          <a:solidFill>
                            <a:srgbClr val="6600CC"/>
                          </a:solidFill>
                          <a:effectLst/>
                          <a:latin typeface="微軟正黑體" panose="020B0604030504040204" pitchFamily="34" charset="-120"/>
                          <a:ea typeface="微軟正黑體" panose="020B0604030504040204" pitchFamily="34" charset="-120"/>
                        </a:rPr>
                        <a:t>總合成績</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7611" marR="7611" marT="761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5DFEA"/>
                    </a:solidFill>
                  </a:tcPr>
                </a:tc>
                <a:extLst>
                  <a:ext uri="{0D108BD9-81ED-4DB2-BD59-A6C34878D82A}">
                    <a16:rowId xmlns:a16="http://schemas.microsoft.com/office/drawing/2014/main" val="2968536039"/>
                  </a:ext>
                </a:extLst>
              </a:tr>
            </a:tbl>
          </a:graphicData>
        </a:graphic>
      </p:graphicFrame>
      <p:sp>
        <p:nvSpPr>
          <p:cNvPr id="9" name="橢圓形圖說文字 8"/>
          <p:cNvSpPr/>
          <p:nvPr/>
        </p:nvSpPr>
        <p:spPr bwMode="auto">
          <a:xfrm rot="21444278">
            <a:off x="7027798" y="2800795"/>
            <a:ext cx="783516" cy="350192"/>
          </a:xfrm>
          <a:prstGeom prst="wedgeEllipseCallout">
            <a:avLst>
              <a:gd name="adj1" fmla="val -85862"/>
              <a:gd name="adj2" fmla="val -4513"/>
            </a:avLst>
          </a:prstGeom>
          <a:solidFill>
            <a:srgbClr val="FFFF00"/>
          </a:solidFill>
          <a:ln>
            <a:noFill/>
          </a:ln>
          <a:effectLst/>
          <a:scene3d>
            <a:camera prst="orthographicFront"/>
            <a:lightRig rig="threePt" dir="t"/>
          </a:scene3d>
          <a:sp3d>
            <a:bevelT/>
          </a:sp3d>
          <a:extLst/>
        </p:spPr>
        <p:txBody>
          <a:bodyPr lIns="0" tIns="36000" rIns="0" bIns="36000" rtlCol="0" anchor="ctr"/>
          <a:lstStyle/>
          <a:p>
            <a:pPr algn="ctr"/>
            <a:r>
              <a:rPr lang="en-US" altLang="zh-TW" sz="1600" dirty="0" smtClean="0">
                <a:solidFill>
                  <a:srgbClr val="FF0000"/>
                </a:solidFill>
                <a:latin typeface="Cooper Black" panose="0208090404030B020404" pitchFamily="18" charset="0"/>
              </a:rPr>
              <a:t>NEW</a:t>
            </a:r>
            <a:endParaRPr lang="zh-TW" altLang="en-US" sz="1600" dirty="0">
              <a:solidFill>
                <a:srgbClr val="FF0000"/>
              </a:solidFill>
              <a:latin typeface="Cooper Black" panose="0208090404030B0204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repeatCount="indefinite" fill="hold" grpId="0" nodeType="withEffect">
                                  <p:stCondLst>
                                    <p:cond delay="100"/>
                                  </p:stCondLst>
                                  <p:childTnLst>
                                    <p:animRot by="120000">
                                      <p:cBhvr>
                                        <p:cTn id="6" dur="100" fill="hold">
                                          <p:stCondLst>
                                            <p:cond delay="0"/>
                                          </p:stCondLst>
                                        </p:cTn>
                                        <p:tgtEl>
                                          <p:spTgt spid="9"/>
                                        </p:tgtEl>
                                        <p:attrNameLst>
                                          <p:attrName>r</p:attrName>
                                        </p:attrNameLst>
                                      </p:cBhvr>
                                    </p:animRot>
                                    <p:animRot by="-240000">
                                      <p:cBhvr>
                                        <p:cTn id="7" dur="200" fill="hold">
                                          <p:stCondLst>
                                            <p:cond delay="200"/>
                                          </p:stCondLst>
                                        </p:cTn>
                                        <p:tgtEl>
                                          <p:spTgt spid="9"/>
                                        </p:tgtEl>
                                        <p:attrNameLst>
                                          <p:attrName>r</p:attrName>
                                        </p:attrNameLst>
                                      </p:cBhvr>
                                    </p:animRot>
                                    <p:animRot by="240000">
                                      <p:cBhvr>
                                        <p:cTn id="8" dur="200" fill="hold">
                                          <p:stCondLst>
                                            <p:cond delay="400"/>
                                          </p:stCondLst>
                                        </p:cTn>
                                        <p:tgtEl>
                                          <p:spTgt spid="9"/>
                                        </p:tgtEl>
                                        <p:attrNameLst>
                                          <p:attrName>r</p:attrName>
                                        </p:attrNameLst>
                                      </p:cBhvr>
                                    </p:animRot>
                                    <p:animRot by="-240000">
                                      <p:cBhvr>
                                        <p:cTn id="9" dur="200" fill="hold">
                                          <p:stCondLst>
                                            <p:cond delay="600"/>
                                          </p:stCondLst>
                                        </p:cTn>
                                        <p:tgtEl>
                                          <p:spTgt spid="9"/>
                                        </p:tgtEl>
                                        <p:attrNameLst>
                                          <p:attrName>r</p:attrName>
                                        </p:attrNameLst>
                                      </p:cBhvr>
                                    </p:animRot>
                                    <p:animRot by="120000">
                                      <p:cBhvr>
                                        <p:cTn id="10" dur="200" fill="hold">
                                          <p:stCondLst>
                                            <p:cond delay="80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玖、甄選規定</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3/12</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4" name="投影片編號版面配置區 3"/>
          <p:cNvSpPr>
            <a:spLocks noGrp="1"/>
          </p:cNvSpPr>
          <p:nvPr>
            <p:ph type="sldNum" sz="quarter" idx="12"/>
          </p:nvPr>
        </p:nvSpPr>
        <p:spPr>
          <a:xfrm>
            <a:off x="6589776" y="6528689"/>
            <a:ext cx="2133600" cy="476250"/>
          </a:xfrm>
        </p:spPr>
        <p:txBody>
          <a:bodyPr/>
          <a:lstStyle/>
          <a:p>
            <a:pPr>
              <a:defRPr/>
            </a:pPr>
            <a:fld id="{ABFE6108-DA02-42FF-8F2B-6965D0D38C5E}" type="slidenum">
              <a:rPr lang="zh-TW" altLang="en-US" smtClean="0"/>
              <a:pPr>
                <a:defRPr/>
              </a:pPr>
              <a:t>17</a:t>
            </a:fld>
            <a:endParaRPr lang="en-US" altLang="zh-TW" dirty="0"/>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213291594"/>
              </p:ext>
            </p:extLst>
          </p:nvPr>
        </p:nvGraphicFramePr>
        <p:xfrm>
          <a:off x="279904" y="1565024"/>
          <a:ext cx="8630863" cy="3448152"/>
        </p:xfrm>
        <a:graphic>
          <a:graphicData uri="http://schemas.openxmlformats.org/drawingml/2006/table">
            <a:tbl>
              <a:tblPr>
                <a:tableStyleId>{35758FB7-9AC5-4552-8A53-C91805E547FA}</a:tableStyleId>
              </a:tblPr>
              <a:tblGrid>
                <a:gridCol w="663867">
                  <a:extLst>
                    <a:ext uri="{9D8B030D-6E8A-4147-A177-3AD203B41FA5}">
                      <a16:colId xmlns:a16="http://schemas.microsoft.com/office/drawing/2014/main" val="20000"/>
                    </a:ext>
                  </a:extLst>
                </a:gridCol>
                <a:gridCol w="1106446">
                  <a:extLst>
                    <a:ext uri="{9D8B030D-6E8A-4147-A177-3AD203B41FA5}">
                      <a16:colId xmlns:a16="http://schemas.microsoft.com/office/drawing/2014/main" val="20001"/>
                    </a:ext>
                  </a:extLst>
                </a:gridCol>
                <a:gridCol w="1401499">
                  <a:extLst>
                    <a:ext uri="{9D8B030D-6E8A-4147-A177-3AD203B41FA5}">
                      <a16:colId xmlns:a16="http://schemas.microsoft.com/office/drawing/2014/main" val="20002"/>
                    </a:ext>
                  </a:extLst>
                </a:gridCol>
                <a:gridCol w="1253972">
                  <a:extLst>
                    <a:ext uri="{9D8B030D-6E8A-4147-A177-3AD203B41FA5}">
                      <a16:colId xmlns:a16="http://schemas.microsoft.com/office/drawing/2014/main" val="20003"/>
                    </a:ext>
                  </a:extLst>
                </a:gridCol>
                <a:gridCol w="663867">
                  <a:extLst>
                    <a:ext uri="{9D8B030D-6E8A-4147-A177-3AD203B41FA5}">
                      <a16:colId xmlns:a16="http://schemas.microsoft.com/office/drawing/2014/main" val="20004"/>
                    </a:ext>
                  </a:extLst>
                </a:gridCol>
                <a:gridCol w="958920">
                  <a:extLst>
                    <a:ext uri="{9D8B030D-6E8A-4147-A177-3AD203B41FA5}">
                      <a16:colId xmlns:a16="http://schemas.microsoft.com/office/drawing/2014/main" val="20005"/>
                    </a:ext>
                  </a:extLst>
                </a:gridCol>
                <a:gridCol w="1373169">
                  <a:extLst>
                    <a:ext uri="{9D8B030D-6E8A-4147-A177-3AD203B41FA5}">
                      <a16:colId xmlns:a16="http://schemas.microsoft.com/office/drawing/2014/main" val="20006"/>
                    </a:ext>
                  </a:extLst>
                </a:gridCol>
                <a:gridCol w="1209123">
                  <a:extLst>
                    <a:ext uri="{9D8B030D-6E8A-4147-A177-3AD203B41FA5}">
                      <a16:colId xmlns:a16="http://schemas.microsoft.com/office/drawing/2014/main" val="20007"/>
                    </a:ext>
                  </a:extLst>
                </a:gridCol>
              </a:tblGrid>
              <a:tr h="269131">
                <a:tc gridSpan="4">
                  <a:txBody>
                    <a:bodyPr/>
                    <a:lstStyle/>
                    <a:p>
                      <a:pPr>
                        <a:lnSpc>
                          <a:spcPts val="1500"/>
                        </a:lnSpc>
                        <a:spcAft>
                          <a:spcPts val="0"/>
                        </a:spcAft>
                      </a:pPr>
                      <a:r>
                        <a:rPr lang="zh-TW" sz="1600" kern="0" dirty="0" smtClean="0">
                          <a:effectLst/>
                          <a:latin typeface="微軟正黑體" panose="020B0604030504040204" pitchFamily="34" charset="-120"/>
                          <a:ea typeface="微軟正黑體" panose="020B0604030504040204" pitchFamily="34" charset="-120"/>
                          <a:cs typeface="Arial" panose="020B0604020202020204" pitchFamily="34" charset="0"/>
                        </a:rPr>
                        <a:t>例甲：校內</a:t>
                      </a:r>
                      <a:r>
                        <a:rPr lang="en-US" altLang="zh-TW" sz="1600" kern="0" dirty="0" smtClean="0">
                          <a:effectLst/>
                          <a:latin typeface="微軟正黑體" panose="020B0604030504040204" pitchFamily="34" charset="-120"/>
                          <a:ea typeface="微軟正黑體" panose="020B0604030504040204" pitchFamily="34" charset="-120"/>
                          <a:cs typeface="Arial" panose="020B0604020202020204" pitchFamily="34" charset="0"/>
                        </a:rPr>
                        <a:t>【</a:t>
                      </a:r>
                      <a:r>
                        <a:rPr lang="zh-TW" altLang="zh-TW" sz="1600" kern="0" dirty="0" smtClean="0">
                          <a:effectLst/>
                          <a:latin typeface="微軟正黑體" panose="020B0604030504040204" pitchFamily="34" charset="-120"/>
                          <a:ea typeface="微軟正黑體" panose="020B0604030504040204" pitchFamily="34" charset="-120"/>
                          <a:cs typeface="Arial" panose="020B0604020202020204" pitchFamily="34" charset="0"/>
                        </a:rPr>
                        <a:t>機械群</a:t>
                      </a:r>
                      <a:r>
                        <a:rPr lang="en-US" altLang="zh-TW" sz="1600" kern="0" dirty="0" smtClean="0">
                          <a:effectLst/>
                          <a:latin typeface="微軟正黑體" panose="020B0604030504040204" pitchFamily="34" charset="-120"/>
                          <a:ea typeface="微軟正黑體" panose="020B0604030504040204" pitchFamily="34" charset="-120"/>
                          <a:cs typeface="Arial" panose="020B0604020202020204" pitchFamily="34" charset="0"/>
                        </a:rPr>
                        <a:t>】</a:t>
                      </a:r>
                      <a:r>
                        <a:rPr lang="zh-TW" sz="1600" kern="0" dirty="0" smtClean="0">
                          <a:effectLst/>
                          <a:latin typeface="微軟正黑體" panose="020B0604030504040204" pitchFamily="34" charset="-120"/>
                          <a:ea typeface="微軟正黑體" panose="020B0604030504040204" pitchFamily="34" charset="-120"/>
                          <a:cs typeface="Arial" panose="020B0604020202020204" pitchFamily="34" charset="0"/>
                        </a:rPr>
                        <a:t>總人數</a:t>
                      </a:r>
                      <a:r>
                        <a:rPr lang="en-US" sz="1600" b="1" kern="0" dirty="0" smtClean="0">
                          <a:solidFill>
                            <a:srgbClr val="0000CC"/>
                          </a:solidFill>
                          <a:effectLst/>
                          <a:latin typeface="微軟正黑體" panose="020B0604030504040204" pitchFamily="34" charset="-120"/>
                          <a:ea typeface="微軟正黑體" panose="020B0604030504040204" pitchFamily="34" charset="-120"/>
                          <a:cs typeface="Arial" panose="020B0604020202020204" pitchFamily="34" charset="0"/>
                        </a:rPr>
                        <a:t>603</a:t>
                      </a:r>
                      <a:r>
                        <a:rPr lang="zh-TW" sz="1600" b="1" kern="0" dirty="0" smtClean="0">
                          <a:solidFill>
                            <a:srgbClr val="0000CC"/>
                          </a:solidFill>
                          <a:effectLst/>
                          <a:latin typeface="微軟正黑體" panose="020B0604030504040204" pitchFamily="34" charset="-120"/>
                          <a:ea typeface="微軟正黑體" panose="020B0604030504040204" pitchFamily="34" charset="-120"/>
                          <a:cs typeface="Arial" panose="020B0604020202020204" pitchFamily="34" charset="0"/>
                        </a:rPr>
                        <a:t>人</a:t>
                      </a:r>
                      <a:endParaRPr lang="zh-TW" sz="1600" b="1" kern="100" dirty="0">
                        <a:solidFill>
                          <a:srgbClr val="0000CC"/>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C0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nSpc>
                          <a:spcPts val="1500"/>
                        </a:lnSpc>
                        <a:spcAft>
                          <a:spcPts val="0"/>
                        </a:spcAft>
                      </a:pPr>
                      <a:r>
                        <a:rPr lang="zh-TW" sz="1600" kern="0" dirty="0">
                          <a:effectLst/>
                          <a:latin typeface="微軟正黑體" panose="020B0604030504040204" pitchFamily="34" charset="-120"/>
                          <a:ea typeface="微軟正黑體" panose="020B0604030504040204" pitchFamily="34" charset="-120"/>
                          <a:cs typeface="Arial" panose="020B0604020202020204" pitchFamily="34" charset="0"/>
                        </a:rPr>
                        <a:t>例</a:t>
                      </a:r>
                      <a:r>
                        <a:rPr lang="zh-TW" sz="1600" kern="0" dirty="0" smtClean="0">
                          <a:effectLst/>
                          <a:latin typeface="微軟正黑體" panose="020B0604030504040204" pitchFamily="34" charset="-120"/>
                          <a:ea typeface="微軟正黑體" panose="020B0604030504040204" pitchFamily="34" charset="-120"/>
                          <a:cs typeface="Arial" panose="020B0604020202020204" pitchFamily="34" charset="0"/>
                        </a:rPr>
                        <a:t>乙：校內</a:t>
                      </a:r>
                      <a:r>
                        <a:rPr lang="en-US" altLang="zh-TW" sz="1600" kern="0" dirty="0" smtClean="0">
                          <a:effectLst/>
                          <a:latin typeface="微軟正黑體" panose="020B0604030504040204" pitchFamily="34" charset="-120"/>
                          <a:ea typeface="微軟正黑體" panose="020B0604030504040204" pitchFamily="34" charset="-120"/>
                          <a:cs typeface="Arial" panose="020B0604020202020204" pitchFamily="34" charset="0"/>
                        </a:rPr>
                        <a:t>【</a:t>
                      </a:r>
                      <a:r>
                        <a:rPr lang="zh-TW" altLang="zh-TW" sz="1600" kern="0" dirty="0" smtClean="0">
                          <a:effectLst/>
                          <a:latin typeface="微軟正黑體" panose="020B0604030504040204" pitchFamily="34" charset="-120"/>
                          <a:ea typeface="微軟正黑體" panose="020B0604030504040204" pitchFamily="34" charset="-120"/>
                          <a:cs typeface="Arial" panose="020B0604020202020204" pitchFamily="34" charset="0"/>
                        </a:rPr>
                        <a:t>外語群</a:t>
                      </a:r>
                      <a:r>
                        <a:rPr lang="en-US" altLang="zh-TW" sz="1600" kern="0" dirty="0" smtClean="0">
                          <a:effectLst/>
                          <a:latin typeface="微軟正黑體" panose="020B0604030504040204" pitchFamily="34" charset="-120"/>
                          <a:ea typeface="微軟正黑體" panose="020B0604030504040204" pitchFamily="34" charset="-120"/>
                          <a:cs typeface="Arial" panose="020B0604020202020204" pitchFamily="34" charset="0"/>
                        </a:rPr>
                        <a:t>】</a:t>
                      </a:r>
                      <a:r>
                        <a:rPr lang="zh-TW" sz="1600" kern="0" dirty="0" smtClean="0">
                          <a:effectLst/>
                          <a:latin typeface="微軟正黑體" panose="020B0604030504040204" pitchFamily="34" charset="-120"/>
                          <a:ea typeface="微軟正黑體" panose="020B0604030504040204" pitchFamily="34" charset="-120"/>
                          <a:cs typeface="Arial" panose="020B0604020202020204" pitchFamily="34" charset="0"/>
                        </a:rPr>
                        <a:t>總</a:t>
                      </a:r>
                      <a:r>
                        <a:rPr lang="zh-TW" sz="1600" kern="0" dirty="0">
                          <a:effectLst/>
                          <a:latin typeface="微軟正黑體" panose="020B0604030504040204" pitchFamily="34" charset="-120"/>
                          <a:ea typeface="微軟正黑體" panose="020B0604030504040204" pitchFamily="34" charset="-120"/>
                          <a:cs typeface="Arial" panose="020B0604020202020204" pitchFamily="34" charset="0"/>
                        </a:rPr>
                        <a:t>人數</a:t>
                      </a:r>
                      <a:r>
                        <a:rPr lang="en-US" sz="1600" b="1" kern="0" dirty="0">
                          <a:solidFill>
                            <a:srgbClr val="0000CC"/>
                          </a:solidFill>
                          <a:effectLst/>
                          <a:latin typeface="微軟正黑體" panose="020B0604030504040204" pitchFamily="34" charset="-120"/>
                          <a:ea typeface="微軟正黑體" panose="020B0604030504040204" pitchFamily="34" charset="-120"/>
                          <a:cs typeface="Arial" panose="020B0604020202020204" pitchFamily="34" charset="0"/>
                        </a:rPr>
                        <a:t>42</a:t>
                      </a:r>
                      <a:r>
                        <a:rPr lang="zh-TW" sz="1600" b="1" kern="0" dirty="0">
                          <a:solidFill>
                            <a:srgbClr val="0000CC"/>
                          </a:solidFill>
                          <a:effectLst/>
                          <a:latin typeface="微軟正黑體" panose="020B0604030504040204" pitchFamily="34" charset="-120"/>
                          <a:ea typeface="微軟正黑體" panose="020B0604030504040204" pitchFamily="34" charset="-120"/>
                          <a:cs typeface="Arial" panose="020B0604020202020204" pitchFamily="34" charset="0"/>
                        </a:rPr>
                        <a:t>人</a:t>
                      </a:r>
                      <a:endParaRPr lang="zh-TW" sz="1600" b="1" kern="100" dirty="0">
                        <a:solidFill>
                          <a:srgbClr val="0000CC"/>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6699"/>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618701">
                <a:tc>
                  <a:txBody>
                    <a:bodyPr/>
                    <a:lstStyle/>
                    <a:p>
                      <a:pPr algn="ctr">
                        <a:lnSpc>
                          <a:spcPct val="100000"/>
                        </a:lnSpc>
                        <a:spcAft>
                          <a:spcPts val="0"/>
                        </a:spcAft>
                      </a:pPr>
                      <a:r>
                        <a:rPr lang="zh-TW" sz="1400" kern="0" dirty="0">
                          <a:effectLst/>
                          <a:latin typeface="微軟正黑體" panose="020B0604030504040204" pitchFamily="34" charset="-120"/>
                          <a:ea typeface="微軟正黑體" panose="020B0604030504040204" pitchFamily="34" charset="-120"/>
                          <a:cs typeface="Arial" panose="020B0604020202020204" pitchFamily="34" charset="0"/>
                        </a:rPr>
                        <a:t>群名次</a:t>
                      </a:r>
                      <a:r>
                        <a:rPr lang="en-US" sz="1400" kern="0" dirty="0">
                          <a:effectLst/>
                          <a:latin typeface="微軟正黑體" panose="020B0604030504040204" pitchFamily="34" charset="-120"/>
                          <a:ea typeface="微軟正黑體" panose="020B0604030504040204" pitchFamily="34" charset="-120"/>
                          <a:cs typeface="Arial" panose="020B0604020202020204" pitchFamily="34" charset="0"/>
                        </a:rPr>
                        <a:t/>
                      </a:r>
                      <a:br>
                        <a:rPr lang="en-US" sz="1400" kern="0" dirty="0">
                          <a:effectLst/>
                          <a:latin typeface="微軟正黑體" panose="020B0604030504040204" pitchFamily="34" charset="-120"/>
                          <a:ea typeface="微軟正黑體" panose="020B0604030504040204" pitchFamily="34" charset="-120"/>
                          <a:cs typeface="Arial" panose="020B0604020202020204" pitchFamily="34" charset="0"/>
                        </a:rPr>
                      </a:br>
                      <a:r>
                        <a:rPr lang="zh-TW" sz="1400" kern="0" dirty="0">
                          <a:effectLst/>
                          <a:latin typeface="微軟正黑體" panose="020B0604030504040204" pitchFamily="34" charset="-120"/>
                          <a:ea typeface="微軟正黑體" panose="020B0604030504040204" pitchFamily="34" charset="-120"/>
                          <a:cs typeface="Arial" panose="020B0604020202020204" pitchFamily="34" charset="0"/>
                        </a:rPr>
                        <a:t>百分比</a:t>
                      </a:r>
                      <a:endParaRPr lang="zh-TW" sz="2000" b="1" kern="10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zh-TW" sz="1400" kern="0" dirty="0">
                          <a:effectLst/>
                          <a:latin typeface="微軟正黑體" panose="020B0604030504040204" pitchFamily="34" charset="-120"/>
                          <a:ea typeface="微軟正黑體" panose="020B0604030504040204" pitchFamily="34" charset="-120"/>
                          <a:cs typeface="Arial" panose="020B0604020202020204" pitchFamily="34" charset="0"/>
                        </a:rPr>
                        <a:t>該百分比之累計人數</a:t>
                      </a:r>
                      <a:endParaRPr lang="zh-TW" sz="2000" kern="10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zh-TW" sz="1400" kern="0" spc="-40" dirty="0">
                          <a:effectLst/>
                          <a:latin typeface="微軟正黑體" panose="020B0604030504040204" pitchFamily="34" charset="-120"/>
                          <a:ea typeface="微軟正黑體" panose="020B0604030504040204" pitchFamily="34" charset="-120"/>
                          <a:cs typeface="Arial" panose="020B0604020202020204" pitchFamily="34" charset="0"/>
                        </a:rPr>
                        <a:t>每一百分比級距推薦累計人數</a:t>
                      </a:r>
                      <a:endParaRPr lang="zh-TW" sz="2000" b="1" kern="10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zh-TW" sz="1400" kern="0" dirty="0">
                          <a:effectLst/>
                          <a:latin typeface="微軟正黑體" panose="020B0604030504040204" pitchFamily="34" charset="-120"/>
                          <a:ea typeface="微軟正黑體" panose="020B0604030504040204" pitchFamily="34" charset="-120"/>
                          <a:cs typeface="Arial" panose="020B0604020202020204" pitchFamily="34" charset="0"/>
                        </a:rPr>
                        <a:t>該百分比級距可推薦人數</a:t>
                      </a:r>
                      <a:endParaRPr lang="zh-TW" sz="2000" b="1" kern="10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zh-TW" sz="1400" kern="0" dirty="0">
                          <a:effectLst/>
                          <a:latin typeface="微軟正黑體" panose="020B0604030504040204" pitchFamily="34" charset="-120"/>
                          <a:ea typeface="微軟正黑體" panose="020B0604030504040204" pitchFamily="34" charset="-120"/>
                          <a:cs typeface="Arial" panose="020B0604020202020204" pitchFamily="34" charset="0"/>
                        </a:rPr>
                        <a:t>群名次</a:t>
                      </a:r>
                      <a:r>
                        <a:rPr lang="en-US" sz="1400" kern="0" dirty="0">
                          <a:effectLst/>
                          <a:latin typeface="微軟正黑體" panose="020B0604030504040204" pitchFamily="34" charset="-120"/>
                          <a:ea typeface="微軟正黑體" panose="020B0604030504040204" pitchFamily="34" charset="-120"/>
                          <a:cs typeface="Arial" panose="020B0604020202020204" pitchFamily="34" charset="0"/>
                        </a:rPr>
                        <a:t/>
                      </a:r>
                      <a:br>
                        <a:rPr lang="en-US" sz="1400" kern="0" dirty="0">
                          <a:effectLst/>
                          <a:latin typeface="微軟正黑體" panose="020B0604030504040204" pitchFamily="34" charset="-120"/>
                          <a:ea typeface="微軟正黑體" panose="020B0604030504040204" pitchFamily="34" charset="-120"/>
                          <a:cs typeface="Arial" panose="020B0604020202020204" pitchFamily="34" charset="0"/>
                        </a:rPr>
                      </a:br>
                      <a:r>
                        <a:rPr lang="zh-TW" sz="1400" kern="0" dirty="0">
                          <a:effectLst/>
                          <a:latin typeface="微軟正黑體" panose="020B0604030504040204" pitchFamily="34" charset="-120"/>
                          <a:ea typeface="微軟正黑體" panose="020B0604030504040204" pitchFamily="34" charset="-120"/>
                          <a:cs typeface="Arial" panose="020B0604020202020204" pitchFamily="34" charset="0"/>
                        </a:rPr>
                        <a:t>百分比</a:t>
                      </a:r>
                      <a:endParaRPr lang="zh-TW" sz="2000" b="1" kern="10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zh-TW" sz="1400" kern="0" dirty="0">
                          <a:effectLst/>
                          <a:latin typeface="微軟正黑體" panose="020B0604030504040204" pitchFamily="34" charset="-120"/>
                          <a:ea typeface="微軟正黑體" panose="020B0604030504040204" pitchFamily="34" charset="-120"/>
                          <a:cs typeface="Arial" panose="020B0604020202020204" pitchFamily="34" charset="0"/>
                        </a:rPr>
                        <a:t>該百分比之</a:t>
                      </a:r>
                      <a:r>
                        <a:rPr lang="zh-TW" sz="1400" kern="0" dirty="0" smtClean="0">
                          <a:effectLst/>
                          <a:latin typeface="微軟正黑體" panose="020B0604030504040204" pitchFamily="34" charset="-120"/>
                          <a:ea typeface="微軟正黑體" panose="020B0604030504040204" pitchFamily="34" charset="-120"/>
                          <a:cs typeface="Arial" panose="020B0604020202020204" pitchFamily="34" charset="0"/>
                        </a:rPr>
                        <a:t>累計</a:t>
                      </a:r>
                      <a:r>
                        <a:rPr lang="zh-TW" altLang="en-US" sz="1400" kern="0" dirty="0" smtClean="0">
                          <a:effectLst/>
                          <a:latin typeface="微軟正黑體" panose="020B0604030504040204" pitchFamily="34" charset="-120"/>
                          <a:ea typeface="微軟正黑體" panose="020B0604030504040204" pitchFamily="34" charset="-120"/>
                          <a:cs typeface="Arial" panose="020B0604020202020204" pitchFamily="34" charset="0"/>
                        </a:rPr>
                        <a:t>人</a:t>
                      </a:r>
                      <a:r>
                        <a:rPr lang="zh-TW" sz="1400" kern="0" dirty="0" smtClean="0">
                          <a:effectLst/>
                          <a:latin typeface="微軟正黑體" panose="020B0604030504040204" pitchFamily="34" charset="-120"/>
                          <a:ea typeface="微軟正黑體" panose="020B0604030504040204" pitchFamily="34" charset="-120"/>
                          <a:cs typeface="Arial" panose="020B0604020202020204" pitchFamily="34" charset="0"/>
                        </a:rPr>
                        <a:t>數</a:t>
                      </a:r>
                      <a:endParaRPr lang="zh-TW" sz="2000" kern="10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zh-TW" sz="1400" kern="0" spc="-40" dirty="0">
                          <a:effectLst/>
                          <a:latin typeface="微軟正黑體" panose="020B0604030504040204" pitchFamily="34" charset="-120"/>
                          <a:ea typeface="微軟正黑體" panose="020B0604030504040204" pitchFamily="34" charset="-120"/>
                          <a:cs typeface="Arial" panose="020B0604020202020204" pitchFamily="34" charset="0"/>
                        </a:rPr>
                        <a:t>每一百分比級距推薦累計人數</a:t>
                      </a:r>
                      <a:endParaRPr lang="zh-TW" sz="2000" b="1" kern="10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zh-TW" sz="1400" kern="0" dirty="0">
                          <a:effectLst/>
                          <a:latin typeface="微軟正黑體" panose="020B0604030504040204" pitchFamily="34" charset="-120"/>
                          <a:ea typeface="微軟正黑體" panose="020B0604030504040204" pitchFamily="34" charset="-120"/>
                          <a:cs typeface="Arial" panose="020B0604020202020204" pitchFamily="34" charset="0"/>
                        </a:rPr>
                        <a:t>該百分比級距可推薦人數</a:t>
                      </a:r>
                      <a:endParaRPr lang="zh-TW" sz="2000" b="1" kern="10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99390">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9999FF"/>
                    </a:solidFill>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6.03</a:t>
                      </a:r>
                      <a:endParaRPr lang="zh-TW" sz="2000"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7</a:t>
                      </a:r>
                      <a:endParaRPr lang="zh-TW" sz="2000"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7</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9999FF"/>
                    </a:solidFill>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2000" b="1"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9999FF"/>
                    </a:solidFill>
                  </a:tcPr>
                </a:tc>
                <a:tc>
                  <a:txBody>
                    <a:bodyPr/>
                    <a:lstStyle/>
                    <a:p>
                      <a:pPr algn="ctr">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0.42</a:t>
                      </a:r>
                      <a:endParaRPr lang="zh-TW" sz="2000" kern="100" baseline="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2000" kern="100" baseline="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9999FF"/>
                    </a:solidFill>
                  </a:tcPr>
                </a:tc>
                <a:extLst>
                  <a:ext uri="{0D108BD9-81ED-4DB2-BD59-A6C34878D82A}">
                    <a16:rowId xmlns:a16="http://schemas.microsoft.com/office/drawing/2014/main" val="10002"/>
                  </a:ext>
                </a:extLst>
              </a:tr>
              <a:tr h="199390">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8633"/>
                    </a:solidFill>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12.06</a:t>
                      </a:r>
                      <a:endParaRPr lang="zh-TW" sz="2000"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13</a:t>
                      </a:r>
                      <a:endParaRPr lang="zh-TW" sz="2000"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8633"/>
                    </a:solidFill>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a:t>
                      </a:r>
                      <a:endParaRPr lang="zh-TW" sz="2000" b="1"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0.84</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0</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199390">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00CC99"/>
                    </a:solidFill>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18.09</a:t>
                      </a:r>
                      <a:endParaRPr lang="zh-TW" sz="2000"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19</a:t>
                      </a:r>
                      <a:endParaRPr lang="zh-TW" sz="2000"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2000"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00CC99"/>
                    </a:solidFill>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8633"/>
                    </a:solidFill>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1.26</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8633"/>
                    </a:solidFill>
                  </a:tcPr>
                </a:tc>
                <a:extLst>
                  <a:ext uri="{0D108BD9-81ED-4DB2-BD59-A6C34878D82A}">
                    <a16:rowId xmlns:a16="http://schemas.microsoft.com/office/drawing/2014/main" val="10004"/>
                  </a:ext>
                </a:extLst>
              </a:tr>
              <a:tr h="199390">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4%</a:t>
                      </a:r>
                      <a:endParaRPr lang="zh-TW" sz="2000" b="1"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24.12</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25</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4%</a:t>
                      </a:r>
                      <a:endParaRPr lang="zh-TW" sz="2000" b="1"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1.68</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0</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5"/>
                  </a:ext>
                </a:extLst>
              </a:tr>
              <a:tr h="199390">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5%</a:t>
                      </a:r>
                      <a:endParaRPr lang="zh-TW" sz="2000" b="1"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30.15</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31</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5%</a:t>
                      </a:r>
                      <a:endParaRPr lang="zh-TW" sz="2000" b="1"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2.1</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a:t>
                      </a:r>
                      <a:endParaRPr lang="zh-TW" sz="2000" kern="100" baseline="0" dirty="0">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ctr">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2000" b="1" kern="100" baseline="0" dirty="0">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79" marR="17779"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6"/>
                  </a:ext>
                </a:extLst>
              </a:tr>
              <a:tr h="199390">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1400" b="1"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36.18</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37</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1400" b="1"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2.52</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0</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7"/>
                  </a:ext>
                </a:extLst>
              </a:tr>
              <a:tr h="199390">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8"/>
                  </a:ext>
                </a:extLst>
              </a:tr>
              <a:tr h="199390">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31%</a:t>
                      </a:r>
                      <a:endParaRPr lang="zh-TW" sz="1400" b="1"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186.93</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187</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31%</a:t>
                      </a:r>
                      <a:endParaRPr lang="zh-TW" sz="1400" b="1"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13.02</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14</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9"/>
                  </a:ext>
                </a:extLst>
              </a:tr>
              <a:tr h="199390">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32%</a:t>
                      </a:r>
                      <a:endParaRPr lang="zh-TW" sz="1400" b="1"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192.96</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193</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32%</a:t>
                      </a:r>
                      <a:endParaRPr lang="zh-TW" sz="1400" b="1"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13.44</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14</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0</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10"/>
                  </a:ext>
                </a:extLst>
              </a:tr>
              <a:tr h="199390">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33%</a:t>
                      </a:r>
                      <a:endParaRPr lang="zh-TW" sz="1400" b="1"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198.99</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199</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6</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33%</a:t>
                      </a:r>
                      <a:endParaRPr lang="zh-TW" sz="1400" b="1"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13.86</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14</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0</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11"/>
                  </a:ext>
                </a:extLst>
              </a:tr>
              <a:tr h="199390">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34%</a:t>
                      </a:r>
                      <a:endParaRPr lang="zh-TW" sz="1400" b="1"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205.02</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206</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7</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34%</a:t>
                      </a:r>
                      <a:endParaRPr lang="zh-TW" sz="1400" b="1"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00CC99"/>
                    </a:solidFill>
                  </a:tcPr>
                </a:tc>
                <a:tc>
                  <a:txBody>
                    <a:bodyPr/>
                    <a:lstStyle/>
                    <a:p>
                      <a:pPr marL="0" algn="ctr" defTabSz="914400" rtl="0" eaLnBrk="1" latinLnBrk="0" hangingPunct="1">
                        <a:lnSpc>
                          <a:spcPct val="100000"/>
                        </a:lnSpc>
                        <a:spcAft>
                          <a:spcPts val="0"/>
                        </a:spcAft>
                      </a:pPr>
                      <a:r>
                        <a:rPr lang="en-US" sz="1400" kern="0" baseline="0">
                          <a:effectLst/>
                          <a:latin typeface="微軟正黑體" panose="020B0604030504040204" pitchFamily="34" charset="-120"/>
                          <a:ea typeface="微軟正黑體" panose="020B0604030504040204" pitchFamily="34" charset="-120"/>
                          <a:cs typeface="Arial" panose="020B0604020202020204" pitchFamily="34" charset="0"/>
                        </a:rPr>
                        <a:t>14.28</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15</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00CC99"/>
                    </a:solidFill>
                  </a:tcPr>
                </a:tc>
                <a:extLst>
                  <a:ext uri="{0D108BD9-81ED-4DB2-BD59-A6C34878D82A}">
                    <a16:rowId xmlns:a16="http://schemas.microsoft.com/office/drawing/2014/main" val="10012"/>
                  </a:ext>
                </a:extLst>
              </a:tr>
              <a:tr h="206842">
                <a:tc>
                  <a:txBody>
                    <a:bodyPr/>
                    <a:lstStyle/>
                    <a:p>
                      <a:pPr marL="0" algn="ctr" defTabSz="914400" rtl="0" eaLnBrk="1" latinLnBrk="0" hangingPunct="1">
                        <a:lnSpc>
                          <a:spcPct val="100000"/>
                        </a:lnSpc>
                        <a:spcAft>
                          <a:spcPts val="0"/>
                        </a:spcAft>
                      </a:pPr>
                      <a:r>
                        <a:rPr lang="zh-TW" sz="1400" kern="0" baseline="0">
                          <a:effectLst/>
                          <a:latin typeface="微軟正黑體" panose="020B0604030504040204" pitchFamily="34" charset="-120"/>
                          <a:ea typeface="微軟正黑體" panose="020B0604030504040204" pitchFamily="34" charset="-120"/>
                          <a:cs typeface="Arial" panose="020B0604020202020204" pitchFamily="34" charset="0"/>
                        </a:rPr>
                        <a:t>總計</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　</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a:effectLst/>
                          <a:latin typeface="微軟正黑體" panose="020B0604030504040204" pitchFamily="34" charset="-120"/>
                          <a:ea typeface="微軟正黑體" panose="020B0604030504040204" pitchFamily="34" charset="-120"/>
                          <a:cs typeface="Arial" panose="020B0604020202020204" pitchFamily="34" charset="0"/>
                        </a:rPr>
                        <a:t>　</a:t>
                      </a:r>
                      <a:endParaRPr lang="zh-TW" sz="1400" kern="0" baseline="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206</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總計</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　</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zh-TW"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　</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marL="0" algn="ctr" defTabSz="914400" rtl="0" eaLnBrk="1" latinLnBrk="0" hangingPunct="1">
                        <a:lnSpc>
                          <a:spcPct val="100000"/>
                        </a:lnSpc>
                        <a:spcAft>
                          <a:spcPts val="0"/>
                        </a:spcAft>
                      </a:pPr>
                      <a:r>
                        <a:rPr lang="en-US" sz="1400" kern="0" baseline="0" dirty="0">
                          <a:effectLst/>
                          <a:latin typeface="微軟正黑體" panose="020B0604030504040204" pitchFamily="34" charset="-120"/>
                          <a:ea typeface="微軟正黑體" panose="020B0604030504040204" pitchFamily="34" charset="-120"/>
                          <a:cs typeface="Arial" panose="020B0604020202020204" pitchFamily="34" charset="0"/>
                        </a:rPr>
                        <a:t>15</a:t>
                      </a:r>
                      <a:endParaRPr lang="zh-TW" sz="1400" kern="0" baseline="0" dirty="0">
                        <a:solidFill>
                          <a:schemeClr val="dk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6" name="矩形 7"/>
          <p:cNvSpPr>
            <a:spLocks noChangeArrowheads="1"/>
          </p:cNvSpPr>
          <p:nvPr/>
        </p:nvSpPr>
        <p:spPr bwMode="auto">
          <a:xfrm>
            <a:off x="305032" y="5069638"/>
            <a:ext cx="8630862" cy="1400383"/>
          </a:xfrm>
          <a:prstGeom prst="rect">
            <a:avLst/>
          </a:prstGeom>
          <a:solidFill>
            <a:srgbClr val="FFFFCC"/>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lgn="just" eaLnBrk="1" hangingPunct="1">
              <a:spcBef>
                <a:spcPct val="0"/>
              </a:spcBef>
              <a:buFontTx/>
              <a:buNone/>
            </a:pP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以校內各群之群名次</a:t>
            </a:r>
            <a:r>
              <a:rPr lang="zh-TW" altLang="zh-TW" sz="16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百分比</a:t>
            </a:r>
            <a:r>
              <a:rPr lang="zh-TW" altLang="zh-TW" sz="16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數值</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（如</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或</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等）</a:t>
            </a:r>
            <a:r>
              <a:rPr lang="zh-TW" altLang="zh-TW" sz="16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乘以</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校內各</a:t>
            </a:r>
            <a:r>
              <a:rPr lang="zh-TW" altLang="zh-TW" sz="16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群之總人數</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得到該百分比之累計數，該數</a:t>
            </a:r>
            <a:r>
              <a:rPr lang="zh-TW" altLang="zh-TW" sz="1600" b="1" dirty="0">
                <a:latin typeface="微軟正黑體" panose="020B0604030504040204" pitchFamily="34" charset="-120"/>
                <a:ea typeface="微軟正黑體" panose="020B0604030504040204" pitchFamily="34" charset="-120"/>
                <a:cs typeface="Times New Roman" panose="02020603050405020304" pitchFamily="18" charset="0"/>
              </a:rPr>
              <a:t>無條件進位</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至整數位</a:t>
            </a:r>
            <a:r>
              <a:rPr lang="zh-TW" altLang="zh-TW" sz="1600" dirty="0" smtClean="0">
                <a:latin typeface="微軟正黑體" panose="020B0604030504040204" pitchFamily="34" charset="-120"/>
                <a:ea typeface="微軟正黑體" panose="020B0604030504040204" pitchFamily="34" charset="-120"/>
                <a:cs typeface="Times New Roman" panose="02020603050405020304" pitchFamily="18" charset="0"/>
              </a:rPr>
              <a:t>後</a:t>
            </a:r>
            <a:r>
              <a:rPr lang="zh-TW" altLang="en-US" sz="16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b="1" dirty="0" smtClean="0">
                <a:latin typeface="微軟正黑體" panose="020B0604030504040204" pitchFamily="34" charset="-120"/>
                <a:ea typeface="微軟正黑體" panose="020B0604030504040204" pitchFamily="34" charset="-120"/>
                <a:cs typeface="Times New Roman" panose="02020603050405020304" pitchFamily="18" charset="0"/>
              </a:rPr>
              <a:t>得到</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每一百分比級距</a:t>
            </a:r>
            <a:r>
              <a:rPr lang="zh-TW" altLang="zh-TW" sz="1600" b="1" dirty="0">
                <a:solidFill>
                  <a:srgbClr val="00B050"/>
                </a:solidFill>
                <a:latin typeface="微軟正黑體" panose="020B0604030504040204" pitchFamily="34" charset="-120"/>
                <a:ea typeface="微軟正黑體" panose="020B0604030504040204" pitchFamily="34" charset="-120"/>
                <a:cs typeface="Times New Roman" panose="02020603050405020304" pitchFamily="18" charset="0"/>
              </a:rPr>
              <a:t>推薦累計人數</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，再將此數</a:t>
            </a:r>
            <a:r>
              <a:rPr lang="zh-TW" altLang="zh-TW" sz="1600" dirty="0">
                <a:solidFill>
                  <a:srgbClr val="00B050"/>
                </a:solidFill>
                <a:latin typeface="微軟正黑體" panose="020B0604030504040204" pitchFamily="34" charset="-120"/>
                <a:ea typeface="微軟正黑體" panose="020B0604030504040204" pitchFamily="34" charset="-120"/>
                <a:cs typeface="Times New Roman" panose="02020603050405020304" pitchFamily="18" charset="0"/>
              </a:rPr>
              <a:t>減去前一百分比級距推薦累計人數</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即得該百分比級距可推薦人數。</a:t>
            </a:r>
          </a:p>
          <a:p>
            <a:pPr algn="just" eaLnBrk="1" hangingPunct="1">
              <a:spcBef>
                <a:spcPts val="600"/>
              </a:spcBef>
              <a:buFontTx/>
              <a:buNone/>
            </a:pP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例甲中，群名次百分比為</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之級距可推薦人數為</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人，即該群學生排名第</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至</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名之群名次百分比均為</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，以此類推可得各群名次所對應之群名次百分比。</a:t>
            </a:r>
          </a:p>
        </p:txBody>
      </p:sp>
      <p:sp>
        <p:nvSpPr>
          <p:cNvPr id="8" name="矩形 7"/>
          <p:cNvSpPr/>
          <p:nvPr/>
        </p:nvSpPr>
        <p:spPr>
          <a:xfrm>
            <a:off x="279904" y="1034263"/>
            <a:ext cx="5012176"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校內</a:t>
            </a:r>
            <a:r>
              <a:rPr lang="zh-TW" altLang="en-US" sz="2600" b="1" dirty="0">
                <a:solidFill>
                  <a:srgbClr val="FFFF00"/>
                </a:solidFill>
                <a:latin typeface="微軟正黑體" panose="020B0604030504040204" pitchFamily="34" charset="-120"/>
                <a:ea typeface="微軟正黑體" panose="020B0604030504040204" pitchFamily="34" charset="-120"/>
              </a:rPr>
              <a:t>群名次百分比</a:t>
            </a:r>
            <a:r>
              <a:rPr lang="zh-TW" altLang="en-US" sz="2400" dirty="0">
                <a:latin typeface="微軟正黑體" panose="020B0604030504040204" pitchFamily="34" charset="-120"/>
                <a:ea typeface="微軟正黑體" panose="020B0604030504040204" pitchFamily="34" charset="-120"/>
              </a:rPr>
              <a:t>之計算釋例：</a:t>
            </a:r>
          </a:p>
        </p:txBody>
      </p:sp>
    </p:spTree>
    <p:extLst>
      <p:ext uri="{BB962C8B-B14F-4D97-AF65-F5344CB8AC3E}">
        <p14:creationId xmlns:p14="http://schemas.microsoft.com/office/powerpoint/2010/main" val="26139420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1700808"/>
            <a:ext cx="8784976" cy="4425355"/>
          </a:xfrm>
        </p:spPr>
        <p:txBody>
          <a:bodyPr/>
          <a:lstStyle/>
          <a:p>
            <a:pPr marL="0" indent="0">
              <a:buNone/>
            </a:pPr>
            <a:r>
              <a:rPr lang="zh-TW" altLang="zh-TW" sz="2400" b="1" dirty="0">
                <a:latin typeface="微軟正黑體" panose="020B0604030504040204" pitchFamily="34" charset="-120"/>
                <a:ea typeface="微軟正黑體" panose="020B0604030504040204" pitchFamily="34" charset="-120"/>
              </a:rPr>
              <a:t>經前述</a:t>
            </a:r>
            <a:r>
              <a:rPr lang="en-US" altLang="zh-TW" sz="2400" b="1" dirty="0">
                <a:latin typeface="微軟正黑體" panose="020B0604030504040204" pitchFamily="34" charset="-120"/>
                <a:ea typeface="微軟正黑體" panose="020B0604030504040204" pitchFamily="34" charset="-120"/>
              </a:rPr>
              <a:t>8</a:t>
            </a:r>
            <a:r>
              <a:rPr lang="zh-TW" altLang="zh-TW" sz="2400" b="1" dirty="0">
                <a:latin typeface="微軟正黑體" panose="020B0604030504040204" pitchFamily="34" charset="-120"/>
                <a:ea typeface="微軟正黑體" panose="020B0604030504040204" pitchFamily="34" charset="-120"/>
              </a:rPr>
              <a:t>項比序排名項目依序比序後，如有同名次之考生，其排名應再依下列</a:t>
            </a:r>
            <a:r>
              <a:rPr lang="en-US" altLang="zh-TW" sz="2400" b="1" dirty="0">
                <a:latin typeface="微軟正黑體" panose="020B0604030504040204" pitchFamily="34" charset="-120"/>
                <a:ea typeface="微軟正黑體" panose="020B0604030504040204" pitchFamily="34" charset="-120"/>
              </a:rPr>
              <a:t>6</a:t>
            </a:r>
            <a:r>
              <a:rPr lang="zh-TW" altLang="zh-TW" sz="2400" b="1" dirty="0">
                <a:latin typeface="微軟正黑體" panose="020B0604030504040204" pitchFamily="34" charset="-120"/>
                <a:ea typeface="微軟正黑體" panose="020B0604030504040204" pitchFamily="34" charset="-120"/>
              </a:rPr>
              <a:t>項群名次參酌順序比序之規定辦理。</a:t>
            </a:r>
            <a:endParaRPr lang="zh-TW" altLang="zh-TW" sz="2400" dirty="0">
              <a:latin typeface="微軟正黑體" panose="020B0604030504040204" pitchFamily="34" charset="-120"/>
              <a:ea typeface="微軟正黑體" panose="020B0604030504040204" pitchFamily="34" charset="-120"/>
            </a:endParaRPr>
          </a:p>
          <a:p>
            <a:pPr marL="358775" indent="-358775">
              <a:spcBef>
                <a:spcPts val="1200"/>
              </a:spcBef>
              <a:buFont typeface="微軟正黑體" panose="020B0604030504040204" pitchFamily="34" charset="-120"/>
              <a:buChar char="◆"/>
              <a:tabLst>
                <a:tab pos="538163" algn="l"/>
              </a:tabLst>
            </a:pPr>
            <a:r>
              <a:rPr lang="zh-TW" altLang="zh-TW" sz="2000" dirty="0">
                <a:latin typeface="微軟正黑體" panose="020B0604030504040204" pitchFamily="34" charset="-120"/>
                <a:ea typeface="微軟正黑體" panose="020B0604030504040204" pitchFamily="34" charset="-120"/>
              </a:rPr>
              <a:t>第</a:t>
            </a:r>
            <a:r>
              <a:rPr lang="en-US" altLang="zh-TW" sz="2000" dirty="0">
                <a:latin typeface="微軟正黑體" panose="020B0604030504040204" pitchFamily="34" charset="-120"/>
                <a:ea typeface="微軟正黑體" panose="020B0604030504040204" pitchFamily="34" charset="-120"/>
              </a:rPr>
              <a:t>1</a:t>
            </a:r>
            <a:r>
              <a:rPr lang="zh-TW" altLang="zh-TW" sz="2000" dirty="0" smtClean="0">
                <a:latin typeface="微軟正黑體" panose="020B0604030504040204" pitchFamily="34" charset="-120"/>
                <a:ea typeface="微軟正黑體" panose="020B0604030504040204" pitchFamily="34" charset="-120"/>
              </a:rPr>
              <a:t>參酌：</a:t>
            </a:r>
            <a:r>
              <a:rPr lang="en-US" altLang="zh-TW" sz="2000" dirty="0">
                <a:latin typeface="微軟正黑體" panose="020B0604030504040204" pitchFamily="34" charset="-120"/>
                <a:ea typeface="微軟正黑體" panose="020B0604030504040204" pitchFamily="34" charset="-120"/>
              </a:rPr>
              <a:t>5</a:t>
            </a:r>
            <a:r>
              <a:rPr lang="zh-TW" altLang="zh-TW" sz="2000" dirty="0">
                <a:latin typeface="微軟正黑體" panose="020B0604030504040204" pitchFamily="34" charset="-120"/>
                <a:ea typeface="微軟正黑體" panose="020B0604030504040204" pitchFamily="34" charset="-120"/>
              </a:rPr>
              <a:t>學期</a:t>
            </a:r>
            <a:r>
              <a:rPr lang="zh-TW" altLang="zh-TW" sz="2000" dirty="0">
                <a:solidFill>
                  <a:srgbClr val="0000FF"/>
                </a:solidFill>
                <a:latin typeface="微軟正黑體" panose="020B0604030504040204" pitchFamily="34" charset="-120"/>
                <a:ea typeface="微軟正黑體" panose="020B0604030504040204" pitchFamily="34" charset="-120"/>
              </a:rPr>
              <a:t>學業平均成績</a:t>
            </a:r>
            <a:r>
              <a:rPr lang="zh-TW" altLang="zh-TW" sz="2000" dirty="0">
                <a:latin typeface="微軟正黑體" panose="020B0604030504040204" pitchFamily="34" charset="-120"/>
                <a:ea typeface="微軟正黑體" panose="020B0604030504040204" pitchFamily="34" charset="-120"/>
              </a:rPr>
              <a:t>之群名次，依名次優先順序比序。</a:t>
            </a:r>
          </a:p>
          <a:p>
            <a:pPr marL="358775" indent="-358775">
              <a:spcBef>
                <a:spcPts val="1200"/>
              </a:spcBef>
              <a:buFont typeface="微軟正黑體" panose="020B0604030504040204" pitchFamily="34" charset="-120"/>
              <a:buChar char="◆"/>
              <a:tabLst>
                <a:tab pos="538163" algn="l"/>
              </a:tabLst>
            </a:pPr>
            <a:r>
              <a:rPr lang="zh-TW" altLang="zh-TW" sz="2000" dirty="0" smtClean="0">
                <a:latin typeface="微軟正黑體" panose="020B0604030504040204" pitchFamily="34" charset="-120"/>
                <a:ea typeface="微軟正黑體" panose="020B0604030504040204" pitchFamily="34" charset="-120"/>
              </a:rPr>
              <a:t>第</a:t>
            </a:r>
            <a:r>
              <a:rPr lang="en-US" altLang="zh-TW" sz="2000" dirty="0" smtClean="0">
                <a:latin typeface="微軟正黑體" panose="020B0604030504040204" pitchFamily="34" charset="-120"/>
                <a:ea typeface="微軟正黑體" panose="020B0604030504040204" pitchFamily="34" charset="-120"/>
              </a:rPr>
              <a:t>2</a:t>
            </a:r>
            <a:r>
              <a:rPr lang="zh-TW" altLang="zh-TW" sz="2000" dirty="0" smtClean="0">
                <a:latin typeface="微軟正黑體" panose="020B0604030504040204" pitchFamily="34" charset="-120"/>
                <a:ea typeface="微軟正黑體" panose="020B0604030504040204" pitchFamily="34" charset="-120"/>
              </a:rPr>
              <a:t>參酌：</a:t>
            </a:r>
            <a:r>
              <a:rPr lang="en-US" altLang="zh-TW" sz="2000" dirty="0" smtClean="0">
                <a:latin typeface="微軟正黑體" panose="020B0604030504040204" pitchFamily="34" charset="-120"/>
                <a:ea typeface="微軟正黑體" panose="020B0604030504040204" pitchFamily="34" charset="-120"/>
              </a:rPr>
              <a:t>5</a:t>
            </a:r>
            <a:r>
              <a:rPr lang="zh-TW" altLang="zh-TW" sz="2000" dirty="0" smtClean="0">
                <a:latin typeface="微軟正黑體" panose="020B0604030504040204" pitchFamily="34" charset="-120"/>
                <a:ea typeface="微軟正黑體" panose="020B0604030504040204" pitchFamily="34" charset="-120"/>
              </a:rPr>
              <a:t>學期</a:t>
            </a:r>
            <a:r>
              <a:rPr lang="zh-TW" altLang="zh-TW" sz="2000" dirty="0" smtClean="0">
                <a:solidFill>
                  <a:srgbClr val="0000FF"/>
                </a:solidFill>
                <a:latin typeface="微軟正黑體" panose="020B0604030504040204" pitchFamily="34" charset="-120"/>
                <a:ea typeface="微軟正黑體" panose="020B0604030504040204" pitchFamily="34" charset="-120"/>
              </a:rPr>
              <a:t>專業</a:t>
            </a:r>
            <a:r>
              <a:rPr lang="zh-TW" altLang="zh-TW" sz="2000" dirty="0">
                <a:solidFill>
                  <a:srgbClr val="0000FF"/>
                </a:solidFill>
                <a:latin typeface="微軟正黑體" panose="020B0604030504040204" pitchFamily="34" charset="-120"/>
                <a:ea typeface="微軟正黑體" panose="020B0604030504040204" pitchFamily="34" charset="-120"/>
              </a:rPr>
              <a:t>科目及實習科目</a:t>
            </a:r>
            <a:r>
              <a:rPr lang="zh-TW" altLang="zh-TW" sz="2000" dirty="0">
                <a:latin typeface="微軟正黑體" panose="020B0604030504040204" pitchFamily="34" charset="-120"/>
                <a:ea typeface="微軟正黑體" panose="020B0604030504040204" pitchFamily="34" charset="-120"/>
              </a:rPr>
              <a:t>平均成績之群名次，依名次優先</a:t>
            </a:r>
            <a:r>
              <a:rPr lang="zh-TW" altLang="zh-TW" sz="2000" dirty="0" smtClean="0">
                <a:latin typeface="微軟正黑體" panose="020B0604030504040204" pitchFamily="34" charset="-120"/>
                <a:ea typeface="微軟正黑體" panose="020B0604030504040204" pitchFamily="34" charset="-120"/>
              </a:rPr>
              <a:t>順序</a:t>
            </a:r>
            <a:r>
              <a:rPr lang="en-US" altLang="zh-TW" sz="2000" dirty="0" smtClean="0">
                <a:latin typeface="微軟正黑體" panose="020B0604030504040204" pitchFamily="34" charset="-120"/>
                <a:ea typeface="微軟正黑體" panose="020B0604030504040204" pitchFamily="34" charset="-120"/>
              </a:rPr>
              <a:t> </a:t>
            </a:r>
          </a:p>
          <a:p>
            <a:pPr marL="0" indent="0">
              <a:spcBef>
                <a:spcPts val="0"/>
              </a:spcBef>
              <a:buNone/>
              <a:tabLst>
                <a:tab pos="538163" algn="l"/>
              </a:tabLst>
            </a:pPr>
            <a:r>
              <a:rPr lang="en-US" altLang="zh-TW" sz="2000" dirty="0">
                <a:latin typeface="微軟正黑體" panose="020B0604030504040204" pitchFamily="34" charset="-120"/>
                <a:ea typeface="微軟正黑體" panose="020B0604030504040204" pitchFamily="34" charset="-120"/>
              </a:rPr>
              <a:t> </a:t>
            </a:r>
            <a:r>
              <a:rPr lang="en-US" altLang="zh-TW" sz="2000" dirty="0" smtClean="0">
                <a:latin typeface="微軟正黑體" panose="020B0604030504040204" pitchFamily="34" charset="-120"/>
                <a:ea typeface="微軟正黑體" panose="020B0604030504040204" pitchFamily="34" charset="-120"/>
              </a:rPr>
              <a:t>                       </a:t>
            </a:r>
            <a:r>
              <a:rPr lang="zh-TW" altLang="zh-TW" sz="2000" dirty="0" smtClean="0">
                <a:latin typeface="微軟正黑體" panose="020B0604030504040204" pitchFamily="34" charset="-120"/>
                <a:ea typeface="微軟正黑體" panose="020B0604030504040204" pitchFamily="34" charset="-120"/>
              </a:rPr>
              <a:t>比</a:t>
            </a:r>
            <a:r>
              <a:rPr lang="zh-TW" altLang="zh-TW" sz="2000" dirty="0">
                <a:latin typeface="微軟正黑體" panose="020B0604030504040204" pitchFamily="34" charset="-120"/>
                <a:ea typeface="微軟正黑體" panose="020B0604030504040204" pitchFamily="34" charset="-120"/>
              </a:rPr>
              <a:t>序。</a:t>
            </a:r>
          </a:p>
          <a:p>
            <a:pPr>
              <a:spcBef>
                <a:spcPts val="1200"/>
              </a:spcBef>
              <a:buFont typeface="微軟正黑體" panose="020B0604030504040204" pitchFamily="34" charset="-120"/>
              <a:buChar char="◆"/>
            </a:pPr>
            <a:r>
              <a:rPr lang="zh-TW" altLang="zh-TW" sz="2000" b="1" dirty="0">
                <a:latin typeface="微軟正黑體" panose="020B0604030504040204" pitchFamily="34" charset="-120"/>
                <a:ea typeface="微軟正黑體" panose="020B0604030504040204" pitchFamily="34" charset="-120"/>
              </a:rPr>
              <a:t>第</a:t>
            </a:r>
            <a:r>
              <a:rPr lang="en-US" altLang="zh-TW" sz="2000" b="1" dirty="0">
                <a:latin typeface="微軟正黑體" panose="020B0604030504040204" pitchFamily="34" charset="-120"/>
                <a:ea typeface="微軟正黑體" panose="020B0604030504040204" pitchFamily="34" charset="-120"/>
              </a:rPr>
              <a:t>3</a:t>
            </a:r>
            <a:r>
              <a:rPr lang="zh-TW" altLang="zh-TW" sz="2000" b="1" dirty="0">
                <a:latin typeface="微軟正黑體" panose="020B0604030504040204" pitchFamily="34" charset="-120"/>
                <a:ea typeface="微軟正黑體" panose="020B0604030504040204" pitchFamily="34" charset="-120"/>
              </a:rPr>
              <a:t>參酌：</a:t>
            </a:r>
            <a:r>
              <a:rPr lang="en-US" altLang="zh-TW" sz="2000" b="1" dirty="0">
                <a:latin typeface="微軟正黑體" panose="020B0604030504040204" pitchFamily="34" charset="-120"/>
                <a:ea typeface="微軟正黑體" panose="020B0604030504040204" pitchFamily="34" charset="-120"/>
              </a:rPr>
              <a:t>5</a:t>
            </a:r>
            <a:r>
              <a:rPr lang="zh-TW" altLang="zh-TW" sz="2000" b="1" dirty="0">
                <a:latin typeface="微軟正黑體" panose="020B0604030504040204" pitchFamily="34" charset="-120"/>
                <a:ea typeface="微軟正黑體" panose="020B0604030504040204" pitchFamily="34" charset="-120"/>
              </a:rPr>
              <a:t>學期</a:t>
            </a:r>
            <a:r>
              <a:rPr lang="zh-TW" altLang="zh-TW" sz="2000" b="1" dirty="0">
                <a:solidFill>
                  <a:srgbClr val="FF0000"/>
                </a:solidFill>
                <a:latin typeface="微軟正黑體" panose="020B0604030504040204" pitchFamily="34" charset="-120"/>
                <a:ea typeface="微軟正黑體" panose="020B0604030504040204" pitchFamily="34" charset="-120"/>
              </a:rPr>
              <a:t>技能領域科目</a:t>
            </a:r>
            <a:r>
              <a:rPr lang="zh-TW" altLang="zh-TW" sz="2000" b="1" dirty="0">
                <a:latin typeface="微軟正黑體" panose="020B0604030504040204" pitchFamily="34" charset="-120"/>
                <a:ea typeface="微軟正黑體" panose="020B0604030504040204" pitchFamily="34" charset="-120"/>
              </a:rPr>
              <a:t>平均成績之群名次</a:t>
            </a:r>
            <a:r>
              <a:rPr lang="zh-TW" altLang="zh-TW" sz="2000" dirty="0">
                <a:latin typeface="微軟正黑體" panose="020B0604030504040204" pitchFamily="34" charset="-120"/>
                <a:ea typeface="微軟正黑體" panose="020B0604030504040204" pitchFamily="34" charset="-120"/>
              </a:rPr>
              <a:t>，依名次優先順序比序。</a:t>
            </a:r>
          </a:p>
          <a:p>
            <a:pPr>
              <a:spcBef>
                <a:spcPts val="1200"/>
              </a:spcBef>
              <a:buFont typeface="微軟正黑體" panose="020B0604030504040204" pitchFamily="34" charset="-120"/>
              <a:buChar char="◆"/>
            </a:pPr>
            <a:r>
              <a:rPr lang="zh-TW" altLang="zh-TW" sz="2000" dirty="0">
                <a:latin typeface="微軟正黑體" panose="020B0604030504040204" pitchFamily="34" charset="-120"/>
                <a:ea typeface="微軟正黑體" panose="020B0604030504040204" pitchFamily="34" charset="-120"/>
              </a:rPr>
              <a:t>第</a:t>
            </a:r>
            <a:r>
              <a:rPr lang="en-US" altLang="zh-TW" sz="2000" dirty="0">
                <a:latin typeface="微軟正黑體" panose="020B0604030504040204" pitchFamily="34" charset="-120"/>
                <a:ea typeface="微軟正黑體" panose="020B0604030504040204" pitchFamily="34" charset="-120"/>
              </a:rPr>
              <a:t>4</a:t>
            </a:r>
            <a:r>
              <a:rPr lang="zh-TW" altLang="zh-TW" sz="2000" dirty="0">
                <a:latin typeface="微軟正黑體" panose="020B0604030504040204" pitchFamily="34" charset="-120"/>
                <a:ea typeface="微軟正黑體" panose="020B0604030504040204" pitchFamily="34" charset="-120"/>
              </a:rPr>
              <a:t>參酌：</a:t>
            </a:r>
            <a:r>
              <a:rPr lang="en-US" altLang="zh-TW" sz="2000" dirty="0">
                <a:latin typeface="微軟正黑體" panose="020B0604030504040204" pitchFamily="34" charset="-120"/>
                <a:ea typeface="微軟正黑體" panose="020B0604030504040204" pitchFamily="34" charset="-120"/>
              </a:rPr>
              <a:t>5</a:t>
            </a:r>
            <a:r>
              <a:rPr lang="zh-TW" altLang="zh-TW" sz="2000" dirty="0">
                <a:latin typeface="微軟正黑體" panose="020B0604030504040204" pitchFamily="34" charset="-120"/>
                <a:ea typeface="微軟正黑體" panose="020B0604030504040204" pitchFamily="34" charset="-120"/>
              </a:rPr>
              <a:t>學期</a:t>
            </a:r>
            <a:r>
              <a:rPr lang="zh-TW" altLang="zh-TW" sz="2000" dirty="0">
                <a:solidFill>
                  <a:srgbClr val="0000FF"/>
                </a:solidFill>
                <a:latin typeface="微軟正黑體" panose="020B0604030504040204" pitchFamily="34" charset="-120"/>
                <a:ea typeface="微軟正黑體" panose="020B0604030504040204" pitchFamily="34" charset="-120"/>
              </a:rPr>
              <a:t>英文</a:t>
            </a:r>
            <a:r>
              <a:rPr lang="zh-TW" altLang="zh-TW" sz="2000" dirty="0">
                <a:latin typeface="微軟正黑體" panose="020B0604030504040204" pitchFamily="34" charset="-120"/>
                <a:ea typeface="微軟正黑體" panose="020B0604030504040204" pitchFamily="34" charset="-120"/>
              </a:rPr>
              <a:t>平均成績之群名次，依名次優先順序比序。</a:t>
            </a:r>
          </a:p>
          <a:p>
            <a:pPr>
              <a:spcBef>
                <a:spcPts val="1200"/>
              </a:spcBef>
              <a:buFont typeface="微軟正黑體" panose="020B0604030504040204" pitchFamily="34" charset="-120"/>
              <a:buChar char="◆"/>
            </a:pPr>
            <a:r>
              <a:rPr lang="zh-TW" altLang="zh-TW" sz="2000" dirty="0">
                <a:latin typeface="微軟正黑體" panose="020B0604030504040204" pitchFamily="34" charset="-120"/>
                <a:ea typeface="微軟正黑體" panose="020B0604030504040204" pitchFamily="34" charset="-120"/>
              </a:rPr>
              <a:t>第</a:t>
            </a:r>
            <a:r>
              <a:rPr lang="en-US" altLang="zh-TW" sz="2000" dirty="0">
                <a:latin typeface="微軟正黑體" panose="020B0604030504040204" pitchFamily="34" charset="-120"/>
                <a:ea typeface="微軟正黑體" panose="020B0604030504040204" pitchFamily="34" charset="-120"/>
              </a:rPr>
              <a:t>5</a:t>
            </a:r>
            <a:r>
              <a:rPr lang="zh-TW" altLang="zh-TW" sz="2000" dirty="0">
                <a:latin typeface="微軟正黑體" panose="020B0604030504040204" pitchFamily="34" charset="-120"/>
                <a:ea typeface="微軟正黑體" panose="020B0604030504040204" pitchFamily="34" charset="-120"/>
              </a:rPr>
              <a:t>參酌：</a:t>
            </a:r>
            <a:r>
              <a:rPr lang="en-US" altLang="zh-TW" sz="2000" dirty="0">
                <a:latin typeface="微軟正黑體" panose="020B0604030504040204" pitchFamily="34" charset="-120"/>
                <a:ea typeface="微軟正黑體" panose="020B0604030504040204" pitchFamily="34" charset="-120"/>
              </a:rPr>
              <a:t>5</a:t>
            </a:r>
            <a:r>
              <a:rPr lang="zh-TW" altLang="zh-TW" sz="2000" dirty="0">
                <a:latin typeface="微軟正黑體" panose="020B0604030504040204" pitchFamily="34" charset="-120"/>
                <a:ea typeface="微軟正黑體" panose="020B0604030504040204" pitchFamily="34" charset="-120"/>
              </a:rPr>
              <a:t>學期</a:t>
            </a:r>
            <a:r>
              <a:rPr lang="zh-TW" altLang="zh-TW" sz="2000" dirty="0">
                <a:solidFill>
                  <a:srgbClr val="0000FF"/>
                </a:solidFill>
                <a:latin typeface="微軟正黑體" panose="020B0604030504040204" pitchFamily="34" charset="-120"/>
                <a:ea typeface="微軟正黑體" panose="020B0604030504040204" pitchFamily="34" charset="-120"/>
              </a:rPr>
              <a:t>國文</a:t>
            </a:r>
            <a:r>
              <a:rPr lang="zh-TW" altLang="zh-TW" sz="2000" dirty="0">
                <a:latin typeface="微軟正黑體" panose="020B0604030504040204" pitchFamily="34" charset="-120"/>
                <a:ea typeface="微軟正黑體" panose="020B0604030504040204" pitchFamily="34" charset="-120"/>
              </a:rPr>
              <a:t>平均成績之群名次，依名次優先順序比序。</a:t>
            </a:r>
          </a:p>
          <a:p>
            <a:pPr>
              <a:spcBef>
                <a:spcPts val="1200"/>
              </a:spcBef>
              <a:buFont typeface="微軟正黑體" panose="020B0604030504040204" pitchFamily="34" charset="-120"/>
              <a:buChar char="◆"/>
            </a:pPr>
            <a:r>
              <a:rPr lang="zh-TW" altLang="zh-TW" sz="2000" dirty="0">
                <a:latin typeface="微軟正黑體" panose="020B0604030504040204" pitchFamily="34" charset="-120"/>
                <a:ea typeface="微軟正黑體" panose="020B0604030504040204" pitchFamily="34" charset="-120"/>
              </a:rPr>
              <a:t>第</a:t>
            </a:r>
            <a:r>
              <a:rPr lang="en-US" altLang="zh-TW" sz="2000" dirty="0">
                <a:latin typeface="微軟正黑體" panose="020B0604030504040204" pitchFamily="34" charset="-120"/>
                <a:ea typeface="微軟正黑體" panose="020B0604030504040204" pitchFamily="34" charset="-120"/>
              </a:rPr>
              <a:t>6</a:t>
            </a:r>
            <a:r>
              <a:rPr lang="zh-TW" altLang="zh-TW" sz="2000" dirty="0">
                <a:latin typeface="微軟正黑體" panose="020B0604030504040204" pitchFamily="34" charset="-120"/>
                <a:ea typeface="微軟正黑體" panose="020B0604030504040204" pitchFamily="34" charset="-120"/>
              </a:rPr>
              <a:t>參酌：</a:t>
            </a:r>
            <a:r>
              <a:rPr lang="en-US" altLang="zh-TW" sz="2000" dirty="0">
                <a:latin typeface="微軟正黑體" panose="020B0604030504040204" pitchFamily="34" charset="-120"/>
                <a:ea typeface="微軟正黑體" panose="020B0604030504040204" pitchFamily="34" charset="-120"/>
              </a:rPr>
              <a:t>5</a:t>
            </a:r>
            <a:r>
              <a:rPr lang="zh-TW" altLang="zh-TW" sz="2000" dirty="0">
                <a:latin typeface="微軟正黑體" panose="020B0604030504040204" pitchFamily="34" charset="-120"/>
                <a:ea typeface="微軟正黑體" panose="020B0604030504040204" pitchFamily="34" charset="-120"/>
              </a:rPr>
              <a:t>學期</a:t>
            </a:r>
            <a:r>
              <a:rPr lang="zh-TW" altLang="zh-TW" sz="2000" dirty="0">
                <a:solidFill>
                  <a:srgbClr val="0000FF"/>
                </a:solidFill>
                <a:latin typeface="微軟正黑體" panose="020B0604030504040204" pitchFamily="34" charset="-120"/>
                <a:ea typeface="微軟正黑體" panose="020B0604030504040204" pitchFamily="34" charset="-120"/>
              </a:rPr>
              <a:t>數學</a:t>
            </a:r>
            <a:r>
              <a:rPr lang="zh-TW" altLang="zh-TW" sz="2000" dirty="0">
                <a:latin typeface="微軟正黑體" panose="020B0604030504040204" pitchFamily="34" charset="-120"/>
                <a:ea typeface="微軟正黑體" panose="020B0604030504040204" pitchFamily="34" charset="-120"/>
              </a:rPr>
              <a:t>平均成績之群名次，依名次優先順序比序。</a:t>
            </a:r>
          </a:p>
        </p:txBody>
      </p:sp>
      <p:sp>
        <p:nvSpPr>
          <p:cNvPr id="4" name="投影片編號版面配置區 3"/>
          <p:cNvSpPr>
            <a:spLocks noGrp="1"/>
          </p:cNvSpPr>
          <p:nvPr>
            <p:ph type="sldNum" sz="quarter" idx="12"/>
          </p:nvPr>
        </p:nvSpPr>
        <p:spPr/>
        <p:txBody>
          <a:bodyPr/>
          <a:lstStyle/>
          <a:p>
            <a:pPr>
              <a:defRPr/>
            </a:pPr>
            <a:fld id="{ABFE6108-DA02-42FF-8F2B-6965D0D38C5E}" type="slidenum">
              <a:rPr lang="zh-TW" altLang="en-US" smtClean="0"/>
              <a:pPr>
                <a:defRPr/>
              </a:pPr>
              <a:t>18</a:t>
            </a:fld>
            <a:endParaRPr lang="en-US" altLang="zh-TW"/>
          </a:p>
        </p:txBody>
      </p:sp>
      <p:sp>
        <p:nvSpPr>
          <p:cNvPr id="5" name="矩形 4"/>
          <p:cNvSpPr/>
          <p:nvPr/>
        </p:nvSpPr>
        <p:spPr>
          <a:xfrm>
            <a:off x="275500" y="1087037"/>
            <a:ext cx="3839300" cy="495581"/>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a:buFont typeface="Wingdings" panose="05000000000000000000" pitchFamily="2" charset="2"/>
              <a:buChar char="u"/>
            </a:pPr>
            <a:r>
              <a:rPr lang="en-US" altLang="zh-TW" sz="2400" b="1" dirty="0" smtClean="0">
                <a:latin typeface="微軟正黑體" panose="020B0604030504040204" pitchFamily="34" charset="-120"/>
                <a:ea typeface="微軟正黑體" panose="020B0604030504040204" pitchFamily="34" charset="-120"/>
              </a:rPr>
              <a:t>6</a:t>
            </a:r>
            <a:r>
              <a:rPr lang="zh-TW" altLang="en-US" sz="2400" b="1" dirty="0" smtClean="0">
                <a:latin typeface="微軟正黑體" panose="020B0604030504040204" pitchFamily="34" charset="-120"/>
                <a:ea typeface="微軟正黑體" panose="020B0604030504040204" pitchFamily="34" charset="-120"/>
              </a:rPr>
              <a:t>項同名</a:t>
            </a:r>
            <a:r>
              <a:rPr lang="zh-TW" altLang="en-US" sz="2400" b="1" dirty="0">
                <a:latin typeface="微軟正黑體" panose="020B0604030504040204" pitchFamily="34" charset="-120"/>
                <a:ea typeface="微軟正黑體" panose="020B0604030504040204" pitchFamily="34" charset="-120"/>
              </a:rPr>
              <a:t>次參酌比</a:t>
            </a:r>
            <a:r>
              <a:rPr lang="zh-TW" altLang="en-US" sz="2400" b="1" dirty="0" smtClean="0">
                <a:latin typeface="微軟正黑體" panose="020B0604030504040204" pitchFamily="34" charset="-120"/>
                <a:ea typeface="微軟正黑體" panose="020B0604030504040204" pitchFamily="34" charset="-120"/>
              </a:rPr>
              <a:t>序項目</a:t>
            </a:r>
            <a:endParaRPr lang="zh-TW" altLang="en-US" sz="2400" b="1" dirty="0">
              <a:latin typeface="微軟正黑體" panose="020B0604030504040204" pitchFamily="34" charset="-120"/>
              <a:ea typeface="微軟正黑體" panose="020B0604030504040204" pitchFamily="34" charset="-120"/>
            </a:endParaRPr>
          </a:p>
        </p:txBody>
      </p:sp>
      <p:sp>
        <p:nvSpPr>
          <p:cNvPr id="6" name="標題 1"/>
          <p:cNvSpPr txBox="1">
            <a:spLocks/>
          </p:cNvSpPr>
          <p:nvPr/>
        </p:nvSpPr>
        <p:spPr bwMode="auto">
          <a:xfrm>
            <a:off x="-8965" y="188640"/>
            <a:ext cx="822960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Arial" charset="0"/>
                <a:ea typeface="新細明體" charset="-120"/>
              </a:defRPr>
            </a:lvl2pPr>
            <a:lvl3pPr algn="l" rtl="0" eaLnBrk="0" fontAlgn="base" hangingPunct="0">
              <a:spcBef>
                <a:spcPct val="0"/>
              </a:spcBef>
              <a:spcAft>
                <a:spcPct val="0"/>
              </a:spcAft>
              <a:defRPr kumimoji="1" sz="2800">
                <a:solidFill>
                  <a:schemeClr val="tx2"/>
                </a:solidFill>
                <a:latin typeface="Arial" charset="0"/>
                <a:ea typeface="新細明體" charset="-120"/>
              </a:defRPr>
            </a:lvl3pPr>
            <a:lvl4pPr algn="l" rtl="0" eaLnBrk="0" fontAlgn="base" hangingPunct="0">
              <a:spcBef>
                <a:spcPct val="0"/>
              </a:spcBef>
              <a:spcAft>
                <a:spcPct val="0"/>
              </a:spcAft>
              <a:defRPr kumimoji="1" sz="2800">
                <a:solidFill>
                  <a:schemeClr val="tx2"/>
                </a:solidFill>
                <a:latin typeface="Arial" charset="0"/>
                <a:ea typeface="新細明體" charset="-120"/>
              </a:defRPr>
            </a:lvl4pPr>
            <a:lvl5pPr algn="l" rtl="0" eaLnBrk="0" fontAlgn="base" hangingPunct="0">
              <a:spcBef>
                <a:spcPct val="0"/>
              </a:spcBef>
              <a:spcAft>
                <a:spcPct val="0"/>
              </a:spcAft>
              <a:defRPr kumimoji="1" sz="2800">
                <a:solidFill>
                  <a:schemeClr val="tx2"/>
                </a:solidFill>
                <a:latin typeface="Arial" charset="0"/>
                <a:ea typeface="新細明體" charset="-120"/>
              </a:defRPr>
            </a:lvl5pPr>
            <a:lvl6pPr marL="457200" algn="l" rtl="0" fontAlgn="base">
              <a:spcBef>
                <a:spcPct val="0"/>
              </a:spcBef>
              <a:spcAft>
                <a:spcPct val="0"/>
              </a:spcAft>
              <a:defRPr kumimoji="1" sz="2800">
                <a:solidFill>
                  <a:schemeClr val="tx2"/>
                </a:solidFill>
                <a:latin typeface="Arial" charset="0"/>
                <a:ea typeface="新細明體" charset="-120"/>
              </a:defRPr>
            </a:lvl6pPr>
            <a:lvl7pPr marL="914400" algn="l" rtl="0" fontAlgn="base">
              <a:spcBef>
                <a:spcPct val="0"/>
              </a:spcBef>
              <a:spcAft>
                <a:spcPct val="0"/>
              </a:spcAft>
              <a:defRPr kumimoji="1" sz="2800">
                <a:solidFill>
                  <a:schemeClr val="tx2"/>
                </a:solidFill>
                <a:latin typeface="Arial" charset="0"/>
                <a:ea typeface="新細明體" charset="-120"/>
              </a:defRPr>
            </a:lvl7pPr>
            <a:lvl8pPr marL="1371600" algn="l" rtl="0" fontAlgn="base">
              <a:spcBef>
                <a:spcPct val="0"/>
              </a:spcBef>
              <a:spcAft>
                <a:spcPct val="0"/>
              </a:spcAft>
              <a:defRPr kumimoji="1" sz="2800">
                <a:solidFill>
                  <a:schemeClr val="tx2"/>
                </a:solidFill>
                <a:latin typeface="Arial" charset="0"/>
                <a:ea typeface="新細明體" charset="-120"/>
              </a:defRPr>
            </a:lvl8pPr>
            <a:lvl9pPr marL="1828800" algn="l" rtl="0" fontAlgn="base">
              <a:spcBef>
                <a:spcPct val="0"/>
              </a:spcBef>
              <a:spcAft>
                <a:spcPct val="0"/>
              </a:spcAft>
              <a:defRPr kumimoji="1" sz="2800">
                <a:solidFill>
                  <a:schemeClr val="tx2"/>
                </a:solidFill>
                <a:latin typeface="Arial" charset="0"/>
                <a:ea typeface="新細明體" charset="-120"/>
              </a:defRPr>
            </a:lvl9pPr>
          </a:lstStyle>
          <a:p>
            <a:r>
              <a:rPr lang="zh-TW" altLang="en-US" sz="4400" kern="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玖、甄選規定</a:t>
            </a:r>
            <a:r>
              <a:rPr lang="zh-TW" altLang="en-US" sz="3200" b="1" kern="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kern="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4/12</a:t>
            </a:r>
            <a:r>
              <a:rPr lang="zh-TW" altLang="en-US" sz="3200" b="1" kern="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kern="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7" name="橢圓形圖說文字 6"/>
          <p:cNvSpPr/>
          <p:nvPr/>
        </p:nvSpPr>
        <p:spPr bwMode="auto">
          <a:xfrm rot="20843464">
            <a:off x="205591" y="3492588"/>
            <a:ext cx="846748" cy="332486"/>
          </a:xfrm>
          <a:prstGeom prst="wedgeEllipseCallout">
            <a:avLst>
              <a:gd name="adj1" fmla="val 31198"/>
              <a:gd name="adj2" fmla="val 95105"/>
            </a:avLst>
          </a:prstGeom>
          <a:solidFill>
            <a:srgbClr val="FFFF00"/>
          </a:solidFill>
          <a:ln>
            <a:noFill/>
          </a:ln>
          <a:effectLst/>
          <a:scene3d>
            <a:camera prst="orthographicFront"/>
            <a:lightRig rig="threePt" dir="t"/>
          </a:scene3d>
          <a:sp3d>
            <a:bevelT/>
          </a:sp3d>
          <a:extLst/>
        </p:spPr>
        <p:txBody>
          <a:bodyPr lIns="0" tIns="36000" rIns="0" bIns="36000" rtlCol="0" anchor="ctr"/>
          <a:lstStyle/>
          <a:p>
            <a:pPr algn="ctr"/>
            <a:r>
              <a:rPr lang="en-US" altLang="zh-TW" sz="1600" dirty="0" smtClean="0">
                <a:solidFill>
                  <a:srgbClr val="FF0000"/>
                </a:solidFill>
                <a:latin typeface="Cooper Black" panose="0208090404030B020404" pitchFamily="18" charset="0"/>
              </a:rPr>
              <a:t>NEW</a:t>
            </a:r>
            <a:endParaRPr lang="zh-TW" altLang="en-US" sz="1600" dirty="0">
              <a:solidFill>
                <a:srgbClr val="FF0000"/>
              </a:solidFill>
              <a:latin typeface="Cooper Black" panose="0208090404030B020404" pitchFamily="18" charset="0"/>
            </a:endParaRPr>
          </a:p>
        </p:txBody>
      </p:sp>
    </p:spTree>
    <p:extLst>
      <p:ext uri="{BB962C8B-B14F-4D97-AF65-F5344CB8AC3E}">
        <p14:creationId xmlns:p14="http://schemas.microsoft.com/office/powerpoint/2010/main" val="3683233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repeatCount="indefinite" fill="hold" grpId="0" nodeType="withEffect">
                                  <p:stCondLst>
                                    <p:cond delay="100"/>
                                  </p:stCondLst>
                                  <p:childTnLst>
                                    <p:animRot by="120000">
                                      <p:cBhvr>
                                        <p:cTn id="6" dur="100" fill="hold">
                                          <p:stCondLst>
                                            <p:cond delay="0"/>
                                          </p:stCondLst>
                                        </p:cTn>
                                        <p:tgtEl>
                                          <p:spTgt spid="7"/>
                                        </p:tgtEl>
                                        <p:attrNameLst>
                                          <p:attrName>r</p:attrName>
                                        </p:attrNameLst>
                                      </p:cBhvr>
                                    </p:animRot>
                                    <p:animRot by="-240000">
                                      <p:cBhvr>
                                        <p:cTn id="7" dur="200" fill="hold">
                                          <p:stCondLst>
                                            <p:cond delay="200"/>
                                          </p:stCondLst>
                                        </p:cTn>
                                        <p:tgtEl>
                                          <p:spTgt spid="7"/>
                                        </p:tgtEl>
                                        <p:attrNameLst>
                                          <p:attrName>r</p:attrName>
                                        </p:attrNameLst>
                                      </p:cBhvr>
                                    </p:animRot>
                                    <p:animRot by="240000">
                                      <p:cBhvr>
                                        <p:cTn id="8" dur="200" fill="hold">
                                          <p:stCondLst>
                                            <p:cond delay="400"/>
                                          </p:stCondLst>
                                        </p:cTn>
                                        <p:tgtEl>
                                          <p:spTgt spid="7"/>
                                        </p:tgtEl>
                                        <p:attrNameLst>
                                          <p:attrName>r</p:attrName>
                                        </p:attrNameLst>
                                      </p:cBhvr>
                                    </p:animRot>
                                    <p:animRot by="-240000">
                                      <p:cBhvr>
                                        <p:cTn id="9" dur="200" fill="hold">
                                          <p:stCondLst>
                                            <p:cond delay="600"/>
                                          </p:stCondLst>
                                        </p:cTn>
                                        <p:tgtEl>
                                          <p:spTgt spid="7"/>
                                        </p:tgtEl>
                                        <p:attrNameLst>
                                          <p:attrName>r</p:attrName>
                                        </p:attrNameLst>
                                      </p:cBhvr>
                                    </p:animRot>
                                    <p:animRot by="120000">
                                      <p:cBhvr>
                                        <p:cTn id="10" dur="200" fill="hold">
                                          <p:stCondLst>
                                            <p:cond delay="800"/>
                                          </p:stCondLst>
                                        </p:cTn>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玖、甄選規定</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5/12</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a:defRPr/>
            </a:pPr>
            <a:fld id="{ABFE6108-DA02-42FF-8F2B-6965D0D38C5E}" type="slidenum">
              <a:rPr lang="zh-TW" altLang="en-US" smtClean="0"/>
              <a:pPr>
                <a:defRPr/>
              </a:pPr>
              <a:t>19</a:t>
            </a:fld>
            <a:endParaRPr lang="en-US" altLang="zh-TW"/>
          </a:p>
        </p:txBody>
      </p:sp>
      <p:sp>
        <p:nvSpPr>
          <p:cNvPr id="6" name="矩形 5"/>
          <p:cNvSpPr/>
          <p:nvPr/>
        </p:nvSpPr>
        <p:spPr>
          <a:xfrm>
            <a:off x="254064" y="1051910"/>
            <a:ext cx="4320480"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en-US" sz="2400" b="1" dirty="0">
                <a:latin typeface="微軟正黑體" panose="020B0604030504040204" pitchFamily="34" charset="-120"/>
                <a:ea typeface="微軟正黑體" panose="020B0604030504040204" pitchFamily="34" charset="-120"/>
              </a:rPr>
              <a:t>競賽與證照部分之計分標準</a:t>
            </a:r>
            <a:endParaRPr lang="zh-TW" altLang="en-US" sz="2400" dirty="0">
              <a:latin typeface="微軟正黑體" panose="020B0604030504040204" pitchFamily="34" charset="-120"/>
              <a:ea typeface="微軟正黑體" panose="020B0604030504040204" pitchFamily="34" charset="-120"/>
            </a:endParaRPr>
          </a:p>
        </p:txBody>
      </p:sp>
      <p:graphicFrame>
        <p:nvGraphicFramePr>
          <p:cNvPr id="7" name="表格 6"/>
          <p:cNvGraphicFramePr>
            <a:graphicFrameLocks noGrp="1"/>
          </p:cNvGraphicFramePr>
          <p:nvPr>
            <p:extLst>
              <p:ext uri="{D42A27DB-BD31-4B8C-83A1-F6EECF244321}">
                <p14:modId xmlns:p14="http://schemas.microsoft.com/office/powerpoint/2010/main" val="1732268415"/>
              </p:ext>
            </p:extLst>
          </p:nvPr>
        </p:nvGraphicFramePr>
        <p:xfrm>
          <a:off x="236000" y="1592167"/>
          <a:ext cx="8713663" cy="5220117"/>
        </p:xfrm>
        <a:graphic>
          <a:graphicData uri="http://schemas.openxmlformats.org/drawingml/2006/table">
            <a:tbl>
              <a:tblPr>
                <a:tableStyleId>{93296810-A885-4BE3-A3E7-6D5BEEA58F35}</a:tableStyleId>
              </a:tblPr>
              <a:tblGrid>
                <a:gridCol w="2973620">
                  <a:extLst>
                    <a:ext uri="{9D8B030D-6E8A-4147-A177-3AD203B41FA5}">
                      <a16:colId xmlns:a16="http://schemas.microsoft.com/office/drawing/2014/main" val="2305953174"/>
                    </a:ext>
                  </a:extLst>
                </a:gridCol>
                <a:gridCol w="3360796">
                  <a:extLst>
                    <a:ext uri="{9D8B030D-6E8A-4147-A177-3AD203B41FA5}">
                      <a16:colId xmlns:a16="http://schemas.microsoft.com/office/drawing/2014/main" val="2601185873"/>
                    </a:ext>
                  </a:extLst>
                </a:gridCol>
                <a:gridCol w="1746000">
                  <a:extLst>
                    <a:ext uri="{9D8B030D-6E8A-4147-A177-3AD203B41FA5}">
                      <a16:colId xmlns:a16="http://schemas.microsoft.com/office/drawing/2014/main" val="2825220984"/>
                    </a:ext>
                  </a:extLst>
                </a:gridCol>
                <a:gridCol w="633247">
                  <a:extLst>
                    <a:ext uri="{9D8B030D-6E8A-4147-A177-3AD203B41FA5}">
                      <a16:colId xmlns:a16="http://schemas.microsoft.com/office/drawing/2014/main" val="2540276412"/>
                    </a:ext>
                  </a:extLst>
                </a:gridCol>
              </a:tblGrid>
              <a:tr h="511149">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競賽、證照名稱</a:t>
                      </a:r>
                      <a:endParaRPr lang="zh-TW" sz="1600" b="1"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主辦單位</a:t>
                      </a:r>
                      <a:endParaRPr lang="zh-TW" sz="1600" b="1"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競賽優勝名次</a:t>
                      </a:r>
                      <a:r>
                        <a:rPr lang="en-US"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
                      </a:r>
                      <a:br>
                        <a:rPr lang="en-US"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b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或證照等級</a:t>
                      </a:r>
                      <a:endParaRPr lang="zh-TW" sz="1600" b="1"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計分</a:t>
                      </a:r>
                      <a:r>
                        <a:rPr lang="en-US"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
                      </a:r>
                      <a:br>
                        <a:rPr lang="en-US"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b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標準</a:t>
                      </a:r>
                      <a:endParaRPr lang="zh-TW" sz="1600" b="1"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extLst>
                  <a:ext uri="{0D108BD9-81ED-4DB2-BD59-A6C34878D82A}">
                    <a16:rowId xmlns:a16="http://schemas.microsoft.com/office/drawing/2014/main" val="1817770946"/>
                  </a:ext>
                </a:extLst>
              </a:tr>
              <a:tr h="530228">
                <a:tc rowSpan="2">
                  <a:txBody>
                    <a:bodyPr/>
                    <a:lstStyle/>
                    <a:p>
                      <a:pPr algn="just"/>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國際技能競賽</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國際展能節職業技能競賽</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國際科技展覽</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2">
                  <a:txBody>
                    <a:bodyPr/>
                    <a:lstStyle/>
                    <a:p>
                      <a:pPr algn="just"/>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國際技能競賽組織</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國際奧林匹克身心障礙聯合會</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500" kern="0" spc="-3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（由國立臺灣科學教育館推薦參加）</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just">
                        <a:spcAft>
                          <a:spcPts val="0"/>
                        </a:spcAft>
                      </a:pPr>
                      <a:r>
                        <a:rPr lang="zh-TW" sz="15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50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5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spcAft>
                          <a:spcPts val="0"/>
                        </a:spcAft>
                      </a:pPr>
                      <a:r>
                        <a:rPr lang="en-US" sz="150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a:t>
                      </a:r>
                      <a:r>
                        <a:rPr lang="zh-TW" sz="15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金牌、銀牌、銅牌</a:t>
                      </a:r>
                      <a:r>
                        <a:rPr lang="en-US" sz="150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40</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37208505"/>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優勝</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35</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3208946202"/>
                  </a:ext>
                </a:extLst>
              </a:tr>
              <a:tr h="470070">
                <a:tc>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國際技能競賽</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國際展能節職業技能競賽</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just"/>
                      <a:r>
                        <a:rPr lang="zh-TW" sz="1500" kern="0" spc="-2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勞動部（國際技能競賽中華民國委員會）</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勞動部（原行政院勞工委員會）</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just"/>
                      <a:r>
                        <a:rPr lang="zh-TW" sz="1500" kern="0" spc="-1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正（備）取國手</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35</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258680936"/>
                  </a:ext>
                </a:extLst>
              </a:tr>
              <a:tr h="264905">
                <a:tc rowSpan="4">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全國技能競賽</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全國身心障礙者技能競賽</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4">
                  <a:txBody>
                    <a:bodyPr/>
                    <a:lstStyle/>
                    <a:p>
                      <a:pPr algn="just"/>
                      <a:r>
                        <a:rPr lang="zh-TW" sz="1500" kern="0" spc="-2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勞動部（國際技能競賽中華民國委員會）</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勞動部（原行政院勞工委員會）</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名（金牌）</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35</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3954812553"/>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名（銀牌）</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30</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4218458402"/>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3</a:t>
                      </a:r>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名（銅牌）</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25</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759743407"/>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4</a:t>
                      </a:r>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a:t>
                      </a:r>
                      <a:r>
                        <a:rPr lang="en-US"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5</a:t>
                      </a:r>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23</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3400268843"/>
                  </a:ext>
                </a:extLst>
              </a:tr>
              <a:tr h="264905">
                <a:tc rowSpan="6">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全國高級中等學校技藝競賽</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rowSpan="6">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教育部</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just"/>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25</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369805198"/>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4~8</a:t>
                      </a:r>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20</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957528861"/>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9~13</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165207921"/>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14~23</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139354185"/>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24~50</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5</a:t>
                      </a:r>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797114725"/>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51~76</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3</a:t>
                      </a:r>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40685933"/>
                  </a:ext>
                </a:extLst>
              </a:tr>
              <a:tr h="264905">
                <a:tc rowSpan="3">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全國中小學科學展覽會</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臺灣國際科學展覽會</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3">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國立臺灣科學教育館</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20</a:t>
                      </a:r>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3854783728"/>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第</a:t>
                      </a: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2</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a:t>
                      </a:r>
                      <a:r>
                        <a:rPr lang="en-US"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3</a:t>
                      </a:r>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名</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817062164"/>
                  </a:ext>
                </a:extLst>
              </a:tr>
              <a:tr h="264905">
                <a:tc vMerge="1">
                  <a:txBody>
                    <a:bodyPr/>
                    <a:lstStyle/>
                    <a:p>
                      <a:endParaRPr lang="zh-TW" altLang="en-US"/>
                    </a:p>
                  </a:txBody>
                  <a:tcPr/>
                </a:tc>
                <a:tc vMerge="1">
                  <a:txBody>
                    <a:bodyPr/>
                    <a:lstStyle/>
                    <a:p>
                      <a:endParaRPr lang="zh-TW" altLang="en-US"/>
                    </a:p>
                  </a:txBody>
                  <a:tcPr/>
                </a:tc>
                <a:tc>
                  <a:txBody>
                    <a:bodyPr/>
                    <a:lstStyle/>
                    <a:p>
                      <a:pPr algn="just"/>
                      <a:r>
                        <a:rPr lang="zh-TW" sz="15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佳作</a:t>
                      </a:r>
                      <a:endParaRPr lang="zh-TW" sz="15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5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5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4255100856"/>
                  </a:ext>
                </a:extLst>
              </a:tr>
            </a:tbl>
          </a:graphicData>
        </a:graphic>
      </p:graphicFrame>
    </p:spTree>
    <p:extLst>
      <p:ext uri="{BB962C8B-B14F-4D97-AF65-F5344CB8AC3E}">
        <p14:creationId xmlns:p14="http://schemas.microsoft.com/office/powerpoint/2010/main" val="6475935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6932D18B-1066-4DCA-88CB-5FE2CF8AA656}" type="slidenum">
              <a:rPr lang="en-US" altLang="zh-TW" sz="1400" smtClean="0"/>
              <a:pPr>
                <a:spcBef>
                  <a:spcPct val="0"/>
                </a:spcBef>
                <a:buFontTx/>
                <a:buNone/>
              </a:pPr>
              <a:t>2</a:t>
            </a:fld>
            <a:endParaRPr lang="en-US" altLang="zh-TW" sz="1400" smtClean="0"/>
          </a:p>
        </p:txBody>
      </p:sp>
      <p:sp>
        <p:nvSpPr>
          <p:cNvPr id="16387" name="Rectangle 44"/>
          <p:cNvSpPr>
            <a:spLocks noChangeArrowheads="1"/>
          </p:cNvSpPr>
          <p:nvPr/>
        </p:nvSpPr>
        <p:spPr bwMode="auto">
          <a:xfrm>
            <a:off x="107950" y="115888"/>
            <a:ext cx="80613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r>
              <a:rPr lang="zh-TW" altLang="en-US" sz="4400" dirty="0">
                <a:latin typeface="華康超明體" panose="02020C09000000000000" pitchFamily="49" charset="-120"/>
                <a:ea typeface="華康超明體" panose="02020C09000000000000" pitchFamily="49" charset="-120"/>
                <a:cs typeface="+mj-cs"/>
              </a:rPr>
              <a:t>簡報大綱</a:t>
            </a:r>
          </a:p>
        </p:txBody>
      </p:sp>
      <p:graphicFrame>
        <p:nvGraphicFramePr>
          <p:cNvPr id="6" name="內容版面配置區 3"/>
          <p:cNvGraphicFramePr>
            <a:graphicFrameLocks/>
          </p:cNvGraphicFramePr>
          <p:nvPr>
            <p:extLst>
              <p:ext uri="{D42A27DB-BD31-4B8C-83A1-F6EECF244321}">
                <p14:modId xmlns:p14="http://schemas.microsoft.com/office/powerpoint/2010/main" val="2482145430"/>
              </p:ext>
            </p:extLst>
          </p:nvPr>
        </p:nvGraphicFramePr>
        <p:xfrm>
          <a:off x="251520" y="1196752"/>
          <a:ext cx="8568952" cy="4197036"/>
        </p:xfrm>
        <a:graphic>
          <a:graphicData uri="http://schemas.openxmlformats.org/drawingml/2006/table">
            <a:tbl>
              <a:tblPr firstRow="1" bandRow="1">
                <a:tableStyleId>{69CF1AB2-1976-4502-BF36-3FF5EA218861}</a:tableStyleId>
              </a:tblPr>
              <a:tblGrid>
                <a:gridCol w="3744416">
                  <a:extLst>
                    <a:ext uri="{9D8B030D-6E8A-4147-A177-3AD203B41FA5}">
                      <a16:colId xmlns:a16="http://schemas.microsoft.com/office/drawing/2014/main" val="20000"/>
                    </a:ext>
                  </a:extLst>
                </a:gridCol>
                <a:gridCol w="4824536">
                  <a:extLst>
                    <a:ext uri="{9D8B030D-6E8A-4147-A177-3AD203B41FA5}">
                      <a16:colId xmlns:a16="http://schemas.microsoft.com/office/drawing/2014/main" val="20001"/>
                    </a:ext>
                  </a:extLst>
                </a:gridCol>
              </a:tblGrid>
              <a:tr h="699506">
                <a:tc>
                  <a:txBody>
                    <a:bodyPr/>
                    <a:lstStyle/>
                    <a:p>
                      <a:pPr marL="712788" indent="-712788" algn="l"/>
                      <a:r>
                        <a:rPr lang="zh-TW" altLang="en-US" sz="2800" b="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壹、重大變革</a:t>
                      </a:r>
                      <a:endParaRPr lang="zh-TW" altLang="en-US" sz="2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0"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柒、推薦資格</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0"/>
                  </a:ext>
                </a:extLst>
              </a:tr>
              <a:tr h="699506">
                <a:tc>
                  <a:txBody>
                    <a:bodyPr/>
                    <a:lstStyle/>
                    <a:p>
                      <a:pPr algn="l"/>
                      <a:r>
                        <a:rPr lang="zh-TW" altLang="en-US" sz="2800" b="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貳、近三年招生概況</a:t>
                      </a:r>
                      <a:endParaRPr lang="zh-TW" altLang="en-US" sz="2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l"/>
                      <a:r>
                        <a:rPr lang="zh-TW" altLang="en-US" sz="2800" b="0" kern="120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捌、推薦機制</a:t>
                      </a:r>
                      <a:endParaRPr lang="zh-TW" altLang="en-US" sz="2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1"/>
                  </a:ext>
                </a:extLst>
              </a:tr>
              <a:tr h="699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0" dirty="0" smtClean="0">
                          <a:latin typeface="微軟正黑體" panose="020B0604030504040204" pitchFamily="34" charset="-120"/>
                          <a:ea typeface="微軟正黑體" panose="020B0604030504040204" pitchFamily="34" charset="-120"/>
                          <a:cs typeface="Times New Roman" panose="02020603050405020304" pitchFamily="18" charset="0"/>
                        </a:rPr>
                        <a:t>參、</a:t>
                      </a:r>
                      <a:r>
                        <a:rPr lang="zh-TW" altLang="en-US" sz="2800" b="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招生相關資料</a:t>
                      </a:r>
                      <a:endParaRPr lang="zh-TW" altLang="en-US" sz="2800" b="0" dirty="0" smtClean="0">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zh-TW" altLang="en-US" sz="2800" b="0" kern="120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玖、甄選規定</a:t>
                      </a:r>
                      <a:endParaRPr lang="zh-TW" altLang="en-US" sz="2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2"/>
                  </a:ext>
                </a:extLst>
              </a:tr>
              <a:tr h="699506">
                <a:tc>
                  <a:txBody>
                    <a:bodyPr/>
                    <a:lstStyle/>
                    <a:p>
                      <a:pPr algn="l"/>
                      <a:r>
                        <a:rPr lang="zh-TW" altLang="en-US" sz="2800" b="0" dirty="0" smtClean="0">
                          <a:latin typeface="微軟正黑體" panose="020B0604030504040204" pitchFamily="34" charset="-120"/>
                          <a:ea typeface="微軟正黑體" panose="020B0604030504040204" pitchFamily="34" charset="-120"/>
                          <a:cs typeface="Times New Roman" panose="02020603050405020304" pitchFamily="18" charset="0"/>
                        </a:rPr>
                        <a:t>肆、重要日程表</a:t>
                      </a:r>
                      <a:endParaRPr lang="zh-TW" altLang="en-US" sz="2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l"/>
                      <a:r>
                        <a:rPr lang="zh-TW" altLang="en-US" sz="2800" b="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拾、分發方式及錄取規定</a:t>
                      </a:r>
                      <a:endParaRPr lang="zh-TW" altLang="en-US" sz="2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3"/>
                  </a:ext>
                </a:extLst>
              </a:tr>
              <a:tr h="699506">
                <a:tc>
                  <a:txBody>
                    <a:bodyPr/>
                    <a:lstStyle/>
                    <a:p>
                      <a:pPr algn="l"/>
                      <a:r>
                        <a:rPr lang="zh-TW" altLang="en-US" sz="2800" b="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伍、作業流程</a:t>
                      </a:r>
                      <a:endParaRPr lang="zh-TW" altLang="en-US" sz="2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l"/>
                      <a:r>
                        <a:rPr lang="zh-TW" altLang="en-US" sz="2800" b="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拾壹、作業流程注意事項</a:t>
                      </a:r>
                      <a:endParaRPr lang="zh-TW" altLang="en-US" sz="2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4"/>
                  </a:ext>
                </a:extLst>
              </a:tr>
              <a:tr h="699506">
                <a:tc>
                  <a:txBody>
                    <a:bodyPr/>
                    <a:lstStyle/>
                    <a:p>
                      <a:pPr algn="l"/>
                      <a:r>
                        <a:rPr lang="zh-TW" altLang="en-US" sz="2800" b="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陸、重要注意事項</a:t>
                      </a:r>
                      <a:endParaRPr lang="zh-TW" altLang="en-US" sz="2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拾貳、意見交流</a:t>
                      </a:r>
                      <a:endParaRPr lang="zh-TW" altLang="en-US" sz="2800" b="0" dirty="0" smtClean="0">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a:xfrm>
            <a:off x="6991927" y="6347571"/>
            <a:ext cx="2133600" cy="476250"/>
          </a:xfrm>
        </p:spPr>
        <p:txBody>
          <a:bodyPr/>
          <a:lstStyle/>
          <a:p>
            <a:pPr>
              <a:defRPr/>
            </a:pPr>
            <a:fld id="{ABFE6108-DA02-42FF-8F2B-6965D0D38C5E}" type="slidenum">
              <a:rPr lang="zh-TW" altLang="en-US" smtClean="0"/>
              <a:pPr>
                <a:defRPr/>
              </a:pPr>
              <a:t>20</a:t>
            </a:fld>
            <a:endParaRPr lang="en-US" altLang="zh-TW" dirty="0"/>
          </a:p>
        </p:txBody>
      </p:sp>
      <p:sp>
        <p:nvSpPr>
          <p:cNvPr id="2"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玖、甄選規定</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6/12</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1157698344"/>
              </p:ext>
            </p:extLst>
          </p:nvPr>
        </p:nvGraphicFramePr>
        <p:xfrm>
          <a:off x="239656" y="1542011"/>
          <a:ext cx="8470234" cy="5292004"/>
        </p:xfrm>
        <a:graphic>
          <a:graphicData uri="http://schemas.openxmlformats.org/drawingml/2006/table">
            <a:tbl>
              <a:tblPr>
                <a:tableStyleId>{93296810-A885-4BE3-A3E7-6D5BEEA58F35}</a:tableStyleId>
              </a:tblPr>
              <a:tblGrid>
                <a:gridCol w="3756280">
                  <a:extLst>
                    <a:ext uri="{9D8B030D-6E8A-4147-A177-3AD203B41FA5}">
                      <a16:colId xmlns:a16="http://schemas.microsoft.com/office/drawing/2014/main" val="370501654"/>
                    </a:ext>
                  </a:extLst>
                </a:gridCol>
                <a:gridCol w="2376264">
                  <a:extLst>
                    <a:ext uri="{9D8B030D-6E8A-4147-A177-3AD203B41FA5}">
                      <a16:colId xmlns:a16="http://schemas.microsoft.com/office/drawing/2014/main" val="2937833333"/>
                    </a:ext>
                  </a:extLst>
                </a:gridCol>
                <a:gridCol w="1484908">
                  <a:extLst>
                    <a:ext uri="{9D8B030D-6E8A-4147-A177-3AD203B41FA5}">
                      <a16:colId xmlns:a16="http://schemas.microsoft.com/office/drawing/2014/main" val="4015043493"/>
                    </a:ext>
                  </a:extLst>
                </a:gridCol>
                <a:gridCol w="852782">
                  <a:extLst>
                    <a:ext uri="{9D8B030D-6E8A-4147-A177-3AD203B41FA5}">
                      <a16:colId xmlns:a16="http://schemas.microsoft.com/office/drawing/2014/main" val="2497518330"/>
                    </a:ext>
                  </a:extLst>
                </a:gridCol>
              </a:tblGrid>
              <a:tr h="490299">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競賽、證照名稱</a:t>
                      </a:r>
                      <a:endPar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主辦單位</a:t>
                      </a:r>
                      <a:endPar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競賽優勝名次</a:t>
                      </a:r>
                      <a:r>
                        <a:rPr lang="en-US"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
                      </a:r>
                      <a:br>
                        <a:rPr lang="en-US"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b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或證照等級</a:t>
                      </a:r>
                      <a:endPar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計分</a:t>
                      </a:r>
                      <a:r>
                        <a:rPr lang="en-US"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
                      </a:r>
                      <a:br>
                        <a:rPr lang="en-US"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br>
                      <a:r>
                        <a:rPr lang="zh-TW" sz="1600" b="1" kern="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標準</a:t>
                      </a:r>
                      <a:endPar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extLst>
                  <a:ext uri="{0D108BD9-81ED-4DB2-BD59-A6C34878D82A}">
                    <a16:rowId xmlns:a16="http://schemas.microsoft.com/office/drawing/2014/main" val="3068907010"/>
                  </a:ext>
                </a:extLst>
              </a:tr>
              <a:tr h="218852">
                <a:tc rowSpan="2">
                  <a:txBody>
                    <a:bodyPr/>
                    <a:lstStyle/>
                    <a:p>
                      <a:pPr algn="just"/>
                      <a:r>
                        <a:rPr lang="zh-TW" sz="1400" dirty="0">
                          <a:solidFill>
                            <a:srgbClr val="000000"/>
                          </a:solidFill>
                          <a:effectLst/>
                          <a:latin typeface="微軟正黑體" panose="020B0604030504040204" pitchFamily="34" charset="-120"/>
                          <a:ea typeface="微軟正黑體" panose="020B0604030504040204" pitchFamily="34" charset="-120"/>
                        </a:rPr>
                        <a:t>全國技能競賽分區（北、中、南）技能競賽</a:t>
                      </a:r>
                      <a:endParaRPr lang="zh-TW" sz="1400" dirty="0">
                        <a:effectLst/>
                        <a:latin typeface="微軟正黑體" panose="020B0604030504040204" pitchFamily="34" charset="-120"/>
                        <a:ea typeface="微軟正黑體" panose="020B0604030504040204" pitchFamily="34" charset="-120"/>
                      </a:endParaRP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18">
                  <a:txBody>
                    <a:bodyPr/>
                    <a:lstStyle/>
                    <a:p>
                      <a:pPr algn="ctr"/>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中央各級機關或直轄市政府</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just">
                        <a:spcAft>
                          <a:spcPts val="0"/>
                        </a:spcAft>
                      </a:pPr>
                      <a:r>
                        <a:rPr lang="zh-TW" sz="11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10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1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0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tc>
                  <a:txBody>
                    <a:bodyPr/>
                    <a:lstStyle/>
                    <a:p>
                      <a:pPr algn="ctr"/>
                      <a:r>
                        <a:rPr lang="en-US" sz="11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1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0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extLst>
                  <a:ext uri="{0D108BD9-81ED-4DB2-BD59-A6C34878D82A}">
                    <a16:rowId xmlns:a16="http://schemas.microsoft.com/office/drawing/2014/main" val="3512516932"/>
                  </a:ext>
                </a:extLst>
              </a:tr>
              <a:tr h="218852">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14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40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4</a:t>
                      </a:r>
                      <a:r>
                        <a:rPr lang="zh-TW" sz="14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en-US" sz="140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5</a:t>
                      </a:r>
                      <a:r>
                        <a:rPr lang="zh-TW" sz="14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4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4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870060914"/>
                  </a:ext>
                </a:extLst>
              </a:tr>
              <a:tr h="218852">
                <a:tc rowSpan="2">
                  <a:txBody>
                    <a:bodyPr/>
                    <a:lstStyle/>
                    <a:p>
                      <a:pPr algn="just"/>
                      <a:r>
                        <a:rPr lang="zh-TW" sz="1400" dirty="0">
                          <a:solidFill>
                            <a:srgbClr val="000000"/>
                          </a:solidFill>
                          <a:effectLst/>
                          <a:latin typeface="微軟正黑體" panose="020B0604030504040204" pitchFamily="34" charset="-120"/>
                          <a:ea typeface="微軟正黑體" panose="020B0604030504040204" pitchFamily="34" charset="-120"/>
                        </a:rPr>
                        <a:t>全國高職學生團隊技術創造力培訓與競賽活動</a:t>
                      </a:r>
                      <a:endParaRPr lang="zh-TW" sz="1400" dirty="0">
                        <a:effectLst/>
                        <a:latin typeface="微軟正黑體" panose="020B0604030504040204" pitchFamily="34" charset="-120"/>
                        <a:ea typeface="微軟正黑體" panose="020B0604030504040204" pitchFamily="34" charset="-120"/>
                      </a:endParaRP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vMerge="1">
                  <a:txBody>
                    <a:bodyPr/>
                    <a:lstStyle/>
                    <a:p>
                      <a:endParaRPr lang="zh-TW" altLang="en-US"/>
                    </a:p>
                  </a:txBody>
                  <a:tcPr/>
                </a:tc>
                <a:tc>
                  <a:txBody>
                    <a:bodyPr/>
                    <a:lstStyle/>
                    <a:p>
                      <a:pPr algn="just">
                        <a:spcAft>
                          <a:spcPts val="0"/>
                        </a:spcAft>
                      </a:pPr>
                      <a:r>
                        <a:rPr lang="zh-TW" sz="14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40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4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4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tc>
                  <a:txBody>
                    <a:bodyPr/>
                    <a:lstStyle/>
                    <a:p>
                      <a:pPr algn="ctr"/>
                      <a:r>
                        <a:rPr lang="en-US"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4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extLst>
                  <a:ext uri="{0D108BD9-81ED-4DB2-BD59-A6C34878D82A}">
                    <a16:rowId xmlns:a16="http://schemas.microsoft.com/office/drawing/2014/main" val="1079220100"/>
                  </a:ext>
                </a:extLst>
              </a:tr>
              <a:tr h="218852">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14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400" dirty="0">
                          <a:solidFill>
                            <a:srgbClr val="FF0000"/>
                          </a:solidFill>
                          <a:effectLst/>
                          <a:latin typeface="微軟正黑體" panose="020B0604030504040204" pitchFamily="34" charset="-120"/>
                          <a:ea typeface="微軟正黑體" panose="020B0604030504040204" pitchFamily="34" charset="-120"/>
                          <a:cs typeface="新細明體" panose="02020500000000000000" pitchFamily="18" charset="-120"/>
                        </a:rPr>
                        <a:t>4</a:t>
                      </a:r>
                      <a:r>
                        <a:rPr lang="zh-TW" sz="14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名、佳作</a:t>
                      </a:r>
                      <a:endParaRPr lang="zh-TW" sz="1400" dirty="0">
                        <a:solidFill>
                          <a:srgbClr val="FF0000"/>
                        </a:solidFill>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4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4155306188"/>
                  </a:ext>
                </a:extLst>
              </a:tr>
              <a:tr h="218852">
                <a:tc rowSpan="2">
                  <a:txBody>
                    <a:bodyPr/>
                    <a:lstStyle/>
                    <a:p>
                      <a:pPr algn="just"/>
                      <a:r>
                        <a:rPr lang="zh-TW" sz="1400" dirty="0">
                          <a:solidFill>
                            <a:srgbClr val="000000"/>
                          </a:solidFill>
                          <a:effectLst/>
                          <a:latin typeface="微軟正黑體" panose="020B0604030504040204" pitchFamily="34" charset="-120"/>
                          <a:ea typeface="微軟正黑體" panose="020B0604030504040204" pitchFamily="34" charset="-120"/>
                        </a:rPr>
                        <a:t>全國高中職智慧鐵人創意競賽決賽暨國際邀請賽</a:t>
                      </a:r>
                      <a:endParaRPr lang="zh-TW" sz="1400" dirty="0">
                        <a:effectLst/>
                        <a:latin typeface="微軟正黑體" panose="020B0604030504040204" pitchFamily="34" charset="-120"/>
                        <a:ea typeface="微軟正黑體" panose="020B0604030504040204" pitchFamily="34" charset="-120"/>
                      </a:endParaRP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vMerge="1">
                  <a:txBody>
                    <a:bodyPr/>
                    <a:lstStyle/>
                    <a:p>
                      <a:endParaRPr lang="zh-TW" altLang="en-US"/>
                    </a:p>
                  </a:txBody>
                  <a:tcPr/>
                </a:tc>
                <a:tc>
                  <a:txBody>
                    <a:bodyPr/>
                    <a:lstStyle/>
                    <a:p>
                      <a:pPr algn="just">
                        <a:spcAft>
                          <a:spcPts val="0"/>
                        </a:spcAft>
                      </a:pPr>
                      <a:r>
                        <a:rPr lang="zh-TW" sz="14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40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4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4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tc>
                  <a:txBody>
                    <a:bodyPr/>
                    <a:lstStyle/>
                    <a:p>
                      <a:pPr algn="ctr"/>
                      <a:r>
                        <a:rPr lang="en-US"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4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extLst>
                  <a:ext uri="{0D108BD9-81ED-4DB2-BD59-A6C34878D82A}">
                    <a16:rowId xmlns:a16="http://schemas.microsoft.com/office/drawing/2014/main" val="3155707184"/>
                  </a:ext>
                </a:extLst>
              </a:tr>
              <a:tr h="218852">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1400" spc="-4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400" spc="-4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4~6</a:t>
                      </a:r>
                      <a:r>
                        <a:rPr lang="zh-TW" sz="1400" spc="-4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4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4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3506986393"/>
                  </a:ext>
                </a:extLst>
              </a:tr>
              <a:tr h="218852">
                <a:tc rowSpan="2">
                  <a:txBody>
                    <a:bodyPr/>
                    <a:lstStyle/>
                    <a:p>
                      <a:pPr algn="just"/>
                      <a:r>
                        <a:rPr lang="zh-TW" sz="1400" dirty="0">
                          <a:solidFill>
                            <a:srgbClr val="FF0000"/>
                          </a:solidFill>
                          <a:effectLst/>
                          <a:latin typeface="微軟正黑體" panose="020B0604030504040204" pitchFamily="34" charset="-120"/>
                          <a:ea typeface="微軟正黑體" panose="020B0604030504040204" pitchFamily="34" charset="-120"/>
                        </a:rPr>
                        <a:t>電腦鼠暨智慧輪型機器人國內及國際競賽</a:t>
                      </a:r>
                    </a:p>
                    <a:p>
                      <a:pPr algn="just"/>
                      <a:r>
                        <a:rPr lang="en-US" sz="1400" dirty="0">
                          <a:solidFill>
                            <a:srgbClr val="FF0000"/>
                          </a:solidFill>
                          <a:effectLst/>
                          <a:latin typeface="微軟正黑體" panose="020B0604030504040204" pitchFamily="34" charset="-120"/>
                          <a:ea typeface="微軟正黑體" panose="020B0604030504040204" pitchFamily="34" charset="-120"/>
                        </a:rPr>
                        <a:t>(</a:t>
                      </a:r>
                      <a:r>
                        <a:rPr lang="zh-TW" sz="1400" dirty="0">
                          <a:solidFill>
                            <a:srgbClr val="FF0000"/>
                          </a:solidFill>
                          <a:effectLst/>
                          <a:latin typeface="微軟正黑體" panose="020B0604030504040204" pitchFamily="34" charset="-120"/>
                          <a:ea typeface="微軟正黑體" panose="020B0604030504040204" pitchFamily="34" charset="-120"/>
                        </a:rPr>
                        <a:t>人工智慧單晶片電腦鼠暨機器人國內及國際邀請賽</a:t>
                      </a:r>
                      <a:r>
                        <a:rPr lang="en-US" sz="1400" dirty="0">
                          <a:solidFill>
                            <a:srgbClr val="FF0000"/>
                          </a:solidFill>
                          <a:effectLst/>
                          <a:latin typeface="微軟正黑體" panose="020B0604030504040204" pitchFamily="34" charset="-120"/>
                          <a:ea typeface="微軟正黑體" panose="020B0604030504040204" pitchFamily="34" charset="-120"/>
                        </a:rPr>
                        <a:t>)</a:t>
                      </a:r>
                      <a:endParaRPr lang="zh-TW" sz="1400" dirty="0">
                        <a:solidFill>
                          <a:srgbClr val="FF0000"/>
                        </a:solidFill>
                        <a:effectLst/>
                        <a:latin typeface="微軟正黑體" panose="020B0604030504040204" pitchFamily="34" charset="-120"/>
                        <a:ea typeface="微軟正黑體" panose="020B0604030504040204" pitchFamily="34" charset="-120"/>
                      </a:endParaRP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vMerge="1">
                  <a:txBody>
                    <a:bodyPr/>
                    <a:lstStyle/>
                    <a:p>
                      <a:endParaRPr lang="zh-TW" altLang="en-US"/>
                    </a:p>
                  </a:txBody>
                  <a:tcPr/>
                </a:tc>
                <a:tc>
                  <a:txBody>
                    <a:bodyPr/>
                    <a:lstStyle/>
                    <a:p>
                      <a:pPr algn="just">
                        <a:spcAft>
                          <a:spcPts val="0"/>
                        </a:spcAft>
                      </a:pPr>
                      <a:r>
                        <a:rPr lang="zh-TW" sz="14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40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4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4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tc>
                  <a:txBody>
                    <a:bodyPr/>
                    <a:lstStyle/>
                    <a:p>
                      <a:pPr algn="ctr"/>
                      <a:r>
                        <a:rPr lang="en-US"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4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extLst>
                  <a:ext uri="{0D108BD9-81ED-4DB2-BD59-A6C34878D82A}">
                    <a16:rowId xmlns:a16="http://schemas.microsoft.com/office/drawing/2014/main" val="4024517356"/>
                  </a:ext>
                </a:extLst>
              </a:tr>
              <a:tr h="424665">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14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其餘得獎者</a:t>
                      </a:r>
                      <a:endParaRPr lang="zh-TW" sz="14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4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2365944797"/>
                  </a:ext>
                </a:extLst>
              </a:tr>
              <a:tr h="218852">
                <a:tc rowSpan="2">
                  <a:txBody>
                    <a:bodyPr/>
                    <a:lstStyle/>
                    <a:p>
                      <a:pPr algn="just"/>
                      <a:r>
                        <a:rPr lang="zh-TW" sz="1400" dirty="0">
                          <a:solidFill>
                            <a:srgbClr val="000000"/>
                          </a:solidFill>
                          <a:effectLst/>
                          <a:latin typeface="微軟正黑體" panose="020B0604030504040204" pitchFamily="34" charset="-120"/>
                          <a:ea typeface="微軟正黑體" panose="020B0604030504040204" pitchFamily="34" charset="-120"/>
                        </a:rPr>
                        <a:t>全國學生美術比賽</a:t>
                      </a:r>
                      <a:endParaRPr lang="zh-TW" sz="1400" dirty="0">
                        <a:effectLst/>
                        <a:latin typeface="微軟正黑體" panose="020B0604030504040204" pitchFamily="34" charset="-120"/>
                        <a:ea typeface="微軟正黑體" panose="020B0604030504040204" pitchFamily="34" charset="-120"/>
                      </a:endParaRP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vMerge="1">
                  <a:txBody>
                    <a:bodyPr/>
                    <a:lstStyle/>
                    <a:p>
                      <a:endParaRPr lang="zh-TW" altLang="en-US"/>
                    </a:p>
                  </a:txBody>
                  <a:tcPr/>
                </a:tc>
                <a:tc>
                  <a:txBody>
                    <a:bodyPr/>
                    <a:lstStyle/>
                    <a:p>
                      <a:pPr algn="just">
                        <a:spcAft>
                          <a:spcPts val="0"/>
                        </a:spcAft>
                      </a:pPr>
                      <a:r>
                        <a:rPr lang="zh-TW" sz="1400" spc="-4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特優、優等、甲等</a:t>
                      </a:r>
                      <a:endParaRPr lang="zh-TW" sz="14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tc>
                  <a:txBody>
                    <a:bodyPr/>
                    <a:lstStyle/>
                    <a:p>
                      <a:pPr algn="ctr"/>
                      <a:r>
                        <a:rPr lang="en-US"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4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extLst>
                  <a:ext uri="{0D108BD9-81ED-4DB2-BD59-A6C34878D82A}">
                    <a16:rowId xmlns:a16="http://schemas.microsoft.com/office/drawing/2014/main" val="2907209741"/>
                  </a:ext>
                </a:extLst>
              </a:tr>
              <a:tr h="218852">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14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入選（佳作）</a:t>
                      </a:r>
                      <a:endParaRPr lang="zh-TW" sz="14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400" kern="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4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250923108"/>
                  </a:ext>
                </a:extLst>
              </a:tr>
              <a:tr h="218852">
                <a:tc rowSpan="2">
                  <a:txBody>
                    <a:bodyPr/>
                    <a:lstStyle/>
                    <a:p>
                      <a:pPr algn="just"/>
                      <a:r>
                        <a:rPr lang="zh-TW" sz="1400" dirty="0">
                          <a:solidFill>
                            <a:srgbClr val="000000"/>
                          </a:solidFill>
                          <a:effectLst/>
                          <a:latin typeface="微軟正黑體" panose="020B0604030504040204" pitchFamily="34" charset="-120"/>
                          <a:ea typeface="微軟正黑體" panose="020B0604030504040204" pitchFamily="34" charset="-120"/>
                        </a:rPr>
                        <a:t>教育部全國各級學校圍棋運動錦標賽</a:t>
                      </a:r>
                      <a:endParaRPr lang="zh-TW" sz="1400" dirty="0">
                        <a:effectLst/>
                        <a:latin typeface="微軟正黑體" panose="020B0604030504040204" pitchFamily="34" charset="-120"/>
                        <a:ea typeface="微軟正黑體" panose="020B0604030504040204" pitchFamily="34" charset="-120"/>
                      </a:endParaRP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vMerge="1">
                  <a:txBody>
                    <a:bodyPr/>
                    <a:lstStyle/>
                    <a:p>
                      <a:endParaRPr lang="zh-TW" altLang="en-US"/>
                    </a:p>
                  </a:txBody>
                  <a:tcPr/>
                </a:tc>
                <a:tc>
                  <a:txBody>
                    <a:bodyPr/>
                    <a:lstStyle/>
                    <a:p>
                      <a:pPr algn="just">
                        <a:spcAft>
                          <a:spcPts val="0"/>
                        </a:spcAft>
                      </a:pPr>
                      <a:r>
                        <a:rPr lang="zh-TW" sz="14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40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40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40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tc>
                  <a:txBody>
                    <a:bodyPr/>
                    <a:lstStyle/>
                    <a:p>
                      <a:pPr algn="ctr"/>
                      <a:r>
                        <a:rPr lang="en-US" sz="14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4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4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extLst>
                  <a:ext uri="{0D108BD9-81ED-4DB2-BD59-A6C34878D82A}">
                    <a16:rowId xmlns:a16="http://schemas.microsoft.com/office/drawing/2014/main" val="3607914561"/>
                  </a:ext>
                </a:extLst>
              </a:tr>
              <a:tr h="218852">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14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佳作</a:t>
                      </a:r>
                      <a:endParaRPr lang="zh-TW" sz="14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4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4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4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345145357"/>
                  </a:ext>
                </a:extLst>
              </a:tr>
              <a:tr h="218852">
                <a:tc rowSpan="2">
                  <a:txBody>
                    <a:bodyPr/>
                    <a:lstStyle/>
                    <a:p>
                      <a:pPr algn="just"/>
                      <a:r>
                        <a:rPr lang="zh-TW" sz="1400" dirty="0">
                          <a:solidFill>
                            <a:srgbClr val="000000"/>
                          </a:solidFill>
                          <a:effectLst/>
                          <a:latin typeface="微軟正黑體" panose="020B0604030504040204" pitchFamily="34" charset="-120"/>
                          <a:ea typeface="微軟正黑體" panose="020B0604030504040204" pitchFamily="34" charset="-120"/>
                        </a:rPr>
                        <a:t>全國高級中等學校專業群科專題及創意製作競賽決賽</a:t>
                      </a:r>
                      <a:endParaRPr lang="zh-TW" sz="1400" dirty="0">
                        <a:effectLst/>
                        <a:latin typeface="微軟正黑體" panose="020B0604030504040204" pitchFamily="34" charset="-120"/>
                        <a:ea typeface="微軟正黑體" panose="020B0604030504040204" pitchFamily="34" charset="-120"/>
                      </a:endParaRP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vMerge="1">
                  <a:txBody>
                    <a:bodyPr/>
                    <a:lstStyle/>
                    <a:p>
                      <a:endParaRPr lang="zh-TW" altLang="en-US"/>
                    </a:p>
                  </a:txBody>
                  <a:tcPr/>
                </a:tc>
                <a:tc>
                  <a:txBody>
                    <a:bodyPr/>
                    <a:lstStyle/>
                    <a:p>
                      <a:pPr algn="just">
                        <a:spcAft>
                          <a:spcPts val="0"/>
                        </a:spcAft>
                      </a:pPr>
                      <a:r>
                        <a:rPr lang="zh-TW" sz="14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40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1~3</a:t>
                      </a:r>
                      <a:r>
                        <a:rPr lang="zh-TW" sz="14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4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tc>
                  <a:txBody>
                    <a:bodyPr/>
                    <a:lstStyle/>
                    <a:p>
                      <a:pPr algn="ctr"/>
                      <a:r>
                        <a:rPr lang="en-US" sz="14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15</a:t>
                      </a:r>
                      <a:r>
                        <a:rPr lang="zh-TW" sz="14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4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extLst>
                  <a:ext uri="{0D108BD9-81ED-4DB2-BD59-A6C34878D82A}">
                    <a16:rowId xmlns:a16="http://schemas.microsoft.com/office/drawing/2014/main" val="4288494214"/>
                  </a:ext>
                </a:extLst>
              </a:tr>
              <a:tr h="218852">
                <a:tc vMerge="1">
                  <a:txBody>
                    <a:bodyPr/>
                    <a:lstStyle/>
                    <a:p>
                      <a:endParaRPr lang="zh-TW" altLang="en-US"/>
                    </a:p>
                  </a:txBody>
                  <a:tcPr/>
                </a:tc>
                <a:tc vMerge="1">
                  <a:txBody>
                    <a:bodyPr/>
                    <a:lstStyle/>
                    <a:p>
                      <a:endParaRPr lang="zh-TW" altLang="en-US"/>
                    </a:p>
                  </a:txBody>
                  <a:tcPr/>
                </a:tc>
                <a:tc>
                  <a:txBody>
                    <a:bodyPr/>
                    <a:lstStyle/>
                    <a:p>
                      <a:pPr algn="just">
                        <a:spcAft>
                          <a:spcPts val="0"/>
                        </a:spcAft>
                      </a:pPr>
                      <a:r>
                        <a:rPr lang="zh-TW" sz="140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佳作</a:t>
                      </a:r>
                      <a:endParaRPr lang="zh-TW" sz="14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4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10</a:t>
                      </a:r>
                      <a:r>
                        <a:rPr lang="zh-TW" sz="1400" kern="0" dirty="0">
                          <a:solidFill>
                            <a:srgbClr val="000000"/>
                          </a:solidFill>
                          <a:effectLst/>
                          <a:latin typeface="微軟正黑體" panose="020B0604030504040204" pitchFamily="34" charset="-120"/>
                          <a:ea typeface="微軟正黑體" panose="020B0604030504040204" pitchFamily="34" charset="-120"/>
                          <a:cs typeface="新細明體" panose="02020500000000000000" pitchFamily="18" charset="-120"/>
                        </a:rPr>
                        <a:t>分</a:t>
                      </a:r>
                      <a:endParaRPr lang="zh-TW" sz="1400" dirty="0">
                        <a:effectLst/>
                        <a:latin typeface="微軟正黑體" panose="020B0604030504040204" pitchFamily="34" charset="-120"/>
                        <a:ea typeface="微軟正黑體" panose="020B0604030504040204" pitchFamily="34" charset="-120"/>
                        <a:cs typeface="新細明體" panose="02020500000000000000" pitchFamily="18" charset="-120"/>
                      </a:endParaRPr>
                    </a:p>
                  </a:txBody>
                  <a:tcPr marL="17780" marR="17780"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620206262"/>
                  </a:ext>
                </a:extLst>
              </a:tr>
              <a:tr h="218852">
                <a:tc rowSpan="2">
                  <a:txBody>
                    <a:bodyPr/>
                    <a:lstStyle/>
                    <a:p>
                      <a:pPr algn="just"/>
                      <a:r>
                        <a:rPr lang="zh-TW" sz="1400" dirty="0">
                          <a:solidFill>
                            <a:srgbClr val="000000"/>
                          </a:solidFill>
                          <a:effectLst/>
                          <a:latin typeface="微軟正黑體" panose="020B0604030504040204" pitchFamily="34" charset="-120"/>
                          <a:ea typeface="微軟正黑體" panose="020B0604030504040204" pitchFamily="34" charset="-120"/>
                        </a:rPr>
                        <a:t>全國學生舞蹈比賽個人賽決賽</a:t>
                      </a:r>
                      <a:endParaRPr lang="zh-TW" sz="1400" dirty="0">
                        <a:effectLst/>
                        <a:latin typeface="微軟正黑體" panose="020B0604030504040204" pitchFamily="34" charset="-120"/>
                        <a:ea typeface="微軟正黑體" panose="020B0604030504040204" pitchFamily="34" charset="-120"/>
                      </a:endParaRP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vMerge="1">
                  <a:txBody>
                    <a:bodyPr/>
                    <a:lstStyle/>
                    <a:p>
                      <a:endParaRPr lang="zh-TW" altLang="en-US"/>
                    </a:p>
                  </a:txBody>
                  <a:tcPr/>
                </a:tc>
                <a:tc>
                  <a:txBody>
                    <a:bodyPr/>
                    <a:lstStyle/>
                    <a:p>
                      <a:pPr algn="just"/>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1~3</a:t>
                      </a:r>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tc>
                  <a:txBody>
                    <a:bodyPr/>
                    <a:lstStyle/>
                    <a:p>
                      <a:pPr algn="ctr"/>
                      <a:r>
                        <a:rPr lang="en-US"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15</a:t>
                      </a:r>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分</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extLst>
                  <a:ext uri="{0D108BD9-81ED-4DB2-BD59-A6C34878D82A}">
                    <a16:rowId xmlns:a16="http://schemas.microsoft.com/office/drawing/2014/main" val="2423712301"/>
                  </a:ext>
                </a:extLst>
              </a:tr>
              <a:tr h="218852">
                <a:tc vMerge="1">
                  <a:txBody>
                    <a:bodyPr/>
                    <a:lstStyle/>
                    <a:p>
                      <a:endParaRPr lang="zh-TW" altLang="en-US"/>
                    </a:p>
                  </a:txBody>
                  <a:tcPr/>
                </a:tc>
                <a:tc vMerge="1">
                  <a:txBody>
                    <a:bodyPr/>
                    <a:lstStyle/>
                    <a:p>
                      <a:endParaRPr lang="zh-TW" altLang="en-US"/>
                    </a:p>
                  </a:txBody>
                  <a:tcPr/>
                </a:tc>
                <a:tc>
                  <a:txBody>
                    <a:bodyPr/>
                    <a:lstStyle/>
                    <a:p>
                      <a:pPr algn="just"/>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其餘得獎者</a:t>
                      </a:r>
                    </a:p>
                  </a:txBody>
                  <a:tcPr marL="15415" marR="15415"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10</a:t>
                      </a:r>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分</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686846488"/>
                  </a:ext>
                </a:extLst>
              </a:tr>
              <a:tr h="218852">
                <a:tc rowSpan="2">
                  <a:txBody>
                    <a:bodyPr/>
                    <a:lstStyle/>
                    <a:p>
                      <a:pPr algn="just"/>
                      <a:r>
                        <a:rPr lang="zh-TW" sz="1400" dirty="0">
                          <a:solidFill>
                            <a:srgbClr val="000000"/>
                          </a:solidFill>
                          <a:effectLst/>
                          <a:latin typeface="微軟正黑體" panose="020B0604030504040204" pitchFamily="34" charset="-120"/>
                          <a:ea typeface="微軟正黑體" panose="020B0604030504040204" pitchFamily="34" charset="-120"/>
                        </a:rPr>
                        <a:t>全國學生音樂比賽個人賽決賽</a:t>
                      </a:r>
                      <a:endParaRPr lang="zh-TW" sz="1400" dirty="0">
                        <a:effectLst/>
                        <a:latin typeface="微軟正黑體" panose="020B0604030504040204" pitchFamily="34" charset="-120"/>
                        <a:ea typeface="微軟正黑體" panose="020B0604030504040204" pitchFamily="34" charset="-120"/>
                      </a:endParaRPr>
                    </a:p>
                  </a:txBody>
                  <a:tcPr marL="17780" marR="1778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vMerge="1">
                  <a:txBody>
                    <a:bodyPr/>
                    <a:lstStyle/>
                    <a:p>
                      <a:endParaRPr lang="zh-TW" altLang="en-US"/>
                    </a:p>
                  </a:txBody>
                  <a:tcPr/>
                </a:tc>
                <a:tc>
                  <a:txBody>
                    <a:bodyPr/>
                    <a:lstStyle/>
                    <a:p>
                      <a:pPr algn="just"/>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第</a:t>
                      </a:r>
                      <a:r>
                        <a:rPr lang="en-US"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1~3</a:t>
                      </a:r>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名</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tc>
                  <a:txBody>
                    <a:bodyPr/>
                    <a:lstStyle/>
                    <a:p>
                      <a:pPr algn="ctr"/>
                      <a:r>
                        <a:rPr lang="en-US"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15</a:t>
                      </a:r>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分</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solidFill>
                  </a:tcPr>
                </a:tc>
                <a:extLst>
                  <a:ext uri="{0D108BD9-81ED-4DB2-BD59-A6C34878D82A}">
                    <a16:rowId xmlns:a16="http://schemas.microsoft.com/office/drawing/2014/main" val="2757414311"/>
                  </a:ext>
                </a:extLst>
              </a:tr>
              <a:tr h="218852">
                <a:tc vMerge="1">
                  <a:txBody>
                    <a:bodyPr/>
                    <a:lstStyle/>
                    <a:p>
                      <a:endParaRPr lang="zh-TW" altLang="en-US"/>
                    </a:p>
                  </a:txBody>
                  <a:tcPr/>
                </a:tc>
                <a:tc vMerge="1">
                  <a:txBody>
                    <a:bodyPr/>
                    <a:lstStyle/>
                    <a:p>
                      <a:endParaRPr lang="zh-TW" altLang="en-US"/>
                    </a:p>
                  </a:txBody>
                  <a:tcPr/>
                </a:tc>
                <a:tc>
                  <a:txBody>
                    <a:bodyPr/>
                    <a:lstStyle/>
                    <a:p>
                      <a:pPr algn="just"/>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其餘得獎者</a:t>
                      </a:r>
                    </a:p>
                  </a:txBody>
                  <a:tcPr marL="15415" marR="15415"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r>
                        <a:rPr lang="en-US"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10</a:t>
                      </a:r>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分</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559103074"/>
                  </a:ext>
                </a:extLst>
              </a:tr>
              <a:tr h="218852">
                <a:tc rowSpan="3">
                  <a:txBody>
                    <a:bodyPr/>
                    <a:lstStyle/>
                    <a:p>
                      <a:pPr algn="just"/>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領有技術士證者</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000" marR="36000" marT="0" marB="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rowSpan="3">
                  <a:txBody>
                    <a:bodyPr/>
                    <a:lstStyle/>
                    <a:p>
                      <a:pPr algn="ctr"/>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勞動</a:t>
                      </a:r>
                      <a:r>
                        <a:rPr lang="zh-TW" sz="1400" kern="0" dirty="0" smtClean="0">
                          <a:effectLst/>
                          <a:latin typeface="微軟正黑體" panose="020B0604030504040204" pitchFamily="34" charset="-120"/>
                          <a:ea typeface="微軟正黑體" panose="020B0604030504040204" pitchFamily="34" charset="-120"/>
                          <a:cs typeface="Times New Roman" panose="02020603050405020304" pitchFamily="18" charset="0"/>
                        </a:rPr>
                        <a:t>部</a:t>
                      </a:r>
                      <a:endParaRPr lang="en-US" altLang="zh-TW" sz="1400" kern="0" dirty="0" smtClean="0">
                        <a:effectLst/>
                        <a:latin typeface="微軟正黑體" panose="020B0604030504040204" pitchFamily="34" charset="-120"/>
                        <a:ea typeface="微軟正黑體" panose="020B0604030504040204" pitchFamily="34" charset="-120"/>
                        <a:cs typeface="Times New Roman" panose="02020603050405020304" pitchFamily="18" charset="0"/>
                      </a:endParaRPr>
                    </a:p>
                    <a:p>
                      <a:pPr algn="ctr"/>
                      <a:r>
                        <a:rPr lang="zh-TW" sz="1400" kern="0" dirty="0" smtClean="0">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原行政院勞工委員會）</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just"/>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甲級技術士證</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tc>
                  <a:txBody>
                    <a:bodyPr/>
                    <a:lstStyle/>
                    <a:p>
                      <a:pPr algn="ctr"/>
                      <a:r>
                        <a:rPr lang="en-US"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25</a:t>
                      </a:r>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分</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extLst>
                  <a:ext uri="{0D108BD9-81ED-4DB2-BD59-A6C34878D82A}">
                    <a16:rowId xmlns:a16="http://schemas.microsoft.com/office/drawing/2014/main" val="808561050"/>
                  </a:ext>
                </a:extLst>
              </a:tr>
              <a:tr h="218852">
                <a:tc vMerge="1">
                  <a:txBody>
                    <a:bodyPr/>
                    <a:lstStyle/>
                    <a:p>
                      <a:endParaRPr lang="zh-TW" altLang="en-US"/>
                    </a:p>
                  </a:txBody>
                  <a:tcPr/>
                </a:tc>
                <a:tc vMerge="1">
                  <a:txBody>
                    <a:bodyPr/>
                    <a:lstStyle/>
                    <a:p>
                      <a:endParaRPr lang="zh-TW" altLang="en-US"/>
                    </a:p>
                  </a:txBody>
                  <a:tcPr/>
                </a:tc>
                <a:tc>
                  <a:txBody>
                    <a:bodyPr/>
                    <a:lstStyle/>
                    <a:p>
                      <a:pPr algn="just"/>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乙級技術士證</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tc>
                  <a:txBody>
                    <a:bodyPr/>
                    <a:lstStyle/>
                    <a:p>
                      <a:pPr algn="ctr"/>
                      <a:r>
                        <a:rPr lang="en-US"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15</a:t>
                      </a:r>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分</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6350" cap="flat" cmpd="sng" algn="ctr">
                      <a:solidFill>
                        <a:schemeClr val="bg1"/>
                      </a:solidFill>
                      <a:prstDash val="sysDash"/>
                      <a:round/>
                      <a:headEnd type="none" w="med" len="med"/>
                      <a:tailEnd type="none" w="med" len="med"/>
                    </a:lnB>
                    <a:solidFill>
                      <a:schemeClr val="accent5">
                        <a:lumMod val="75000"/>
                      </a:schemeClr>
                    </a:solidFill>
                  </a:tcPr>
                </a:tc>
                <a:extLst>
                  <a:ext uri="{0D108BD9-81ED-4DB2-BD59-A6C34878D82A}">
                    <a16:rowId xmlns:a16="http://schemas.microsoft.com/office/drawing/2014/main" val="1405885786"/>
                  </a:ext>
                </a:extLst>
              </a:tr>
              <a:tr h="218852">
                <a:tc vMerge="1">
                  <a:txBody>
                    <a:bodyPr/>
                    <a:lstStyle/>
                    <a:p>
                      <a:endParaRPr lang="zh-TW" altLang="en-US"/>
                    </a:p>
                  </a:txBody>
                  <a:tcPr/>
                </a:tc>
                <a:tc vMerge="1">
                  <a:txBody>
                    <a:bodyPr/>
                    <a:lstStyle/>
                    <a:p>
                      <a:endParaRPr lang="zh-TW" altLang="en-US"/>
                    </a:p>
                  </a:txBody>
                  <a:tcPr/>
                </a:tc>
                <a:tc>
                  <a:txBody>
                    <a:bodyPr/>
                    <a:lstStyle/>
                    <a:p>
                      <a:pPr algn="just"/>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丙級技術士證</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6350" cap="flat" cmpd="sng" algn="ctr">
                      <a:solidFill>
                        <a:schemeClr val="bg1"/>
                      </a:solidFill>
                      <a:prstDash val="sysDash"/>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en-US"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5</a:t>
                      </a:r>
                      <a:r>
                        <a:rPr lang="zh-TW" sz="1400" kern="0" dirty="0">
                          <a:effectLst/>
                          <a:latin typeface="微軟正黑體" panose="020B0604030504040204" pitchFamily="34" charset="-120"/>
                          <a:ea typeface="微軟正黑體" panose="020B0604030504040204" pitchFamily="34" charset="-120"/>
                          <a:cs typeface="Times New Roman" panose="02020603050405020304" pitchFamily="18" charset="0"/>
                        </a:rPr>
                        <a:t>分</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415" marR="15415" marT="0" marB="0" anchor="ctr">
                    <a:lnL w="6350" cap="flat" cmpd="sng" algn="ctr">
                      <a:solidFill>
                        <a:schemeClr val="bg1"/>
                      </a:solidFill>
                      <a:prstDash val="sysDash"/>
                      <a:round/>
                      <a:headEnd type="none" w="med" len="med"/>
                      <a:tailEnd type="none" w="med" len="med"/>
                    </a:lnL>
                    <a:lnR w="28575" cap="flat" cmpd="sng" algn="ctr">
                      <a:solidFill>
                        <a:schemeClr val="bg1"/>
                      </a:solidFill>
                      <a:prstDash val="solid"/>
                      <a:round/>
                      <a:headEnd type="none" w="med" len="med"/>
                      <a:tailEnd type="none" w="med" len="med"/>
                    </a:lnR>
                    <a:lnT w="6350" cap="flat" cmpd="sng" algn="ctr">
                      <a:solidFill>
                        <a:schemeClr val="bg1"/>
                      </a:solidFill>
                      <a:prstDash val="sysDash"/>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2019377080"/>
                  </a:ext>
                </a:extLst>
              </a:tr>
            </a:tbl>
          </a:graphicData>
        </a:graphic>
      </p:graphicFrame>
      <p:sp>
        <p:nvSpPr>
          <p:cNvPr id="6" name="矩形 5"/>
          <p:cNvSpPr/>
          <p:nvPr/>
        </p:nvSpPr>
        <p:spPr>
          <a:xfrm>
            <a:off x="254064" y="1051910"/>
            <a:ext cx="474998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en-US" sz="2400" b="1" dirty="0">
                <a:latin typeface="微軟正黑體" panose="020B0604030504040204" pitchFamily="34" charset="-120"/>
                <a:ea typeface="微軟正黑體" panose="020B0604030504040204" pitchFamily="34" charset="-120"/>
              </a:rPr>
              <a:t>競賽與證照部分之計分</a:t>
            </a:r>
            <a:r>
              <a:rPr lang="zh-TW" altLang="en-US" sz="2400" b="1" dirty="0" smtClean="0">
                <a:latin typeface="微軟正黑體" panose="020B0604030504040204" pitchFamily="34" charset="-120"/>
                <a:ea typeface="微軟正黑體" panose="020B0604030504040204" pitchFamily="34" charset="-120"/>
              </a:rPr>
              <a:t>標準</a:t>
            </a:r>
            <a:r>
              <a:rPr lang="en-US" altLang="zh-TW" sz="2400" b="1" dirty="0" smtClean="0">
                <a:latin typeface="微軟正黑體" panose="020B0604030504040204" pitchFamily="34" charset="-120"/>
                <a:ea typeface="微軟正黑體" panose="020B0604030504040204" pitchFamily="34" charset="-120"/>
              </a:rPr>
              <a:t>(</a:t>
            </a:r>
            <a:r>
              <a:rPr lang="zh-TW" altLang="en-US" sz="2400" b="1" dirty="0" smtClean="0">
                <a:latin typeface="微軟正黑體" panose="020B0604030504040204" pitchFamily="34" charset="-120"/>
                <a:ea typeface="微軟正黑體" panose="020B0604030504040204" pitchFamily="34" charset="-120"/>
              </a:rPr>
              <a:t>續</a:t>
            </a:r>
            <a:r>
              <a:rPr lang="en-US" altLang="zh-TW" sz="2400" b="1" dirty="0" smtClean="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p:txBody>
      </p:sp>
      <p:sp>
        <p:nvSpPr>
          <p:cNvPr id="7" name="文字方塊 6"/>
          <p:cNvSpPr txBox="1"/>
          <p:nvPr/>
        </p:nvSpPr>
        <p:spPr>
          <a:xfrm>
            <a:off x="5508104" y="993522"/>
            <a:ext cx="3312368" cy="553998"/>
          </a:xfrm>
          <a:prstGeom prst="rect">
            <a:avLst/>
          </a:prstGeom>
          <a:noFill/>
        </p:spPr>
        <p:txBody>
          <a:bodyPr wrap="square" rtlCol="0">
            <a:spAutoFit/>
          </a:bodyPr>
          <a:lstStyle/>
          <a:p>
            <a:pPr marL="176213" indent="-176213"/>
            <a:r>
              <a:rPr lang="en-US" altLang="zh-TW" sz="1500" b="1" dirty="0" smtClean="0">
                <a:solidFill>
                  <a:srgbClr val="FF0000"/>
                </a:solidFill>
                <a:latin typeface="標楷體" panose="03000509000000000000" pitchFamily="65" charset="-120"/>
                <a:ea typeface="標楷體" panose="03000509000000000000" pitchFamily="65" charset="-120"/>
              </a:rPr>
              <a:t>※</a:t>
            </a:r>
            <a:r>
              <a:rPr lang="zh-TW" altLang="en-US" sz="1500" b="1" dirty="0" smtClean="0">
                <a:solidFill>
                  <a:srgbClr val="FF0000"/>
                </a:solidFill>
                <a:latin typeface="微軟正黑體" panose="020B0604030504040204" pitchFamily="34" charset="-120"/>
                <a:ea typeface="微軟正黑體" panose="020B0604030504040204" pitchFamily="34" charset="-120"/>
              </a:rPr>
              <a:t>參照四技二專技優甄審、甄選入學招生簡章編修競賽名稱、優勝名次</a:t>
            </a:r>
            <a:endParaRPr lang="zh-TW" altLang="en-US" sz="1500" b="1" dirty="0">
              <a:solidFill>
                <a:srgbClr val="FF00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7805741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玖、甄選規定</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7/12</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內容版面配置區 2"/>
          <p:cNvSpPr>
            <a:spLocks noGrp="1"/>
          </p:cNvSpPr>
          <p:nvPr>
            <p:ph idx="1"/>
          </p:nvPr>
        </p:nvSpPr>
        <p:spPr>
          <a:xfrm>
            <a:off x="254064" y="1642105"/>
            <a:ext cx="8638416" cy="4739223"/>
          </a:xfrm>
        </p:spPr>
        <p:txBody>
          <a:bodyPr/>
          <a:lstStyle/>
          <a:p>
            <a:pPr marL="539750" indent="-539750" algn="just">
              <a:spcAft>
                <a:spcPts val="300"/>
              </a:spcAft>
              <a:buNone/>
              <a:tabLst>
                <a:tab pos="539750" algn="l"/>
              </a:tabLst>
            </a:pP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8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相同職類之競賽</a:t>
            </a:r>
            <a:r>
              <a:rPr lang="zh-TW" altLang="zh-TW" sz="20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及</a:t>
            </a:r>
            <a:r>
              <a:rPr lang="zh-TW" altLang="zh-TW" sz="18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證照採最優名次或最高等級計分</a:t>
            </a: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，不同職類之競賽及證照，則可累計計分；未在本表所列之競賽及證照，均不予計分。</a:t>
            </a:r>
          </a:p>
          <a:p>
            <a:pPr marL="539750" indent="-539750" algn="just">
              <a:spcAft>
                <a:spcPts val="300"/>
              </a:spcAft>
              <a:buNone/>
              <a:tabLst>
                <a:tab pos="539750" algn="l"/>
              </a:tabLst>
            </a:pP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：全國高級中等學校技藝競賽獲各職種優勝名次，並</a:t>
            </a:r>
            <a:r>
              <a:rPr lang="zh-TW" altLang="zh-TW" sz="18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檢附優勝獎狀，才得予採計</a:t>
            </a:r>
            <a:r>
              <a:rPr lang="zh-TW" altLang="zh-TW" sz="1600" dirty="0">
                <a:solidFill>
                  <a:srgbClr val="D60093"/>
                </a:solidFill>
                <a:latin typeface="微軟正黑體" panose="020B0604030504040204" pitchFamily="34" charset="-120"/>
                <a:ea typeface="微軟正黑體" panose="020B0604030504040204" pitchFamily="34" charset="-120"/>
                <a:cs typeface="Times New Roman" panose="02020603050405020304" pitchFamily="18" charset="0"/>
              </a:rPr>
              <a:t>（參賽證明不予採計）</a:t>
            </a: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a:t>
            </a:r>
          </a:p>
          <a:p>
            <a:pPr marL="539750" indent="-539750" algn="just">
              <a:spcAft>
                <a:spcPts val="300"/>
              </a:spcAft>
              <a:buNone/>
              <a:tabLst>
                <a:tab pos="539750" algn="l"/>
              </a:tabLst>
            </a:pP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：中央各級機關及直轄市政府主辦之各項技藝技能競賽，發證時之主辦單位和落款單位須為中央各級機關或直轄市政府，且落款人須為機關首長，否則不列入本表採計項目</a:t>
            </a:r>
            <a:r>
              <a:rPr lang="zh-TW" altLang="zh-TW" sz="1600" dirty="0">
                <a:solidFill>
                  <a:srgbClr val="D60093"/>
                </a:solidFill>
                <a:latin typeface="微軟正黑體" panose="020B0604030504040204" pitchFamily="34" charset="-120"/>
                <a:ea typeface="微軟正黑體" panose="020B0604030504040204" pitchFamily="34" charset="-120"/>
                <a:cs typeface="Times New Roman" panose="02020603050405020304" pitchFamily="18" charset="0"/>
              </a:rPr>
              <a:t>（參賽證明不予採計）</a:t>
            </a: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a:t>
            </a:r>
          </a:p>
          <a:p>
            <a:pPr marL="539750" indent="-539750" algn="just">
              <a:spcAft>
                <a:spcPts val="300"/>
              </a:spcAft>
              <a:buNone/>
              <a:tabLst>
                <a:tab pos="539750" algn="l"/>
              </a:tabLst>
            </a:pPr>
            <a:r>
              <a:rPr lang="zh-TW"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b="1" u="sng" dirty="0">
                <a:solidFill>
                  <a:srgbClr val="0000CC"/>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若尚未拿到技術士證照</a:t>
            </a:r>
            <a:r>
              <a:rPr lang="zh-TW" altLang="zh-TW" sz="1800" b="1" dirty="0">
                <a:latin typeface="微軟正黑體" panose="020B0604030504040204" pitchFamily="34" charset="-120"/>
                <a:ea typeface="微軟正黑體" panose="020B0604030504040204" pitchFamily="34" charset="-120"/>
                <a:cs typeface="Times New Roman" panose="02020603050405020304" pitchFamily="18" charset="0"/>
              </a:rPr>
              <a:t>，但有成績單或於技能檢定術科辦理單位相關網站可查詢到成績，請檢附</a:t>
            </a:r>
            <a:r>
              <a:rPr lang="zh-TW" altLang="zh-TW" sz="18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成績單影本或複印成績查詢頁面</a:t>
            </a:r>
            <a:r>
              <a:rPr lang="zh-TW" altLang="zh-TW" sz="1800" b="1" dirty="0">
                <a:latin typeface="微軟正黑體" panose="020B0604030504040204" pitchFamily="34" charset="-120"/>
                <a:ea typeface="微軟正黑體" panose="020B0604030504040204" pitchFamily="34" charset="-120"/>
                <a:cs typeface="Times New Roman" panose="02020603050405020304" pitchFamily="18" charset="0"/>
              </a:rPr>
              <a:t>，並請於「網路報名系統」之</a:t>
            </a:r>
            <a:r>
              <a:rPr lang="zh-TW" altLang="zh-TW" sz="1800" b="1" dirty="0" smtClean="0">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1800" b="1" dirty="0" smtClean="0">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zh-TW" sz="1800" b="1" dirty="0" smtClean="0">
                <a:latin typeface="微軟正黑體" panose="020B0604030504040204" pitchFamily="34" charset="-120"/>
                <a:ea typeface="微軟正黑體" panose="020B0604030504040204" pitchFamily="34" charset="-120"/>
                <a:cs typeface="Times New Roman" panose="02020603050405020304" pitchFamily="18" charset="0"/>
              </a:rPr>
              <a:t>比</a:t>
            </a:r>
            <a:r>
              <a:rPr lang="zh-TW" altLang="zh-TW" sz="1800" b="1" dirty="0">
                <a:latin typeface="微軟正黑體" panose="020B0604030504040204" pitchFamily="34" charset="-120"/>
                <a:ea typeface="微軟正黑體" panose="020B0604030504040204" pitchFamily="34" charset="-120"/>
                <a:cs typeface="Times New Roman" panose="02020603050405020304" pitchFamily="18" charset="0"/>
              </a:rPr>
              <a:t>序項目資料將發證日期</a:t>
            </a:r>
            <a:r>
              <a:rPr lang="zh-TW" altLang="zh-TW" sz="18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登錄</a:t>
            </a:r>
            <a:r>
              <a:rPr lang="zh-TW" altLang="zh-TW" sz="18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為</a:t>
            </a:r>
            <a:r>
              <a:rPr lang="en-US" altLang="zh-TW" sz="18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zh-TW" sz="18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8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8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zh-TW" altLang="zh-TW" sz="1800" b="1" dirty="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endParaRPr>
          </a:p>
          <a:p>
            <a:pPr marL="539750" indent="-539750" algn="just">
              <a:spcAft>
                <a:spcPts val="300"/>
              </a:spcAft>
              <a:buNone/>
              <a:tabLst>
                <a:tab pos="447675" algn="l"/>
              </a:tabLst>
            </a:pP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：考生取得本表採計之競賽或證照項目之日期，須為</a:t>
            </a:r>
            <a:r>
              <a:rPr lang="zh-TW" altLang="en-US" sz="1800" b="1" dirty="0">
                <a:latin typeface="微軟正黑體" panose="020B0604030504040204" pitchFamily="34" charset="-120"/>
                <a:ea typeface="微軟正黑體" panose="020B0604030504040204" pitchFamily="34" charset="-120"/>
                <a:cs typeface="Times New Roman" panose="02020603050405020304" pitchFamily="18" charset="0"/>
              </a:rPr>
              <a:t>考生入學高職學校之後至報名截止日</a:t>
            </a:r>
            <a:r>
              <a:rPr lang="en-US" altLang="zh-TW" sz="1800" b="1" dirty="0">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800" b="1" dirty="0">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b="1" dirty="0">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800" b="1" dirty="0">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b="1" dirty="0">
                <a:latin typeface="微軟正黑體" panose="020B0604030504040204" pitchFamily="34" charset="-120"/>
                <a:ea typeface="微軟正黑體" panose="020B0604030504040204" pitchFamily="34" charset="-120"/>
                <a:cs typeface="Times New Roman" panose="02020603050405020304" pitchFamily="18" charset="0"/>
              </a:rPr>
              <a:t>23</a:t>
            </a:r>
            <a:r>
              <a:rPr lang="zh-TW" altLang="en-US" sz="1800" b="1" dirty="0">
                <a:latin typeface="微軟正黑體" panose="020B0604030504040204" pitchFamily="34" charset="-120"/>
                <a:ea typeface="微軟正黑體" panose="020B0604030504040204" pitchFamily="34" charset="-120"/>
                <a:cs typeface="Times New Roman" panose="02020603050405020304" pitchFamily="18" charset="0"/>
              </a:rPr>
              <a:t>日（星期三）前，方予採計。</a:t>
            </a: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惟所有證明文件影本須連同考生報名表件一併於</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24</a:t>
            </a: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日（星期四）前，以快遞或限時掛號寄出（郵戳為憑）至本委員會進行審查</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539750" indent="-539750" algn="just">
              <a:spcAft>
                <a:spcPts val="300"/>
              </a:spcAft>
              <a:buNone/>
              <a:tabLst>
                <a:tab pos="447675" algn="l"/>
              </a:tabLst>
            </a:pP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略</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a:defRPr/>
            </a:pPr>
            <a:fld id="{ABFE6108-DA02-42FF-8F2B-6965D0D38C5E}" type="slidenum">
              <a:rPr lang="zh-TW" altLang="en-US" smtClean="0"/>
              <a:pPr>
                <a:defRPr/>
              </a:pPr>
              <a:t>21</a:t>
            </a:fld>
            <a:endParaRPr lang="en-US" altLang="zh-TW"/>
          </a:p>
        </p:txBody>
      </p:sp>
      <p:sp>
        <p:nvSpPr>
          <p:cNvPr id="5" name="矩形 4"/>
          <p:cNvSpPr/>
          <p:nvPr/>
        </p:nvSpPr>
        <p:spPr>
          <a:xfrm>
            <a:off x="254064" y="1124744"/>
            <a:ext cx="474998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en-US" sz="2400" b="1" dirty="0">
                <a:latin typeface="微軟正黑體" panose="020B0604030504040204" pitchFamily="34" charset="-120"/>
                <a:ea typeface="微軟正黑體" panose="020B0604030504040204" pitchFamily="34" charset="-120"/>
              </a:rPr>
              <a:t>競賽與證照部分之計分</a:t>
            </a:r>
            <a:r>
              <a:rPr lang="zh-TW" altLang="en-US" sz="2400" b="1" dirty="0" smtClean="0">
                <a:latin typeface="微軟正黑體" panose="020B0604030504040204" pitchFamily="34" charset="-120"/>
                <a:ea typeface="微軟正黑體" panose="020B0604030504040204" pitchFamily="34" charset="-120"/>
              </a:rPr>
              <a:t>標準</a:t>
            </a:r>
            <a:r>
              <a:rPr lang="en-US" altLang="zh-TW" sz="2400" b="1" dirty="0" smtClean="0">
                <a:latin typeface="微軟正黑體" panose="020B0604030504040204" pitchFamily="34" charset="-120"/>
                <a:ea typeface="微軟正黑體" panose="020B0604030504040204" pitchFamily="34" charset="-120"/>
              </a:rPr>
              <a:t>(</a:t>
            </a:r>
            <a:r>
              <a:rPr lang="zh-TW" altLang="en-US" sz="2400" b="1" dirty="0" smtClean="0">
                <a:latin typeface="微軟正黑體" panose="020B0604030504040204" pitchFamily="34" charset="-120"/>
                <a:ea typeface="微軟正黑體" panose="020B0604030504040204" pitchFamily="34" charset="-120"/>
              </a:rPr>
              <a:t>續</a:t>
            </a:r>
            <a:r>
              <a:rPr lang="en-US" altLang="zh-TW" sz="2400" b="1" dirty="0" smtClean="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701908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標題 4"/>
          <p:cNvSpPr>
            <a:spLocks noGrp="1"/>
          </p:cNvSpPr>
          <p:nvPr>
            <p:ph type="title"/>
          </p:nvPr>
        </p:nvSpPr>
        <p:spPr>
          <a:xfrm>
            <a:off x="0" y="188640"/>
            <a:ext cx="9144000" cy="633413"/>
          </a:xfrm>
        </p:spPr>
        <p:txBody>
          <a:bodyPr/>
          <a:lstStyle/>
          <a:p>
            <a:pPr>
              <a:defRPr/>
            </a:pP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玖、甄選規定</a:t>
            </a:r>
            <a:r>
              <a:rPr lang="en-US" altLang="zh-TW"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第</a:t>
            </a:r>
            <a:r>
              <a:rPr lang="en-US" altLang="zh-TW"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7</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比</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序</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8/12</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58370" name="投影片編號版面配置區 3"/>
          <p:cNvSpPr>
            <a:spLocks noGrp="1"/>
          </p:cNvSpPr>
          <p:nvPr>
            <p:ph type="sldNum" sz="quarter" idx="12"/>
          </p:nvPr>
        </p:nvSpPr>
        <p:spPr>
          <a:xfrm>
            <a:off x="6659563" y="6487126"/>
            <a:ext cx="2133600" cy="32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2E8B16A2-A362-483D-ADA8-FF491AA59471}" type="slidenum">
              <a:rPr lang="zh-TW" altLang="en-US" sz="1400" smtClean="0"/>
              <a:pPr>
                <a:spcBef>
                  <a:spcPct val="0"/>
                </a:spcBef>
                <a:buFontTx/>
                <a:buNone/>
              </a:pPr>
              <a:t>22</a:t>
            </a:fld>
            <a:endParaRPr lang="en-US" altLang="zh-TW" sz="1400" dirty="0" smtClean="0"/>
          </a:p>
        </p:txBody>
      </p:sp>
      <p:graphicFrame>
        <p:nvGraphicFramePr>
          <p:cNvPr id="3" name="表格 2"/>
          <p:cNvGraphicFramePr>
            <a:graphicFrameLocks noGrp="1"/>
          </p:cNvGraphicFramePr>
          <p:nvPr>
            <p:extLst>
              <p:ext uri="{D42A27DB-BD31-4B8C-83A1-F6EECF244321}">
                <p14:modId xmlns:p14="http://schemas.microsoft.com/office/powerpoint/2010/main" val="613470932"/>
              </p:ext>
            </p:extLst>
          </p:nvPr>
        </p:nvGraphicFramePr>
        <p:xfrm>
          <a:off x="179388" y="1583875"/>
          <a:ext cx="8785226" cy="4874913"/>
        </p:xfrm>
        <a:graphic>
          <a:graphicData uri="http://schemas.openxmlformats.org/drawingml/2006/table">
            <a:tbl>
              <a:tblPr firstRow="1" bandRow="1">
                <a:tableStyleId>{5C22544A-7EE6-4342-B048-85BDC9FD1C3A}</a:tableStyleId>
              </a:tblPr>
              <a:tblGrid>
                <a:gridCol w="2124298">
                  <a:extLst>
                    <a:ext uri="{9D8B030D-6E8A-4147-A177-3AD203B41FA5}">
                      <a16:colId xmlns:a16="http://schemas.microsoft.com/office/drawing/2014/main" val="20000"/>
                    </a:ext>
                  </a:extLst>
                </a:gridCol>
                <a:gridCol w="2124298">
                  <a:extLst>
                    <a:ext uri="{9D8B030D-6E8A-4147-A177-3AD203B41FA5}">
                      <a16:colId xmlns:a16="http://schemas.microsoft.com/office/drawing/2014/main" val="20001"/>
                    </a:ext>
                  </a:extLst>
                </a:gridCol>
                <a:gridCol w="2664296">
                  <a:extLst>
                    <a:ext uri="{9D8B030D-6E8A-4147-A177-3AD203B41FA5}">
                      <a16:colId xmlns:a16="http://schemas.microsoft.com/office/drawing/2014/main" val="20002"/>
                    </a:ext>
                  </a:extLst>
                </a:gridCol>
                <a:gridCol w="1872334">
                  <a:extLst>
                    <a:ext uri="{9D8B030D-6E8A-4147-A177-3AD203B41FA5}">
                      <a16:colId xmlns:a16="http://schemas.microsoft.com/office/drawing/2014/main" val="20003"/>
                    </a:ext>
                  </a:extLst>
                </a:gridCol>
              </a:tblGrid>
              <a:tr h="409865">
                <a:tc>
                  <a:txBody>
                    <a:bodyPr/>
                    <a:lstStyle/>
                    <a:p>
                      <a:pPr algn="ctr">
                        <a:lnSpc>
                          <a:spcPts val="1500"/>
                        </a:lnSpc>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rPr>
                        <a:t>語文能力檢定名稱</a:t>
                      </a:r>
                      <a:endParaRPr lang="zh-TW" sz="1600" kern="100" dirty="0">
                        <a:solidFill>
                          <a:schemeClr val="bg1"/>
                        </a:solidFill>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lnSpc>
                          <a:spcPts val="1500"/>
                        </a:lnSpc>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rPr>
                        <a:t>主辦單位</a:t>
                      </a:r>
                      <a:endParaRPr lang="zh-TW" sz="1600" kern="100" dirty="0">
                        <a:solidFill>
                          <a:schemeClr val="bg1"/>
                        </a:solidFill>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lnSpc>
                          <a:spcPts val="1500"/>
                        </a:lnSpc>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rPr>
                        <a:t>語文能力檢定等級</a:t>
                      </a:r>
                      <a:endParaRPr lang="zh-TW" sz="1600" kern="100" dirty="0">
                        <a:solidFill>
                          <a:schemeClr val="bg1"/>
                        </a:solidFill>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lnSpc>
                          <a:spcPts val="1500"/>
                        </a:lnSpc>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rPr>
                        <a:t>計分標準</a:t>
                      </a:r>
                      <a:endParaRPr lang="zh-TW" sz="1600" kern="100" dirty="0">
                        <a:solidFill>
                          <a:schemeClr val="bg1"/>
                        </a:solidFill>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5000"/>
                      </a:schemeClr>
                    </a:solidFill>
                  </a:tcPr>
                </a:tc>
                <a:extLst>
                  <a:ext uri="{0D108BD9-81ED-4DB2-BD59-A6C34878D82A}">
                    <a16:rowId xmlns:a16="http://schemas.microsoft.com/office/drawing/2014/main" val="10000"/>
                  </a:ext>
                </a:extLst>
              </a:tr>
              <a:tr h="431558">
                <a:tc rowSpan="5">
                  <a:txBody>
                    <a:bodyPr/>
                    <a:lstStyle/>
                    <a:p>
                      <a:pPr>
                        <a:lnSpc>
                          <a:spcPts val="1500"/>
                        </a:lnSpc>
                        <a:spcAft>
                          <a:spcPts val="0"/>
                        </a:spcAft>
                      </a:pPr>
                      <a:r>
                        <a:rPr lang="zh-TW" sz="1400" b="1" kern="100" dirty="0">
                          <a:effectLst/>
                          <a:latin typeface="微軟正黑體" panose="020B0604030504040204" pitchFamily="34" charset="-120"/>
                          <a:ea typeface="微軟正黑體" panose="020B0604030504040204" pitchFamily="34" charset="-120"/>
                        </a:rPr>
                        <a:t>國內各項英語及外語能力檢定</a:t>
                      </a:r>
                      <a:endParaRPr lang="zh-TW" sz="1400" kern="100" dirty="0">
                        <a:effectLst/>
                        <a:latin typeface="微軟正黑體" panose="020B0604030504040204" pitchFamily="34" charset="-120"/>
                        <a:ea typeface="微軟正黑體" panose="020B0604030504040204" pitchFamily="34" charset="-120"/>
                      </a:endParaRPr>
                    </a:p>
                    <a:p>
                      <a:pPr>
                        <a:lnSpc>
                          <a:spcPts val="1500"/>
                        </a:lnSpc>
                        <a:spcBef>
                          <a:spcPts val="600"/>
                        </a:spcBef>
                        <a:spcAft>
                          <a:spcPts val="0"/>
                        </a:spcAft>
                      </a:pPr>
                      <a:r>
                        <a:rPr lang="en-US" sz="1400" b="0" kern="100" dirty="0" smtClean="0">
                          <a:effectLst/>
                          <a:latin typeface="微軟正黑體" panose="020B0604030504040204" pitchFamily="34" charset="-120"/>
                          <a:ea typeface="微軟正黑體" panose="020B0604030504040204" pitchFamily="34" charset="-120"/>
                        </a:rPr>
                        <a:t>(</a:t>
                      </a:r>
                      <a:r>
                        <a:rPr lang="zh-TW" altLang="zh-TW" sz="1400" b="0" kern="100" dirty="0" smtClean="0">
                          <a:solidFill>
                            <a:schemeClr val="dk1"/>
                          </a:solidFill>
                          <a:effectLst/>
                          <a:latin typeface="微軟正黑體" panose="020B0604030504040204" pitchFamily="34" charset="-120"/>
                          <a:ea typeface="微軟正黑體" panose="020B0604030504040204" pitchFamily="34" charset="-120"/>
                          <a:cs typeface="+mn-cs"/>
                        </a:rPr>
                        <a:t>目前國內各項語文能力檢定對照表</a:t>
                      </a:r>
                      <a:r>
                        <a:rPr lang="zh-TW" sz="1400" b="0" kern="100" dirty="0" smtClean="0">
                          <a:effectLst/>
                          <a:latin typeface="微軟正黑體" panose="020B0604030504040204" pitchFamily="34" charset="-120"/>
                          <a:ea typeface="微軟正黑體" panose="020B0604030504040204" pitchFamily="34" charset="-120"/>
                        </a:rPr>
                        <a:t>對照表</a:t>
                      </a:r>
                      <a:r>
                        <a:rPr lang="zh-TW" altLang="en-US" sz="1400" b="0" kern="100" dirty="0" smtClean="0">
                          <a:effectLst/>
                          <a:latin typeface="微軟正黑體" panose="020B0604030504040204" pitchFamily="34" charset="-120"/>
                          <a:ea typeface="微軟正黑體" panose="020B0604030504040204" pitchFamily="34" charset="-120"/>
                        </a:rPr>
                        <a:t>，詳見簡章</a:t>
                      </a:r>
                      <a:r>
                        <a:rPr lang="en-US" altLang="zh-TW" sz="1400" b="0" kern="100" dirty="0" smtClean="0">
                          <a:effectLst/>
                          <a:latin typeface="微軟正黑體" panose="020B0604030504040204" pitchFamily="34" charset="-120"/>
                          <a:ea typeface="微軟正黑體" panose="020B0604030504040204" pitchFamily="34" charset="-120"/>
                        </a:rPr>
                        <a:t>p12</a:t>
                      </a:r>
                      <a:r>
                        <a:rPr lang="en-US" sz="1400" b="0" kern="100" dirty="0" smtClean="0">
                          <a:effectLst/>
                          <a:latin typeface="微軟正黑體" panose="020B0604030504040204" pitchFamily="34" charset="-120"/>
                          <a:ea typeface="微軟正黑體" panose="020B0604030504040204" pitchFamily="34" charset="-120"/>
                        </a:rPr>
                        <a:t>)</a:t>
                      </a:r>
                      <a:endParaRPr lang="zh-TW" sz="1400" b="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rowSpan="5">
                  <a:txBody>
                    <a:bodyPr/>
                    <a:lstStyle/>
                    <a:p>
                      <a:pPr>
                        <a:lnSpc>
                          <a:spcPts val="1500"/>
                        </a:lnSpc>
                        <a:spcAft>
                          <a:spcPts val="0"/>
                        </a:spcAft>
                      </a:pPr>
                      <a:r>
                        <a:rPr lang="zh-TW" sz="1400" b="1" kern="100" dirty="0">
                          <a:effectLst/>
                          <a:latin typeface="微軟正黑體" panose="020B0604030504040204" pitchFamily="34" charset="-120"/>
                          <a:ea typeface="微軟正黑體" panose="020B0604030504040204" pitchFamily="34" charset="-120"/>
                        </a:rPr>
                        <a:t>各語文能力檢定主辦單位</a:t>
                      </a:r>
                      <a:endParaRPr lang="zh-TW" sz="1400" kern="100" dirty="0">
                        <a:effectLst/>
                        <a:latin typeface="微軟正黑體" panose="020B0604030504040204" pitchFamily="34" charset="-120"/>
                        <a:ea typeface="微軟正黑體" panose="020B0604030504040204" pitchFamily="34" charset="-120"/>
                      </a:endParaRPr>
                    </a:p>
                    <a:p>
                      <a:pPr>
                        <a:lnSpc>
                          <a:spcPts val="1500"/>
                        </a:lnSpc>
                        <a:spcBef>
                          <a:spcPts val="600"/>
                        </a:spcBef>
                        <a:spcAft>
                          <a:spcPts val="0"/>
                        </a:spcAft>
                      </a:pPr>
                      <a:r>
                        <a:rPr lang="en-US" altLang="zh-TW" sz="1400" b="0" kern="100" dirty="0" smtClean="0">
                          <a:effectLst/>
                          <a:latin typeface="微軟正黑體" panose="020B0604030504040204" pitchFamily="34" charset="-120"/>
                          <a:ea typeface="微軟正黑體" panose="020B0604030504040204" pitchFamily="34" charset="-120"/>
                        </a:rPr>
                        <a:t>(</a:t>
                      </a:r>
                      <a:r>
                        <a:rPr lang="zh-TW" altLang="zh-TW" sz="1400" b="0" kern="100" dirty="0" smtClean="0">
                          <a:solidFill>
                            <a:schemeClr val="dk1"/>
                          </a:solidFill>
                          <a:effectLst/>
                          <a:latin typeface="微軟正黑體" panose="020B0604030504040204" pitchFamily="34" charset="-120"/>
                          <a:ea typeface="微軟正黑體" panose="020B0604030504040204" pitchFamily="34" charset="-120"/>
                          <a:cs typeface="+mn-cs"/>
                        </a:rPr>
                        <a:t>目前國內各項語文能力檢定對照表</a:t>
                      </a:r>
                      <a:r>
                        <a:rPr lang="zh-TW" altLang="zh-TW" sz="1400" b="0" kern="100" dirty="0" smtClean="0">
                          <a:effectLst/>
                          <a:latin typeface="微軟正黑體" panose="020B0604030504040204" pitchFamily="34" charset="-120"/>
                          <a:ea typeface="微軟正黑體" panose="020B0604030504040204" pitchFamily="34" charset="-120"/>
                        </a:rPr>
                        <a:t>對照表</a:t>
                      </a:r>
                      <a:r>
                        <a:rPr lang="zh-TW" altLang="en-US" sz="1400" b="0" kern="100" dirty="0" smtClean="0">
                          <a:effectLst/>
                          <a:latin typeface="微軟正黑體" panose="020B0604030504040204" pitchFamily="34" charset="-120"/>
                          <a:ea typeface="微軟正黑體" panose="020B0604030504040204" pitchFamily="34" charset="-120"/>
                        </a:rPr>
                        <a:t>，詳見簡章</a:t>
                      </a:r>
                      <a:r>
                        <a:rPr lang="en-US" altLang="zh-TW" sz="1400" b="0" kern="100" dirty="0" smtClean="0">
                          <a:effectLst/>
                          <a:latin typeface="微軟正黑體" panose="020B0604030504040204" pitchFamily="34" charset="-120"/>
                          <a:ea typeface="微軟正黑體" panose="020B0604030504040204" pitchFamily="34" charset="-120"/>
                        </a:rPr>
                        <a:t>p12)</a:t>
                      </a:r>
                      <a:endParaRPr lang="zh-TW" altLang="zh-TW" sz="1400" b="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C2(</a:t>
                      </a:r>
                      <a:r>
                        <a:rPr lang="zh-TW" sz="1400" b="1" kern="100" dirty="0">
                          <a:effectLst/>
                          <a:latin typeface="微軟正黑體" panose="020B0604030504040204" pitchFamily="34" charset="-120"/>
                          <a:ea typeface="微軟正黑體" panose="020B0604030504040204" pitchFamily="34" charset="-120"/>
                        </a:rPr>
                        <a:t>精通級</a:t>
                      </a:r>
                      <a:r>
                        <a:rPr lang="en-US" sz="1400" b="1" kern="100" dirty="0">
                          <a:effectLst/>
                          <a:latin typeface="微軟正黑體" panose="020B0604030504040204" pitchFamily="34" charset="-120"/>
                          <a:ea typeface="微軟正黑體" panose="020B0604030504040204" pitchFamily="34" charset="-120"/>
                        </a:rPr>
                        <a:t>)</a:t>
                      </a:r>
                      <a:endParaRPr lang="zh-TW" sz="1400" kern="100" dirty="0">
                        <a:effectLst/>
                        <a:latin typeface="微軟正黑體" panose="020B0604030504040204" pitchFamily="34" charset="-120"/>
                        <a:ea typeface="微軟正黑體" panose="020B0604030504040204" pitchFamily="34" charset="-120"/>
                      </a:endParaRPr>
                    </a:p>
                    <a:p>
                      <a:pPr>
                        <a:lnSpc>
                          <a:spcPts val="1500"/>
                        </a:lnSpc>
                        <a:spcAft>
                          <a:spcPts val="0"/>
                        </a:spcAft>
                      </a:pPr>
                      <a:r>
                        <a:rPr lang="en-US" sz="1400" b="1" kern="100" dirty="0" smtClean="0">
                          <a:effectLst/>
                          <a:latin typeface="微軟正黑體" panose="020B0604030504040204" pitchFamily="34" charset="-120"/>
                          <a:ea typeface="微軟正黑體" panose="020B0604030504040204" pitchFamily="34" charset="-120"/>
                        </a:rPr>
                        <a:t>Mastery</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algn="ctr">
                        <a:lnSpc>
                          <a:spcPts val="1500"/>
                        </a:lnSpc>
                        <a:spcAft>
                          <a:spcPts val="0"/>
                        </a:spcAft>
                        <a:tabLst>
                          <a:tab pos="731520" algn="l"/>
                        </a:tabLst>
                      </a:pPr>
                      <a:r>
                        <a:rPr lang="en-US" sz="1400" b="1" kern="100" dirty="0">
                          <a:effectLst/>
                          <a:latin typeface="微軟正黑體" panose="020B0604030504040204" pitchFamily="34" charset="-120"/>
                          <a:ea typeface="微軟正黑體" panose="020B0604030504040204" pitchFamily="34" charset="-120"/>
                        </a:rPr>
                        <a:t>25</a:t>
                      </a:r>
                      <a:r>
                        <a:rPr lang="zh-TW" sz="1400" b="1" kern="100" dirty="0">
                          <a:effectLst/>
                          <a:latin typeface="微軟正黑體" panose="020B0604030504040204" pitchFamily="34" charset="-120"/>
                          <a:ea typeface="微軟正黑體" panose="020B0604030504040204" pitchFamily="34" charset="-120"/>
                        </a:rPr>
                        <a:t>分</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1"/>
                  </a:ext>
                </a:extLst>
              </a:tr>
              <a:tr h="431558">
                <a:tc vMerge="1">
                  <a:txBody>
                    <a:bodyPr/>
                    <a:lstStyle/>
                    <a:p>
                      <a:endParaRPr lang="zh-TW" altLang="en-US"/>
                    </a:p>
                  </a:txBody>
                  <a:tcPr/>
                </a:tc>
                <a:tc vMerge="1">
                  <a:txBody>
                    <a:bodyPr/>
                    <a:lstStyle/>
                    <a:p>
                      <a:endParaRPr lang="zh-TW" altLang="en-US"/>
                    </a:p>
                  </a:txBody>
                  <a:tcPr/>
                </a:tc>
                <a:tc>
                  <a:txBody>
                    <a:bodyPr/>
                    <a:lstStyle/>
                    <a:p>
                      <a:pP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C1(</a:t>
                      </a:r>
                      <a:r>
                        <a:rPr lang="zh-TW" sz="1400" b="1" kern="100" dirty="0">
                          <a:effectLst/>
                          <a:latin typeface="微軟正黑體" panose="020B0604030504040204" pitchFamily="34" charset="-120"/>
                          <a:ea typeface="微軟正黑體" panose="020B0604030504040204" pitchFamily="34" charset="-120"/>
                        </a:rPr>
                        <a:t>流利級</a:t>
                      </a:r>
                      <a:r>
                        <a:rPr lang="en-US" sz="1400" b="1" kern="100" dirty="0">
                          <a:effectLst/>
                          <a:latin typeface="微軟正黑體" panose="020B0604030504040204" pitchFamily="34" charset="-120"/>
                          <a:ea typeface="微軟正黑體" panose="020B0604030504040204" pitchFamily="34" charset="-120"/>
                        </a:rPr>
                        <a:t>)</a:t>
                      </a:r>
                      <a:endParaRPr lang="zh-TW" sz="1400" kern="100" dirty="0">
                        <a:effectLst/>
                        <a:latin typeface="微軟正黑體" panose="020B0604030504040204" pitchFamily="34" charset="-120"/>
                        <a:ea typeface="微軟正黑體" panose="020B0604030504040204" pitchFamily="34" charset="-120"/>
                      </a:endParaRPr>
                    </a:p>
                    <a:p>
                      <a:pPr>
                        <a:lnSpc>
                          <a:spcPts val="1500"/>
                        </a:lnSpc>
                        <a:spcAft>
                          <a:spcPts val="0"/>
                        </a:spcAft>
                      </a:pPr>
                      <a:r>
                        <a:rPr lang="en-US" sz="1400" b="1" kern="100" dirty="0" err="1" smtClean="0">
                          <a:effectLst/>
                          <a:latin typeface="微軟正黑體" panose="020B0604030504040204" pitchFamily="34" charset="-120"/>
                          <a:ea typeface="微軟正黑體" panose="020B0604030504040204" pitchFamily="34" charset="-120"/>
                        </a:rPr>
                        <a:t>EffectiveOperationalProficiency</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102235" algn="ctr">
                        <a:lnSpc>
                          <a:spcPts val="1500"/>
                        </a:lnSpc>
                        <a:spcAft>
                          <a:spcPts val="0"/>
                        </a:spcAft>
                        <a:tabLst>
                          <a:tab pos="731520" algn="l"/>
                        </a:tabLst>
                      </a:pPr>
                      <a:r>
                        <a:rPr lang="en-US" sz="1400" b="1" kern="100" dirty="0">
                          <a:effectLst/>
                          <a:latin typeface="微軟正黑體" panose="020B0604030504040204" pitchFamily="34" charset="-120"/>
                          <a:ea typeface="微軟正黑體" panose="020B0604030504040204" pitchFamily="34" charset="-120"/>
                        </a:rPr>
                        <a:t>25</a:t>
                      </a:r>
                      <a:r>
                        <a:rPr lang="zh-TW" sz="1400" b="1" kern="100" dirty="0" smtClean="0">
                          <a:effectLst/>
                          <a:latin typeface="微軟正黑體" panose="020B0604030504040204" pitchFamily="34" charset="-120"/>
                          <a:ea typeface="微軟正黑體" panose="020B0604030504040204" pitchFamily="34" charset="-120"/>
                        </a:rPr>
                        <a:t>分或複</a:t>
                      </a:r>
                      <a:r>
                        <a:rPr lang="zh-TW" sz="1400" b="1" kern="100" dirty="0">
                          <a:effectLst/>
                          <a:latin typeface="微軟正黑體" panose="020B0604030504040204" pitchFamily="34" charset="-120"/>
                          <a:ea typeface="微軟正黑體" panose="020B0604030504040204" pitchFamily="34" charset="-120"/>
                        </a:rPr>
                        <a:t>試</a:t>
                      </a:r>
                      <a:r>
                        <a:rPr lang="en-US" sz="1400" b="1" kern="100" dirty="0">
                          <a:effectLst/>
                          <a:latin typeface="微軟正黑體" panose="020B0604030504040204" pitchFamily="34" charset="-120"/>
                          <a:ea typeface="微軟正黑體" panose="020B0604030504040204" pitchFamily="34" charset="-120"/>
                        </a:rPr>
                        <a:t>25</a:t>
                      </a:r>
                      <a:r>
                        <a:rPr lang="zh-TW" sz="1400" b="1" kern="100" dirty="0" smtClean="0">
                          <a:effectLst/>
                          <a:latin typeface="微軟正黑體" panose="020B0604030504040204" pitchFamily="34" charset="-120"/>
                          <a:ea typeface="微軟正黑體" panose="020B0604030504040204" pitchFamily="34" charset="-120"/>
                        </a:rPr>
                        <a:t>分</a:t>
                      </a:r>
                      <a:endParaRPr lang="en-US" altLang="zh-TW" sz="1400" b="0" kern="100" dirty="0" smtClean="0">
                        <a:effectLst/>
                        <a:latin typeface="微軟正黑體" panose="020B0604030504040204" pitchFamily="34" charset="-120"/>
                        <a:ea typeface="微軟正黑體" panose="020B0604030504040204" pitchFamily="34" charset="-120"/>
                      </a:endParaRPr>
                    </a:p>
                    <a:p>
                      <a:pPr marL="102235" algn="ctr">
                        <a:lnSpc>
                          <a:spcPts val="1500"/>
                        </a:lnSpc>
                        <a:spcAft>
                          <a:spcPts val="0"/>
                        </a:spcAft>
                        <a:tabLst>
                          <a:tab pos="731520" algn="l"/>
                        </a:tabLst>
                      </a:pPr>
                      <a:r>
                        <a:rPr lang="en-US" altLang="zh-TW" sz="1400" b="0" kern="100" baseline="0" dirty="0" smtClean="0">
                          <a:effectLst/>
                          <a:latin typeface="微軟正黑體" panose="020B0604030504040204" pitchFamily="34" charset="-120"/>
                          <a:ea typeface="微軟正黑體" panose="020B0604030504040204" pitchFamily="34" charset="-120"/>
                        </a:rPr>
                        <a:t>            </a:t>
                      </a:r>
                      <a:r>
                        <a:rPr lang="zh-TW" sz="1400" b="1" kern="100" dirty="0" smtClean="0">
                          <a:effectLst/>
                          <a:latin typeface="微軟正黑體" panose="020B0604030504040204" pitchFamily="34" charset="-120"/>
                          <a:ea typeface="微軟正黑體" panose="020B0604030504040204" pitchFamily="34" charset="-120"/>
                        </a:rPr>
                        <a:t>初試</a:t>
                      </a:r>
                      <a:r>
                        <a:rPr lang="en-US" sz="1400" b="1" kern="100" dirty="0">
                          <a:effectLst/>
                          <a:latin typeface="微軟正黑體" panose="020B0604030504040204" pitchFamily="34" charset="-120"/>
                          <a:ea typeface="微軟正黑體" panose="020B0604030504040204" pitchFamily="34" charset="-120"/>
                        </a:rPr>
                        <a:t>20</a:t>
                      </a:r>
                      <a:r>
                        <a:rPr lang="zh-TW" sz="1400" b="1" kern="100" dirty="0">
                          <a:effectLst/>
                          <a:latin typeface="微軟正黑體" panose="020B0604030504040204" pitchFamily="34" charset="-120"/>
                          <a:ea typeface="微軟正黑體" panose="020B0604030504040204" pitchFamily="34" charset="-120"/>
                        </a:rPr>
                        <a:t>分</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2"/>
                  </a:ext>
                </a:extLst>
              </a:tr>
              <a:tr h="431558">
                <a:tc vMerge="1">
                  <a:txBody>
                    <a:bodyPr/>
                    <a:lstStyle/>
                    <a:p>
                      <a:endParaRPr lang="zh-TW" altLang="en-US"/>
                    </a:p>
                  </a:txBody>
                  <a:tcPr/>
                </a:tc>
                <a:tc vMerge="1">
                  <a:txBody>
                    <a:bodyPr/>
                    <a:lstStyle/>
                    <a:p>
                      <a:endParaRPr lang="zh-TW" altLang="en-US"/>
                    </a:p>
                  </a:txBody>
                  <a:tcPr/>
                </a:tc>
                <a:tc>
                  <a:txBody>
                    <a:bodyPr/>
                    <a:lstStyle/>
                    <a:p>
                      <a:pP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B2(</a:t>
                      </a:r>
                      <a:r>
                        <a:rPr lang="zh-TW" sz="1400" b="1" kern="100" dirty="0">
                          <a:effectLst/>
                          <a:latin typeface="微軟正黑體" panose="020B0604030504040204" pitchFamily="34" charset="-120"/>
                          <a:ea typeface="微軟正黑體" panose="020B0604030504040204" pitchFamily="34" charset="-120"/>
                        </a:rPr>
                        <a:t>高階級</a:t>
                      </a:r>
                      <a:r>
                        <a:rPr lang="en-US" sz="1400" b="1" kern="100" dirty="0">
                          <a:effectLst/>
                          <a:latin typeface="微軟正黑體" panose="020B0604030504040204" pitchFamily="34" charset="-120"/>
                          <a:ea typeface="微軟正黑體" panose="020B0604030504040204" pitchFamily="34" charset="-120"/>
                        </a:rPr>
                        <a:t>)</a:t>
                      </a:r>
                      <a:endParaRPr lang="zh-TW" sz="1400" kern="100" dirty="0">
                        <a:effectLst/>
                        <a:latin typeface="微軟正黑體" panose="020B0604030504040204" pitchFamily="34" charset="-120"/>
                        <a:ea typeface="微軟正黑體" panose="020B0604030504040204" pitchFamily="34" charset="-120"/>
                      </a:endParaRPr>
                    </a:p>
                    <a:p>
                      <a:pP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Vantage</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102235" algn="ctr" defTabSz="914400" rtl="0" eaLnBrk="1" latinLnBrk="0" hangingPunct="1">
                        <a:lnSpc>
                          <a:spcPts val="1500"/>
                        </a:lnSpc>
                        <a:spcAft>
                          <a:spcPts val="0"/>
                        </a:spcAft>
                        <a:tabLst>
                          <a:tab pos="731520" algn="l"/>
                        </a:tabLst>
                      </a:pP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15</a:t>
                      </a:r>
                      <a:r>
                        <a:rPr lang="zh-TW" sz="1400" b="1" kern="100" dirty="0" smtClean="0">
                          <a:solidFill>
                            <a:schemeClr val="dk1"/>
                          </a:solidFill>
                          <a:effectLst/>
                          <a:latin typeface="微軟正黑體" panose="020B0604030504040204" pitchFamily="34" charset="-120"/>
                          <a:ea typeface="微軟正黑體" panose="020B0604030504040204" pitchFamily="34" charset="-120"/>
                          <a:cs typeface="+mn-cs"/>
                        </a:rPr>
                        <a:t>分或複</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試</a:t>
                      </a: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15</a:t>
                      </a:r>
                      <a:r>
                        <a:rPr lang="zh-TW" sz="1400" b="1" kern="100" dirty="0" smtClean="0">
                          <a:solidFill>
                            <a:schemeClr val="dk1"/>
                          </a:solidFill>
                          <a:effectLst/>
                          <a:latin typeface="微軟正黑體" panose="020B0604030504040204" pitchFamily="34" charset="-120"/>
                          <a:ea typeface="微軟正黑體" panose="020B0604030504040204" pitchFamily="34" charset="-120"/>
                          <a:cs typeface="+mn-cs"/>
                        </a:rPr>
                        <a:t>分</a:t>
                      </a:r>
                      <a:endParaRPr lang="en-US" altLang="zh-TW" sz="1400" b="1" kern="100" dirty="0" smtClean="0">
                        <a:solidFill>
                          <a:schemeClr val="dk1"/>
                        </a:solidFill>
                        <a:effectLst/>
                        <a:latin typeface="微軟正黑體" panose="020B0604030504040204" pitchFamily="34" charset="-120"/>
                        <a:ea typeface="微軟正黑體" panose="020B0604030504040204" pitchFamily="34" charset="-120"/>
                        <a:cs typeface="+mn-cs"/>
                      </a:endParaRPr>
                    </a:p>
                    <a:p>
                      <a:pPr marL="102235" algn="ctr" defTabSz="914400" rtl="0" eaLnBrk="1" latinLnBrk="0" hangingPunct="1">
                        <a:lnSpc>
                          <a:spcPts val="1500"/>
                        </a:lnSpc>
                        <a:spcAft>
                          <a:spcPts val="0"/>
                        </a:spcAft>
                        <a:tabLst>
                          <a:tab pos="731520" algn="l"/>
                        </a:tabLst>
                      </a:pPr>
                      <a:r>
                        <a:rPr lang="en-US" altLang="zh-TW" sz="1400" b="1" kern="100" baseline="0" dirty="0" smtClean="0">
                          <a:solidFill>
                            <a:schemeClr val="dk1"/>
                          </a:solidFill>
                          <a:effectLst/>
                          <a:latin typeface="微軟正黑體" panose="020B0604030504040204" pitchFamily="34" charset="-120"/>
                          <a:ea typeface="微軟正黑體" panose="020B0604030504040204" pitchFamily="34" charset="-120"/>
                          <a:cs typeface="+mn-cs"/>
                        </a:rPr>
                        <a:t>            </a:t>
                      </a:r>
                      <a:r>
                        <a:rPr lang="zh-TW" sz="1400" b="1" kern="100" dirty="0" smtClean="0">
                          <a:solidFill>
                            <a:schemeClr val="dk1"/>
                          </a:solidFill>
                          <a:effectLst/>
                          <a:latin typeface="微軟正黑體" panose="020B0604030504040204" pitchFamily="34" charset="-120"/>
                          <a:ea typeface="微軟正黑體" panose="020B0604030504040204" pitchFamily="34" charset="-120"/>
                          <a:cs typeface="+mn-cs"/>
                        </a:rPr>
                        <a:t>初試</a:t>
                      </a: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13</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分</a:t>
                      </a: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3"/>
                  </a:ext>
                </a:extLst>
              </a:tr>
              <a:tr h="431558">
                <a:tc vMerge="1">
                  <a:txBody>
                    <a:bodyPr/>
                    <a:lstStyle/>
                    <a:p>
                      <a:endParaRPr lang="zh-TW" altLang="en-US"/>
                    </a:p>
                  </a:txBody>
                  <a:tcPr/>
                </a:tc>
                <a:tc vMerge="1">
                  <a:txBody>
                    <a:bodyPr/>
                    <a:lstStyle/>
                    <a:p>
                      <a:endParaRPr lang="zh-TW" altLang="en-US"/>
                    </a:p>
                  </a:txBody>
                  <a:tcPr/>
                </a:tc>
                <a:tc>
                  <a:txBody>
                    <a:bodyPr/>
                    <a:lstStyle/>
                    <a:p>
                      <a:pP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B1(</a:t>
                      </a:r>
                      <a:r>
                        <a:rPr lang="zh-TW" sz="1400" b="1" kern="100" dirty="0">
                          <a:effectLst/>
                          <a:latin typeface="微軟正黑體" panose="020B0604030504040204" pitchFamily="34" charset="-120"/>
                          <a:ea typeface="微軟正黑體" panose="020B0604030504040204" pitchFamily="34" charset="-120"/>
                        </a:rPr>
                        <a:t>進階級</a:t>
                      </a:r>
                      <a:r>
                        <a:rPr lang="en-US" sz="1400" b="1" kern="100" dirty="0">
                          <a:effectLst/>
                          <a:latin typeface="微軟正黑體" panose="020B0604030504040204" pitchFamily="34" charset="-120"/>
                          <a:ea typeface="微軟正黑體" panose="020B0604030504040204" pitchFamily="34" charset="-120"/>
                        </a:rPr>
                        <a:t>)</a:t>
                      </a:r>
                      <a:endParaRPr lang="zh-TW" sz="1400" kern="100" dirty="0">
                        <a:effectLst/>
                        <a:latin typeface="微軟正黑體" panose="020B0604030504040204" pitchFamily="34" charset="-120"/>
                        <a:ea typeface="微軟正黑體" panose="020B0604030504040204" pitchFamily="34" charset="-120"/>
                      </a:endParaRPr>
                    </a:p>
                    <a:p>
                      <a:pP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Threshold</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102235" algn="ctr" defTabSz="914400" rtl="0" eaLnBrk="1" latinLnBrk="0" hangingPunct="1">
                        <a:lnSpc>
                          <a:spcPts val="1500"/>
                        </a:lnSpc>
                        <a:spcAft>
                          <a:spcPts val="0"/>
                        </a:spcAft>
                        <a:tabLst>
                          <a:tab pos="731520" algn="l"/>
                        </a:tabLst>
                      </a:pP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10</a:t>
                      </a:r>
                      <a:r>
                        <a:rPr lang="zh-TW" sz="1400" b="1" kern="100" dirty="0" smtClean="0">
                          <a:solidFill>
                            <a:schemeClr val="dk1"/>
                          </a:solidFill>
                          <a:effectLst/>
                          <a:latin typeface="微軟正黑體" panose="020B0604030504040204" pitchFamily="34" charset="-120"/>
                          <a:ea typeface="微軟正黑體" panose="020B0604030504040204" pitchFamily="34" charset="-120"/>
                          <a:cs typeface="+mn-cs"/>
                        </a:rPr>
                        <a:t>分或複</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試</a:t>
                      </a: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10</a:t>
                      </a:r>
                      <a:r>
                        <a:rPr lang="zh-TW" sz="1400" b="1" kern="100" dirty="0" smtClean="0">
                          <a:solidFill>
                            <a:schemeClr val="dk1"/>
                          </a:solidFill>
                          <a:effectLst/>
                          <a:latin typeface="微軟正黑體" panose="020B0604030504040204" pitchFamily="34" charset="-120"/>
                          <a:ea typeface="微軟正黑體" panose="020B0604030504040204" pitchFamily="34" charset="-120"/>
                          <a:cs typeface="+mn-cs"/>
                        </a:rPr>
                        <a:t>分</a:t>
                      </a:r>
                      <a:endParaRPr lang="en-US" altLang="zh-TW" sz="1400" b="1" kern="100" dirty="0" smtClean="0">
                        <a:solidFill>
                          <a:schemeClr val="dk1"/>
                        </a:solidFill>
                        <a:effectLst/>
                        <a:latin typeface="微軟正黑體" panose="020B0604030504040204" pitchFamily="34" charset="-120"/>
                        <a:ea typeface="微軟正黑體" panose="020B0604030504040204" pitchFamily="34" charset="-120"/>
                        <a:cs typeface="+mn-cs"/>
                      </a:endParaRPr>
                    </a:p>
                    <a:p>
                      <a:pPr marL="102235" algn="ctr" defTabSz="914400" rtl="0" eaLnBrk="1" latinLnBrk="0" hangingPunct="1">
                        <a:lnSpc>
                          <a:spcPts val="1500"/>
                        </a:lnSpc>
                        <a:spcAft>
                          <a:spcPts val="0"/>
                        </a:spcAft>
                        <a:tabLst>
                          <a:tab pos="731520" algn="l"/>
                        </a:tabLst>
                      </a:pPr>
                      <a:r>
                        <a:rPr lang="en-US" altLang="zh-TW" sz="1400" b="1" kern="100" baseline="0" dirty="0" smtClean="0">
                          <a:solidFill>
                            <a:schemeClr val="dk1"/>
                          </a:solidFill>
                          <a:effectLst/>
                          <a:latin typeface="微軟正黑體" panose="020B0604030504040204" pitchFamily="34" charset="-120"/>
                          <a:ea typeface="微軟正黑體" panose="020B0604030504040204" pitchFamily="34" charset="-120"/>
                          <a:cs typeface="+mn-cs"/>
                        </a:rPr>
                        <a:t>          </a:t>
                      </a:r>
                      <a:r>
                        <a:rPr lang="zh-TW" sz="1400" b="1" kern="100" dirty="0" smtClean="0">
                          <a:solidFill>
                            <a:schemeClr val="dk1"/>
                          </a:solidFill>
                          <a:effectLst/>
                          <a:latin typeface="微軟正黑體" panose="020B0604030504040204" pitchFamily="34" charset="-120"/>
                          <a:ea typeface="微軟正黑體" panose="020B0604030504040204" pitchFamily="34" charset="-120"/>
                          <a:cs typeface="+mn-cs"/>
                        </a:rPr>
                        <a:t>初試</a:t>
                      </a: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8</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分</a:t>
                      </a: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4"/>
                  </a:ext>
                </a:extLst>
              </a:tr>
              <a:tr h="431558">
                <a:tc vMerge="1">
                  <a:txBody>
                    <a:bodyPr/>
                    <a:lstStyle/>
                    <a:p>
                      <a:endParaRPr lang="zh-TW" altLang="en-US"/>
                    </a:p>
                  </a:txBody>
                  <a:tcPr/>
                </a:tc>
                <a:tc vMerge="1">
                  <a:txBody>
                    <a:bodyPr/>
                    <a:lstStyle/>
                    <a:p>
                      <a:endParaRPr lang="zh-TW" altLang="en-US"/>
                    </a:p>
                  </a:txBody>
                  <a:tcPr/>
                </a:tc>
                <a:tc>
                  <a:txBody>
                    <a:bodyPr/>
                    <a:lstStyle/>
                    <a:p>
                      <a:pP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A2(</a:t>
                      </a:r>
                      <a:r>
                        <a:rPr lang="zh-TW" sz="1400" b="1" kern="100" dirty="0">
                          <a:effectLst/>
                          <a:latin typeface="微軟正黑體" panose="020B0604030504040204" pitchFamily="34" charset="-120"/>
                          <a:ea typeface="微軟正黑體" panose="020B0604030504040204" pitchFamily="34" charset="-120"/>
                        </a:rPr>
                        <a:t>基礎級</a:t>
                      </a:r>
                      <a:r>
                        <a:rPr lang="en-US" sz="1400" b="1" kern="100" dirty="0">
                          <a:effectLst/>
                          <a:latin typeface="微軟正黑體" panose="020B0604030504040204" pitchFamily="34" charset="-120"/>
                          <a:ea typeface="微軟正黑體" panose="020B0604030504040204" pitchFamily="34" charset="-120"/>
                        </a:rPr>
                        <a:t>)</a:t>
                      </a:r>
                      <a:endParaRPr lang="zh-TW" sz="1400" kern="100" dirty="0">
                        <a:effectLst/>
                        <a:latin typeface="微軟正黑體" panose="020B0604030504040204" pitchFamily="34" charset="-120"/>
                        <a:ea typeface="微軟正黑體" panose="020B0604030504040204" pitchFamily="34" charset="-120"/>
                      </a:endParaRPr>
                    </a:p>
                    <a:p>
                      <a:pPr>
                        <a:lnSpc>
                          <a:spcPts val="1500"/>
                        </a:lnSpc>
                        <a:spcAft>
                          <a:spcPts val="0"/>
                        </a:spcAft>
                      </a:pPr>
                      <a:r>
                        <a:rPr lang="en-US" sz="1400" b="1" kern="100" dirty="0" err="1">
                          <a:effectLst/>
                          <a:latin typeface="微軟正黑體" panose="020B0604030504040204" pitchFamily="34" charset="-120"/>
                          <a:ea typeface="微軟正黑體" panose="020B0604030504040204" pitchFamily="34" charset="-120"/>
                        </a:rPr>
                        <a:t>Waystage</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tc>
                  <a:txBody>
                    <a:bodyPr/>
                    <a:lstStyle/>
                    <a:p>
                      <a:pPr marL="102235" indent="69850" algn="ctr" defTabSz="914400" rtl="0" eaLnBrk="1" latinLnBrk="0" hangingPunct="1">
                        <a:lnSpc>
                          <a:spcPts val="1500"/>
                        </a:lnSpc>
                        <a:spcAft>
                          <a:spcPts val="0"/>
                        </a:spcAft>
                        <a:tabLst>
                          <a:tab pos="731520" algn="l"/>
                        </a:tabLst>
                      </a:pP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5</a:t>
                      </a:r>
                      <a:r>
                        <a:rPr lang="zh-TW" sz="1400" b="1" kern="100" dirty="0" smtClean="0">
                          <a:solidFill>
                            <a:schemeClr val="dk1"/>
                          </a:solidFill>
                          <a:effectLst/>
                          <a:latin typeface="微軟正黑體" panose="020B0604030504040204" pitchFamily="34" charset="-120"/>
                          <a:ea typeface="微軟正黑體" panose="020B0604030504040204" pitchFamily="34" charset="-120"/>
                          <a:cs typeface="+mn-cs"/>
                        </a:rPr>
                        <a:t>分或複</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試</a:t>
                      </a: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5</a:t>
                      </a:r>
                      <a:r>
                        <a:rPr lang="zh-TW" sz="1400" b="1" kern="100" dirty="0" smtClean="0">
                          <a:solidFill>
                            <a:schemeClr val="dk1"/>
                          </a:solidFill>
                          <a:effectLst/>
                          <a:latin typeface="微軟正黑體" panose="020B0604030504040204" pitchFamily="34" charset="-120"/>
                          <a:ea typeface="微軟正黑體" panose="020B0604030504040204" pitchFamily="34" charset="-120"/>
                          <a:cs typeface="+mn-cs"/>
                        </a:rPr>
                        <a:t>分</a:t>
                      </a:r>
                      <a:endParaRPr lang="en-US" altLang="zh-TW" sz="1400" b="1" kern="100" dirty="0" smtClean="0">
                        <a:solidFill>
                          <a:schemeClr val="dk1"/>
                        </a:solidFill>
                        <a:effectLst/>
                        <a:latin typeface="微軟正黑體" panose="020B0604030504040204" pitchFamily="34" charset="-120"/>
                        <a:ea typeface="微軟正黑體" panose="020B0604030504040204" pitchFamily="34" charset="-120"/>
                        <a:cs typeface="+mn-cs"/>
                      </a:endParaRPr>
                    </a:p>
                    <a:p>
                      <a:pPr marL="102235" indent="69850" algn="ctr" defTabSz="914400" rtl="0" eaLnBrk="1" latinLnBrk="0" hangingPunct="1">
                        <a:lnSpc>
                          <a:spcPts val="1500"/>
                        </a:lnSpc>
                        <a:spcAft>
                          <a:spcPts val="0"/>
                        </a:spcAft>
                        <a:tabLst>
                          <a:tab pos="731520" algn="l"/>
                        </a:tabLst>
                      </a:pPr>
                      <a:r>
                        <a:rPr lang="en-US" altLang="zh-TW" sz="1400" b="1" kern="100" baseline="0" dirty="0" smtClean="0">
                          <a:solidFill>
                            <a:schemeClr val="dk1"/>
                          </a:solidFill>
                          <a:effectLst/>
                          <a:latin typeface="微軟正黑體" panose="020B0604030504040204" pitchFamily="34" charset="-120"/>
                          <a:ea typeface="微軟正黑體" panose="020B0604030504040204" pitchFamily="34" charset="-120"/>
                          <a:cs typeface="+mn-cs"/>
                        </a:rPr>
                        <a:t>          </a:t>
                      </a:r>
                      <a:r>
                        <a:rPr lang="zh-TW" sz="1400" b="1" kern="100" dirty="0" smtClean="0">
                          <a:solidFill>
                            <a:schemeClr val="dk1"/>
                          </a:solidFill>
                          <a:effectLst/>
                          <a:latin typeface="微軟正黑體" panose="020B0604030504040204" pitchFamily="34" charset="-120"/>
                          <a:ea typeface="微軟正黑體" panose="020B0604030504040204" pitchFamily="34" charset="-120"/>
                          <a:cs typeface="+mn-cs"/>
                        </a:rPr>
                        <a:t>初試</a:t>
                      </a:r>
                      <a:r>
                        <a:rPr lang="en-US" sz="1400" b="1" kern="100" dirty="0">
                          <a:solidFill>
                            <a:schemeClr val="dk1"/>
                          </a:solidFill>
                          <a:effectLst/>
                          <a:latin typeface="微軟正黑體" panose="020B0604030504040204" pitchFamily="34" charset="-120"/>
                          <a:ea typeface="微軟正黑體" panose="020B0604030504040204" pitchFamily="34" charset="-120"/>
                          <a:cs typeface="+mn-cs"/>
                        </a:rPr>
                        <a:t>3</a:t>
                      </a:r>
                      <a:r>
                        <a:rPr lang="zh-TW" sz="1400" b="1" kern="100" dirty="0">
                          <a:solidFill>
                            <a:schemeClr val="dk1"/>
                          </a:solidFill>
                          <a:effectLst/>
                          <a:latin typeface="微軟正黑體" panose="020B0604030504040204" pitchFamily="34" charset="-120"/>
                          <a:ea typeface="微軟正黑體" panose="020B0604030504040204" pitchFamily="34" charset="-120"/>
                          <a:cs typeface="+mn-cs"/>
                        </a:rPr>
                        <a:t>分</a:t>
                      </a: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5"/>
                  </a:ext>
                </a:extLst>
              </a:tr>
              <a:tr h="431558">
                <a:tc rowSpan="5">
                  <a:txBody>
                    <a:bodyPr/>
                    <a:lstStyle/>
                    <a:p>
                      <a:pPr>
                        <a:lnSpc>
                          <a:spcPts val="1500"/>
                        </a:lnSpc>
                        <a:spcAft>
                          <a:spcPts val="0"/>
                        </a:spcAft>
                      </a:pPr>
                      <a:r>
                        <a:rPr lang="en-US" sz="1400" b="1" kern="100" spc="-50" dirty="0" smtClean="0">
                          <a:effectLst/>
                          <a:latin typeface="微軟正黑體" panose="020B0604030504040204" pitchFamily="34" charset="-120"/>
                          <a:ea typeface="微軟正黑體" panose="020B0604030504040204" pitchFamily="34" charset="-120"/>
                        </a:rPr>
                        <a:t>JLPT</a:t>
                      </a:r>
                    </a:p>
                    <a:p>
                      <a:pPr>
                        <a:lnSpc>
                          <a:spcPts val="1500"/>
                        </a:lnSpc>
                        <a:spcAft>
                          <a:spcPts val="0"/>
                        </a:spcAft>
                      </a:pPr>
                      <a:r>
                        <a:rPr lang="zh-TW" sz="1400" b="1" kern="100" spc="-50" dirty="0" smtClean="0">
                          <a:effectLst/>
                          <a:latin typeface="微軟正黑體" panose="020B0604030504040204" pitchFamily="34" charset="-120"/>
                          <a:ea typeface="微軟正黑體" panose="020B0604030504040204" pitchFamily="34" charset="-120"/>
                        </a:rPr>
                        <a:t>日本語能力試驗</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rowSpan="5">
                  <a:txBody>
                    <a:bodyPr/>
                    <a:lstStyle/>
                    <a:p>
                      <a:pPr>
                        <a:lnSpc>
                          <a:spcPts val="1500"/>
                        </a:lnSpc>
                        <a:spcAft>
                          <a:spcPts val="0"/>
                        </a:spcAft>
                      </a:pPr>
                      <a:r>
                        <a:rPr lang="zh-TW" sz="1400" b="1" kern="100" dirty="0">
                          <a:effectLst/>
                          <a:latin typeface="微軟正黑體" panose="020B0604030504040204" pitchFamily="34" charset="-120"/>
                          <a:ea typeface="微軟正黑體" panose="020B0604030504040204" pitchFamily="34" charset="-120"/>
                        </a:rPr>
                        <a:t>財團法人語言訓練測驗中心</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just">
                        <a:lnSpc>
                          <a:spcPts val="1500"/>
                        </a:lnSpc>
                        <a:spcAft>
                          <a:spcPts val="0"/>
                        </a:spcAft>
                      </a:pPr>
                      <a:r>
                        <a:rPr lang="zh-TW" sz="1400" b="1" kern="100" dirty="0">
                          <a:effectLst/>
                          <a:latin typeface="微軟正黑體" panose="020B0604030504040204" pitchFamily="34" charset="-120"/>
                          <a:ea typeface="微軟正黑體" panose="020B0604030504040204" pitchFamily="34" charset="-120"/>
                        </a:rPr>
                        <a:t>一級或</a:t>
                      </a:r>
                      <a:r>
                        <a:rPr lang="en-US" sz="1400" b="1" kern="100" dirty="0">
                          <a:effectLst/>
                          <a:latin typeface="微軟正黑體" panose="020B0604030504040204" pitchFamily="34" charset="-120"/>
                          <a:ea typeface="微軟正黑體" panose="020B0604030504040204" pitchFamily="34" charset="-120"/>
                        </a:rPr>
                        <a:t>N1</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25</a:t>
                      </a:r>
                      <a:r>
                        <a:rPr lang="zh-TW" sz="1400" b="1" kern="100" dirty="0">
                          <a:effectLst/>
                          <a:latin typeface="微軟正黑體" panose="020B0604030504040204" pitchFamily="34" charset="-120"/>
                          <a:ea typeface="微軟正黑體" panose="020B0604030504040204" pitchFamily="34" charset="-120"/>
                        </a:rPr>
                        <a:t>分</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6"/>
                  </a:ext>
                </a:extLst>
              </a:tr>
              <a:tr h="431558">
                <a:tc vMerge="1">
                  <a:txBody>
                    <a:bodyPr/>
                    <a:lstStyle/>
                    <a:p>
                      <a:endParaRPr lang="zh-TW" altLang="en-US"/>
                    </a:p>
                  </a:txBody>
                  <a:tcPr/>
                </a:tc>
                <a:tc vMerge="1">
                  <a:txBody>
                    <a:bodyPr/>
                    <a:lstStyle/>
                    <a:p>
                      <a:endParaRPr lang="zh-TW" altLang="en-US"/>
                    </a:p>
                  </a:txBody>
                  <a:tcPr/>
                </a:tc>
                <a:tc>
                  <a:txBody>
                    <a:bodyPr/>
                    <a:lstStyle/>
                    <a:p>
                      <a:pPr algn="just">
                        <a:lnSpc>
                          <a:spcPts val="1500"/>
                        </a:lnSpc>
                        <a:spcAft>
                          <a:spcPts val="0"/>
                        </a:spcAft>
                      </a:pPr>
                      <a:r>
                        <a:rPr lang="zh-TW" sz="1400" b="1" kern="100" dirty="0">
                          <a:effectLst/>
                          <a:latin typeface="微軟正黑體" panose="020B0604030504040204" pitchFamily="34" charset="-120"/>
                          <a:ea typeface="微軟正黑體" panose="020B0604030504040204" pitchFamily="34" charset="-120"/>
                        </a:rPr>
                        <a:t>二級或</a:t>
                      </a:r>
                      <a:r>
                        <a:rPr lang="en-US" sz="1400" b="1" kern="100" dirty="0">
                          <a:effectLst/>
                          <a:latin typeface="微軟正黑體" panose="020B0604030504040204" pitchFamily="34" charset="-120"/>
                          <a:ea typeface="微軟正黑體" panose="020B0604030504040204" pitchFamily="34" charset="-120"/>
                        </a:rPr>
                        <a:t>N2</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15</a:t>
                      </a:r>
                      <a:r>
                        <a:rPr lang="zh-TW" sz="1400" b="1" kern="100" dirty="0">
                          <a:effectLst/>
                          <a:latin typeface="微軟正黑體" panose="020B0604030504040204" pitchFamily="34" charset="-120"/>
                          <a:ea typeface="微軟正黑體" panose="020B0604030504040204" pitchFamily="34" charset="-120"/>
                        </a:rPr>
                        <a:t>分</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7"/>
                  </a:ext>
                </a:extLst>
              </a:tr>
              <a:tr h="431558">
                <a:tc vMerge="1">
                  <a:txBody>
                    <a:bodyPr/>
                    <a:lstStyle/>
                    <a:p>
                      <a:endParaRPr lang="zh-TW" altLang="en-US"/>
                    </a:p>
                  </a:txBody>
                  <a:tcPr/>
                </a:tc>
                <a:tc vMerge="1">
                  <a:txBody>
                    <a:bodyPr/>
                    <a:lstStyle/>
                    <a:p>
                      <a:endParaRPr lang="zh-TW" altLang="en-US"/>
                    </a:p>
                  </a:txBody>
                  <a:tcPr/>
                </a:tc>
                <a:tc>
                  <a:txBody>
                    <a:bodyPr/>
                    <a:lstStyle/>
                    <a:p>
                      <a:pPr algn="just">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N3/2010</a:t>
                      </a:r>
                      <a:r>
                        <a:rPr lang="zh-TW" sz="1400" b="1" kern="100" dirty="0">
                          <a:effectLst/>
                          <a:latin typeface="微軟正黑體" panose="020B0604030504040204" pitchFamily="34" charset="-120"/>
                          <a:ea typeface="微軟正黑體" panose="020B0604030504040204" pitchFamily="34" charset="-120"/>
                        </a:rPr>
                        <a:t>年新增</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10</a:t>
                      </a:r>
                      <a:r>
                        <a:rPr lang="zh-TW" sz="1400" b="1" kern="100" dirty="0">
                          <a:effectLst/>
                          <a:latin typeface="微軟正黑體" panose="020B0604030504040204" pitchFamily="34" charset="-120"/>
                          <a:ea typeface="微軟正黑體" panose="020B0604030504040204" pitchFamily="34" charset="-120"/>
                        </a:rPr>
                        <a:t>分</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8"/>
                  </a:ext>
                </a:extLst>
              </a:tr>
              <a:tr h="431558">
                <a:tc vMerge="1">
                  <a:txBody>
                    <a:bodyPr/>
                    <a:lstStyle/>
                    <a:p>
                      <a:endParaRPr lang="zh-TW" altLang="en-US"/>
                    </a:p>
                  </a:txBody>
                  <a:tcPr/>
                </a:tc>
                <a:tc vMerge="1">
                  <a:txBody>
                    <a:bodyPr/>
                    <a:lstStyle/>
                    <a:p>
                      <a:endParaRPr lang="zh-TW" altLang="en-US"/>
                    </a:p>
                  </a:txBody>
                  <a:tcPr/>
                </a:tc>
                <a:tc>
                  <a:txBody>
                    <a:bodyPr/>
                    <a:lstStyle/>
                    <a:p>
                      <a:pPr algn="just">
                        <a:lnSpc>
                          <a:spcPts val="1500"/>
                        </a:lnSpc>
                        <a:spcAft>
                          <a:spcPts val="0"/>
                        </a:spcAft>
                      </a:pPr>
                      <a:r>
                        <a:rPr lang="zh-TW" sz="1400" b="1" kern="100" dirty="0">
                          <a:effectLst/>
                          <a:latin typeface="微軟正黑體" panose="020B0604030504040204" pitchFamily="34" charset="-120"/>
                          <a:ea typeface="微軟正黑體" panose="020B0604030504040204" pitchFamily="34" charset="-120"/>
                        </a:rPr>
                        <a:t>三級或</a:t>
                      </a:r>
                      <a:r>
                        <a:rPr lang="en-US" sz="1400" b="1" kern="100" dirty="0">
                          <a:effectLst/>
                          <a:latin typeface="微軟正黑體" panose="020B0604030504040204" pitchFamily="34" charset="-120"/>
                          <a:ea typeface="微軟正黑體" panose="020B0604030504040204" pitchFamily="34" charset="-120"/>
                        </a:rPr>
                        <a:t>N4</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5</a:t>
                      </a:r>
                      <a:r>
                        <a:rPr lang="zh-TW" sz="1400" b="1" kern="100" dirty="0">
                          <a:effectLst/>
                          <a:latin typeface="微軟正黑體" panose="020B0604030504040204" pitchFamily="34" charset="-120"/>
                          <a:ea typeface="微軟正黑體" panose="020B0604030504040204" pitchFamily="34" charset="-120"/>
                        </a:rPr>
                        <a:t>分</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9"/>
                  </a:ext>
                </a:extLst>
              </a:tr>
              <a:tr h="431558">
                <a:tc vMerge="1">
                  <a:txBody>
                    <a:bodyPr/>
                    <a:lstStyle/>
                    <a:p>
                      <a:endParaRPr lang="zh-TW" altLang="en-US"/>
                    </a:p>
                  </a:txBody>
                  <a:tcPr/>
                </a:tc>
                <a:tc vMerge="1">
                  <a:txBody>
                    <a:bodyPr/>
                    <a:lstStyle/>
                    <a:p>
                      <a:endParaRPr lang="zh-TW" altLang="en-US"/>
                    </a:p>
                  </a:txBody>
                  <a:tcPr/>
                </a:tc>
                <a:tc>
                  <a:txBody>
                    <a:bodyPr/>
                    <a:lstStyle/>
                    <a:p>
                      <a:pPr algn="just">
                        <a:lnSpc>
                          <a:spcPts val="1500"/>
                        </a:lnSpc>
                        <a:spcAft>
                          <a:spcPts val="0"/>
                        </a:spcAft>
                      </a:pPr>
                      <a:r>
                        <a:rPr lang="zh-TW" sz="1400" b="1" kern="100" dirty="0">
                          <a:effectLst/>
                          <a:latin typeface="微軟正黑體" panose="020B0604030504040204" pitchFamily="34" charset="-120"/>
                          <a:ea typeface="微軟正黑體" panose="020B0604030504040204" pitchFamily="34" charset="-120"/>
                        </a:rPr>
                        <a:t>四級或</a:t>
                      </a:r>
                      <a:r>
                        <a:rPr lang="en-US" sz="1400" b="1" kern="100" dirty="0">
                          <a:effectLst/>
                          <a:latin typeface="微軟正黑體" panose="020B0604030504040204" pitchFamily="34" charset="-120"/>
                          <a:ea typeface="微軟正黑體" panose="020B0604030504040204" pitchFamily="34" charset="-120"/>
                        </a:rPr>
                        <a:t>N5</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lnSpc>
                          <a:spcPts val="1500"/>
                        </a:lnSpc>
                        <a:spcAft>
                          <a:spcPts val="0"/>
                        </a:spcAft>
                      </a:pPr>
                      <a:r>
                        <a:rPr lang="en-US" sz="1400" b="1" kern="100" dirty="0">
                          <a:effectLst/>
                          <a:latin typeface="微軟正黑體" panose="020B0604030504040204" pitchFamily="34" charset="-120"/>
                          <a:ea typeface="微軟正黑體" panose="020B0604030504040204" pitchFamily="34" charset="-120"/>
                        </a:rPr>
                        <a:t>3</a:t>
                      </a:r>
                      <a:r>
                        <a:rPr lang="zh-TW" sz="1400" b="1" kern="100" dirty="0">
                          <a:effectLst/>
                          <a:latin typeface="微軟正黑體" panose="020B0604030504040204" pitchFamily="34" charset="-120"/>
                          <a:ea typeface="微軟正黑體" panose="020B0604030504040204" pitchFamily="34" charset="-120"/>
                        </a:rPr>
                        <a:t>分</a:t>
                      </a:r>
                      <a:endParaRPr lang="zh-TW" sz="1400" kern="100" dirty="0">
                        <a:effectLst/>
                        <a:latin typeface="微軟正黑體" panose="020B0604030504040204" pitchFamily="34" charset="-120"/>
                        <a:ea typeface="微軟正黑體" panose="020B0604030504040204" pitchFamily="34" charset="-120"/>
                      </a:endParaRPr>
                    </a:p>
                  </a:txBody>
                  <a:tcPr marL="68582" marR="68582" marT="9526"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10"/>
                  </a:ext>
                </a:extLst>
              </a:tr>
            </a:tbl>
          </a:graphicData>
        </a:graphic>
      </p:graphicFrame>
      <p:sp>
        <p:nvSpPr>
          <p:cNvPr id="6" name="矩形 5"/>
          <p:cNvSpPr/>
          <p:nvPr/>
        </p:nvSpPr>
        <p:spPr>
          <a:xfrm>
            <a:off x="179388" y="1046029"/>
            <a:ext cx="4536628"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語文能力採計項目及計分標準</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5"/>
          <p:cNvSpPr>
            <a:spLocks noGrp="1"/>
          </p:cNvSpPr>
          <p:nvPr>
            <p:ph idx="1"/>
          </p:nvPr>
        </p:nvSpPr>
        <p:spPr>
          <a:xfrm>
            <a:off x="251520" y="5857437"/>
            <a:ext cx="8801462" cy="451883"/>
          </a:xfrm>
          <a:solidFill>
            <a:srgbClr val="FFFF99"/>
          </a:solidFill>
          <a:scene3d>
            <a:camera prst="orthographicFront"/>
            <a:lightRig rig="threePt" dir="t"/>
          </a:scene3d>
          <a:sp3d>
            <a:bevelT prst="slope"/>
          </a:sp3d>
        </p:spPr>
        <p:txBody>
          <a:bodyPr/>
          <a:lstStyle/>
          <a:p>
            <a:pPr marL="361950" indent="-361950" algn="just">
              <a:buNone/>
            </a:pPr>
            <a:r>
              <a:rPr lang="zh-TW" altLang="zh-TW" sz="1200" dirty="0">
                <a:latin typeface="微軟正黑體" panose="020B0604030504040204" pitchFamily="34" charset="-120"/>
                <a:ea typeface="微軟正黑體" panose="020B0604030504040204" pitchFamily="34" charset="-120"/>
                <a:cs typeface="Times New Roman" panose="02020603050405020304" pitchFamily="18" charset="0"/>
              </a:rPr>
              <a:t>註：</a:t>
            </a:r>
            <a:r>
              <a:rPr lang="zh-TW" altLang="zh-TW" sz="12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相同語文者，其檢定採最高等級計分</a:t>
            </a:r>
            <a:r>
              <a:rPr lang="zh-TW" altLang="zh-TW" sz="1200" dirty="0">
                <a:latin typeface="微軟正黑體" panose="020B0604030504040204" pitchFamily="34" charset="-120"/>
                <a:ea typeface="微軟正黑體" panose="020B0604030504040204" pitchFamily="34" charset="-120"/>
                <a:cs typeface="Times New Roman" panose="02020603050405020304" pitchFamily="18" charset="0"/>
              </a:rPr>
              <a:t>，不同語文者，則可累計計分；</a:t>
            </a:r>
            <a:r>
              <a:rPr lang="zh-TW" altLang="zh-TW" sz="12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未在本表所列相關語文檢定者，不予計分。</a:t>
            </a:r>
            <a:r>
              <a:rPr lang="zh-TW" altLang="zh-TW" sz="1200" dirty="0">
                <a:latin typeface="微軟正黑體" panose="020B0604030504040204" pitchFamily="34" charset="-120"/>
                <a:ea typeface="微軟正黑體" panose="020B0604030504040204" pitchFamily="34" charset="-120"/>
                <a:cs typeface="Times New Roman" panose="02020603050405020304" pitchFamily="18" charset="0"/>
              </a:rPr>
              <a:t>另被推薦考生取得語文能力檢定</a:t>
            </a:r>
            <a:r>
              <a:rPr lang="zh-TW" altLang="zh-TW" sz="1200" dirty="0" smtClean="0">
                <a:latin typeface="微軟正黑體" panose="020B0604030504040204" pitchFamily="34" charset="-120"/>
                <a:ea typeface="微軟正黑體" panose="020B0604030504040204" pitchFamily="34" charset="-120"/>
                <a:cs typeface="Times New Roman" panose="02020603050405020304" pitchFamily="18" charset="0"/>
              </a:rPr>
              <a:t>項目</a:t>
            </a:r>
            <a:r>
              <a:rPr lang="zh-TW" altLang="zh-TW" sz="1200" dirty="0">
                <a:latin typeface="微軟正黑體" panose="020B0604030504040204" pitchFamily="34" charset="-120"/>
                <a:ea typeface="微軟正黑體" panose="020B0604030504040204" pitchFamily="34" charset="-120"/>
                <a:cs typeface="Times New Roman" panose="02020603050405020304" pitchFamily="18" charset="0"/>
              </a:rPr>
              <a:t>證明之日期，須為</a:t>
            </a:r>
            <a:r>
              <a:rPr lang="zh-TW" altLang="zh-TW" sz="12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被推薦考生入學高職學校之後至報名截止</a:t>
            </a:r>
            <a:r>
              <a:rPr lang="zh-TW" altLang="zh-TW" sz="12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2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2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2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2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2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23</a:t>
            </a:r>
            <a:r>
              <a:rPr lang="zh-TW" altLang="en-US" sz="12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zh-TW" altLang="en-US" sz="12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（星期三）</a:t>
            </a:r>
            <a:r>
              <a:rPr lang="zh-TW" altLang="en-US" sz="12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前</a:t>
            </a:r>
            <a:r>
              <a:rPr lang="zh-TW" altLang="en-US" sz="12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zh-TW" sz="12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8" name="標題 4"/>
          <p:cNvSpPr>
            <a:spLocks noGrp="1"/>
          </p:cNvSpPr>
          <p:nvPr>
            <p:ph type="title"/>
          </p:nvPr>
        </p:nvSpPr>
        <p:spPr>
          <a:xfrm>
            <a:off x="0" y="145222"/>
            <a:ext cx="8229600" cy="633413"/>
          </a:xfrm>
        </p:spPr>
        <p:txBody>
          <a:bodyPr/>
          <a:lstStyle/>
          <a:p>
            <a:pPr>
              <a:defRPr/>
            </a:pP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玖、甄選規定</a:t>
            </a:r>
            <a:r>
              <a:rPr lang="en-US" altLang="zh-TW"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第</a:t>
            </a:r>
            <a:r>
              <a:rPr lang="en-US" altLang="zh-TW"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7</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比</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序</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9/12</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10" name="矩形 9"/>
          <p:cNvSpPr/>
          <p:nvPr/>
        </p:nvSpPr>
        <p:spPr>
          <a:xfrm>
            <a:off x="251520" y="1071290"/>
            <a:ext cx="5122912"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語文能力採計項目及計分</a:t>
            </a:r>
            <a:r>
              <a:rPr lang="zh-TW" altLang="en-US" sz="2400" b="1" dirty="0" smtClean="0">
                <a:latin typeface="微軟正黑體" panose="020B0604030504040204" pitchFamily="34" charset="-120"/>
                <a:ea typeface="微軟正黑體" panose="020B0604030504040204" pitchFamily="34" charset="-120"/>
                <a:cs typeface="Times New Roman" panose="02020603050405020304" pitchFamily="18" charset="0"/>
              </a:rPr>
              <a:t>標準</a:t>
            </a:r>
            <a:r>
              <a:rPr lang="en-US" altLang="zh-TW" sz="2400" b="1"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b="1" dirty="0" smtClean="0">
                <a:latin typeface="微軟正黑體" panose="020B0604030504040204" pitchFamily="34" charset="-120"/>
                <a:ea typeface="微軟正黑體" panose="020B0604030504040204" pitchFamily="34" charset="-120"/>
                <a:cs typeface="Times New Roman" panose="02020603050405020304" pitchFamily="18" charset="0"/>
              </a:rPr>
              <a:t>續</a:t>
            </a:r>
            <a:r>
              <a:rPr lang="en-US" altLang="zh-TW" sz="2400" b="1"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3530506"/>
              </p:ext>
            </p:extLst>
          </p:nvPr>
        </p:nvGraphicFramePr>
        <p:xfrm>
          <a:off x="251520" y="1633428"/>
          <a:ext cx="8784440" cy="41529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1869231228"/>
                    </a:ext>
                  </a:extLst>
                </a:gridCol>
                <a:gridCol w="595266">
                  <a:extLst>
                    <a:ext uri="{9D8B030D-6E8A-4147-A177-3AD203B41FA5}">
                      <a16:colId xmlns:a16="http://schemas.microsoft.com/office/drawing/2014/main" val="3574172677"/>
                    </a:ext>
                  </a:extLst>
                </a:gridCol>
                <a:gridCol w="720000">
                  <a:extLst>
                    <a:ext uri="{9D8B030D-6E8A-4147-A177-3AD203B41FA5}">
                      <a16:colId xmlns:a16="http://schemas.microsoft.com/office/drawing/2014/main" val="2848457817"/>
                    </a:ext>
                  </a:extLst>
                </a:gridCol>
                <a:gridCol w="540000">
                  <a:extLst>
                    <a:ext uri="{9D8B030D-6E8A-4147-A177-3AD203B41FA5}">
                      <a16:colId xmlns:a16="http://schemas.microsoft.com/office/drawing/2014/main" val="622456700"/>
                    </a:ext>
                  </a:extLst>
                </a:gridCol>
                <a:gridCol w="340742">
                  <a:extLst>
                    <a:ext uri="{9D8B030D-6E8A-4147-A177-3AD203B41FA5}">
                      <a16:colId xmlns:a16="http://schemas.microsoft.com/office/drawing/2014/main" val="3366556171"/>
                    </a:ext>
                  </a:extLst>
                </a:gridCol>
                <a:gridCol w="504056">
                  <a:extLst>
                    <a:ext uri="{9D8B030D-6E8A-4147-A177-3AD203B41FA5}">
                      <a16:colId xmlns:a16="http://schemas.microsoft.com/office/drawing/2014/main" val="2625155056"/>
                    </a:ext>
                  </a:extLst>
                </a:gridCol>
                <a:gridCol w="504056">
                  <a:extLst>
                    <a:ext uri="{9D8B030D-6E8A-4147-A177-3AD203B41FA5}">
                      <a16:colId xmlns:a16="http://schemas.microsoft.com/office/drawing/2014/main" val="125293179"/>
                    </a:ext>
                  </a:extLst>
                </a:gridCol>
                <a:gridCol w="828000">
                  <a:extLst>
                    <a:ext uri="{9D8B030D-6E8A-4147-A177-3AD203B41FA5}">
                      <a16:colId xmlns:a16="http://schemas.microsoft.com/office/drawing/2014/main" val="1188959424"/>
                    </a:ext>
                  </a:extLst>
                </a:gridCol>
                <a:gridCol w="504056">
                  <a:extLst>
                    <a:ext uri="{9D8B030D-6E8A-4147-A177-3AD203B41FA5}">
                      <a16:colId xmlns:a16="http://schemas.microsoft.com/office/drawing/2014/main" val="2304559707"/>
                    </a:ext>
                  </a:extLst>
                </a:gridCol>
                <a:gridCol w="468000">
                  <a:extLst>
                    <a:ext uri="{9D8B030D-6E8A-4147-A177-3AD203B41FA5}">
                      <a16:colId xmlns:a16="http://schemas.microsoft.com/office/drawing/2014/main" val="3633861971"/>
                    </a:ext>
                  </a:extLst>
                </a:gridCol>
                <a:gridCol w="684000">
                  <a:extLst>
                    <a:ext uri="{9D8B030D-6E8A-4147-A177-3AD203B41FA5}">
                      <a16:colId xmlns:a16="http://schemas.microsoft.com/office/drawing/2014/main" val="2926032446"/>
                    </a:ext>
                  </a:extLst>
                </a:gridCol>
                <a:gridCol w="657825">
                  <a:extLst>
                    <a:ext uri="{9D8B030D-6E8A-4147-A177-3AD203B41FA5}">
                      <a16:colId xmlns:a16="http://schemas.microsoft.com/office/drawing/2014/main" val="2651709117"/>
                    </a:ext>
                  </a:extLst>
                </a:gridCol>
                <a:gridCol w="657825">
                  <a:extLst>
                    <a:ext uri="{9D8B030D-6E8A-4147-A177-3AD203B41FA5}">
                      <a16:colId xmlns:a16="http://schemas.microsoft.com/office/drawing/2014/main" val="501203341"/>
                    </a:ext>
                  </a:extLst>
                </a:gridCol>
                <a:gridCol w="484550">
                  <a:extLst>
                    <a:ext uri="{9D8B030D-6E8A-4147-A177-3AD203B41FA5}">
                      <a16:colId xmlns:a16="http://schemas.microsoft.com/office/drawing/2014/main" val="3584988722"/>
                    </a:ext>
                  </a:extLst>
                </a:gridCol>
                <a:gridCol w="576064">
                  <a:extLst>
                    <a:ext uri="{9D8B030D-6E8A-4147-A177-3AD203B41FA5}">
                      <a16:colId xmlns:a16="http://schemas.microsoft.com/office/drawing/2014/main" val="3140551020"/>
                    </a:ext>
                  </a:extLst>
                </a:gridCol>
              </a:tblGrid>
              <a:tr h="0">
                <a:tc rowSpan="2">
                  <a:txBody>
                    <a:bodyPr/>
                    <a:lstStyle/>
                    <a:p>
                      <a:pPr algn="ctr">
                        <a:spcBef>
                          <a:spcPts val="0"/>
                        </a:spcBef>
                      </a:pPr>
                      <a:r>
                        <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全民英檢</a:t>
                      </a:r>
                    </a:p>
                    <a:p>
                      <a:pPr algn="ctr">
                        <a:spcBef>
                          <a:spcPts val="0"/>
                        </a:spcBef>
                      </a:pPr>
                      <a:r>
                        <a:rPr lang="en-US"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(GEPT)</a:t>
                      </a:r>
                      <a:endPar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gn="ctr" latinLnBrk="1">
                        <a:spcBef>
                          <a:spcPts val="0"/>
                        </a:spcBef>
                      </a:pPr>
                      <a:r>
                        <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初試：聽、讀</a:t>
                      </a:r>
                    </a:p>
                    <a:p>
                      <a:pPr algn="ctr">
                        <a:spcBef>
                          <a:spcPts val="0"/>
                        </a:spcBef>
                      </a:pPr>
                      <a:r>
                        <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複試：說、寫</a:t>
                      </a:r>
                      <a:endParaRPr lang="zh-TW" altLang="en-US" sz="900" b="1" dirty="0">
                        <a:latin typeface="微軟正黑體" panose="020B0604030504040204" pitchFamily="34" charset="-120"/>
                        <a:ea typeface="微軟正黑體" panose="020B0604030504040204" pitchFamily="34" charset="-120"/>
                      </a:endParaRPr>
                    </a:p>
                  </a:txBody>
                  <a:tcPr marL="0" marR="0" marT="0" marB="0" anchor="ctr">
                    <a:solidFill>
                      <a:schemeClr val="bg1"/>
                    </a:solidFill>
                  </a:tcPr>
                </a:tc>
                <a:tc rowSpan="2">
                  <a:txBody>
                    <a:bodyPr/>
                    <a:lstStyle/>
                    <a:p>
                      <a:pPr algn="ctr">
                        <a:spcBef>
                          <a:spcPts val="0"/>
                        </a:spcBef>
                      </a:pPr>
                      <a:r>
                        <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本欄參照</a:t>
                      </a:r>
                      <a:r>
                        <a:rPr lang="en-US"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CEF</a:t>
                      </a:r>
                      <a:r>
                        <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指標所訂</a:t>
                      </a:r>
                      <a:r>
                        <a:rPr lang="zh-TW" altLang="zh-TW" sz="900" b="1" kern="1200" dirty="0" smtClean="0">
                          <a:solidFill>
                            <a:srgbClr val="0000FF"/>
                          </a:solidFill>
                          <a:effectLst/>
                          <a:latin typeface="微軟正黑體" panose="020B0604030504040204" pitchFamily="34" charset="-120"/>
                          <a:ea typeface="微軟正黑體" panose="020B0604030504040204" pitchFamily="34" charset="-120"/>
                          <a:cs typeface="+mn-cs"/>
                        </a:rPr>
                        <a:t>有初複試</a:t>
                      </a:r>
                      <a:r>
                        <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之計分標準</a:t>
                      </a:r>
                      <a:endParaRPr lang="zh-TW" altLang="en-US" sz="900" b="1" dirty="0">
                        <a:latin typeface="微軟正黑體" panose="020B0604030504040204" pitchFamily="34" charset="-120"/>
                        <a:ea typeface="微軟正黑體" panose="020B0604030504040204" pitchFamily="34" charset="-120"/>
                      </a:endParaRPr>
                    </a:p>
                  </a:txBody>
                  <a:tcPr marL="0" marR="0" marT="0" marB="0" anchor="ctr">
                    <a:lnR w="28575" cap="flat" cmpd="sng" algn="ctr">
                      <a:solidFill>
                        <a:schemeClr val="tx1"/>
                      </a:solidFill>
                      <a:prstDash val="solid"/>
                      <a:round/>
                      <a:headEnd type="none" w="med" len="med"/>
                      <a:tailEnd type="none" w="med" len="med"/>
                    </a:lnR>
                    <a:solidFill>
                      <a:schemeClr val="bg1"/>
                    </a:solidFill>
                  </a:tcPr>
                </a:tc>
                <a:tc rowSpan="2">
                  <a:txBody>
                    <a:bodyPr/>
                    <a:lstStyle/>
                    <a:p>
                      <a:pPr algn="ctr">
                        <a:spcBef>
                          <a:spcPts val="0"/>
                        </a:spcBef>
                      </a:pPr>
                      <a:r>
                        <a:rPr lang="en-US" altLang="zh-TW" sz="900" b="1" dirty="0" smtClean="0">
                          <a:latin typeface="微軟正黑體" panose="020B0604030504040204" pitchFamily="34" charset="-120"/>
                          <a:ea typeface="微軟正黑體" panose="020B0604030504040204" pitchFamily="34" charset="-120"/>
                        </a:rPr>
                        <a:t>CEF</a:t>
                      </a:r>
                    </a:p>
                    <a:p>
                      <a:pPr algn="ctr">
                        <a:spcBef>
                          <a:spcPts val="0"/>
                        </a:spcBef>
                      </a:pPr>
                      <a:r>
                        <a:rPr lang="zh-TW" altLang="en-US" sz="900" b="1" dirty="0" smtClean="0">
                          <a:latin typeface="微軟正黑體" panose="020B0604030504040204" pitchFamily="34" charset="-120"/>
                          <a:ea typeface="微軟正黑體" panose="020B0604030504040204" pitchFamily="34" charset="-120"/>
                        </a:rPr>
                        <a:t>語言能力</a:t>
                      </a:r>
                    </a:p>
                    <a:p>
                      <a:pPr algn="ctr">
                        <a:spcBef>
                          <a:spcPts val="0"/>
                        </a:spcBef>
                      </a:pPr>
                      <a:r>
                        <a:rPr lang="zh-TW" altLang="en-US" sz="900" b="1" dirty="0" smtClean="0">
                          <a:latin typeface="微軟正黑體" panose="020B0604030504040204" pitchFamily="34" charset="-120"/>
                          <a:ea typeface="微軟正黑體" panose="020B0604030504040204" pitchFamily="34" charset="-120"/>
                        </a:rPr>
                        <a:t>參考指標</a:t>
                      </a: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lumMod val="85000"/>
                      </a:schemeClr>
                    </a:solidFill>
                  </a:tcPr>
                </a:tc>
                <a:tc rowSpan="2">
                  <a:txBody>
                    <a:bodyPr/>
                    <a:lstStyle/>
                    <a:p>
                      <a:pPr algn="ctr">
                        <a:spcBef>
                          <a:spcPts val="0"/>
                        </a:spcBef>
                      </a:pPr>
                      <a:r>
                        <a:rPr lang="zh-TW" altLang="en-US" sz="900" b="1" dirty="0" smtClean="0">
                          <a:latin typeface="微軟正黑體" panose="020B0604030504040204" pitchFamily="34" charset="-120"/>
                          <a:ea typeface="微軟正黑體" panose="020B0604030504040204" pitchFamily="34" charset="-120"/>
                        </a:rPr>
                        <a:t>本欄參照</a:t>
                      </a:r>
                      <a:r>
                        <a:rPr lang="en-US" altLang="zh-TW" sz="900" b="1" dirty="0" smtClean="0">
                          <a:latin typeface="微軟正黑體" panose="020B0604030504040204" pitchFamily="34" charset="-120"/>
                          <a:ea typeface="微軟正黑體" panose="020B0604030504040204" pitchFamily="34" charset="-120"/>
                        </a:rPr>
                        <a:t>CEF</a:t>
                      </a:r>
                      <a:r>
                        <a:rPr lang="zh-TW" altLang="en-US" sz="900" b="1" dirty="0" smtClean="0">
                          <a:latin typeface="微軟正黑體" panose="020B0604030504040204" pitchFamily="34" charset="-120"/>
                          <a:ea typeface="微軟正黑體" panose="020B0604030504040204" pitchFamily="34" charset="-120"/>
                        </a:rPr>
                        <a:t>指標所訂</a:t>
                      </a:r>
                      <a:r>
                        <a:rPr lang="zh-TW" altLang="en-US" sz="900" b="1" dirty="0" smtClean="0">
                          <a:solidFill>
                            <a:srgbClr val="0000FF"/>
                          </a:solidFill>
                          <a:latin typeface="微軟正黑體" panose="020B0604030504040204" pitchFamily="34" charset="-120"/>
                          <a:ea typeface="微軟正黑體" panose="020B0604030504040204" pitchFamily="34" charset="-120"/>
                        </a:rPr>
                        <a:t>非初複試</a:t>
                      </a:r>
                      <a:r>
                        <a:rPr lang="zh-TW" altLang="en-US" sz="900" b="1" dirty="0" smtClean="0">
                          <a:latin typeface="微軟正黑體" panose="020B0604030504040204" pitchFamily="34" charset="-120"/>
                          <a:ea typeface="微軟正黑體" panose="020B0604030504040204" pitchFamily="34" charset="-120"/>
                        </a:rPr>
                        <a:t>之計分標準</a:t>
                      </a:r>
                    </a:p>
                  </a:txBody>
                  <a:tcPr marL="0" marR="0" marT="0" marB="0" anchor="ctr">
                    <a:lnL w="28575" cap="flat" cmpd="sng" algn="ctr">
                      <a:solidFill>
                        <a:schemeClr val="tx1"/>
                      </a:solidFill>
                      <a:prstDash val="solid"/>
                      <a:round/>
                      <a:headEnd type="none" w="med" len="med"/>
                      <a:tailEnd type="none" w="med" len="med"/>
                    </a:lnL>
                    <a:solidFill>
                      <a:schemeClr val="bg1"/>
                    </a:solidFill>
                  </a:tcPr>
                </a:tc>
                <a:tc gridSpan="2">
                  <a:txBody>
                    <a:bodyPr/>
                    <a:lstStyle/>
                    <a:p>
                      <a:pPr algn="ctr">
                        <a:spcBef>
                          <a:spcPts val="0"/>
                        </a:spcBef>
                      </a:pPr>
                      <a:r>
                        <a:rPr lang="zh-TW" altLang="en-US" sz="900" b="1" dirty="0" smtClean="0">
                          <a:latin typeface="微軟正黑體" panose="020B0604030504040204" pitchFamily="34" charset="-120"/>
                          <a:ea typeface="微軟正黑體" panose="020B0604030504040204" pitchFamily="34" charset="-120"/>
                        </a:rPr>
                        <a:t>托福</a:t>
                      </a:r>
                      <a:r>
                        <a:rPr lang="en-US" altLang="zh-TW" sz="900" b="1" dirty="0" smtClean="0">
                          <a:latin typeface="微軟正黑體" panose="020B0604030504040204" pitchFamily="34" charset="-120"/>
                          <a:ea typeface="微軟正黑體" panose="020B0604030504040204" pitchFamily="34" charset="-120"/>
                        </a:rPr>
                        <a:t>(TOEFL)</a:t>
                      </a:r>
                    </a:p>
                    <a:p>
                      <a:pPr algn="ctr">
                        <a:spcBef>
                          <a:spcPts val="0"/>
                        </a:spcBef>
                      </a:pPr>
                      <a:r>
                        <a:rPr lang="zh-TW" altLang="en-US" sz="900" b="1" dirty="0" smtClean="0">
                          <a:latin typeface="微軟正黑體" panose="020B0604030504040204" pitchFamily="34" charset="-120"/>
                          <a:ea typeface="微軟正黑體" panose="020B0604030504040204" pitchFamily="34" charset="-120"/>
                        </a:rPr>
                        <a:t>聽力、閱讀</a:t>
                      </a:r>
                    </a:p>
                    <a:p>
                      <a:pPr algn="ctr">
                        <a:spcBef>
                          <a:spcPts val="0"/>
                        </a:spcBef>
                      </a:pPr>
                      <a:r>
                        <a:rPr lang="zh-TW" altLang="en-US" sz="900" b="1" dirty="0" smtClean="0">
                          <a:latin typeface="微軟正黑體" panose="020B0604030504040204" pitchFamily="34" charset="-120"/>
                          <a:ea typeface="微軟正黑體" panose="020B0604030504040204" pitchFamily="34" charset="-120"/>
                        </a:rPr>
                        <a:t>口說、寫作</a:t>
                      </a:r>
                    </a:p>
                  </a:txBody>
                  <a:tcPr marL="0" marR="0" marT="0" marB="0" anchor="ctr">
                    <a:solidFill>
                      <a:schemeClr val="bg1"/>
                    </a:solidFill>
                  </a:tcPr>
                </a:tc>
                <a:tc hMerge="1">
                  <a:txBody>
                    <a:bodyPr/>
                    <a:lstStyle/>
                    <a:p>
                      <a:endParaRPr lang="zh-TW" altLang="en-US" sz="900" dirty="0"/>
                    </a:p>
                  </a:txBody>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IELTS</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聽力</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閱讀</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寫作</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口試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solidFill>
                      <a:schemeClr val="bg1"/>
                    </a:solidFill>
                  </a:tcPr>
                </a:tc>
                <a:tc>
                  <a:txBody>
                    <a:bodyPr/>
                    <a:lstStyle/>
                    <a:p>
                      <a:pPr algn="ctr">
                        <a:spcBef>
                          <a:spcPts val="0"/>
                        </a:spcBef>
                      </a:pPr>
                      <a:r>
                        <a:rPr lang="zh-TW" altLang="en-US" sz="900" b="1" dirty="0" smtClean="0">
                          <a:latin typeface="微軟正黑體" panose="020B0604030504040204" pitchFamily="34" charset="-120"/>
                          <a:ea typeface="微軟正黑體" panose="020B0604030504040204" pitchFamily="34" charset="-120"/>
                        </a:rPr>
                        <a:t>劍橋大學</a:t>
                      </a:r>
                    </a:p>
                    <a:p>
                      <a:pPr algn="ctr">
                        <a:spcBef>
                          <a:spcPts val="0"/>
                        </a:spcBef>
                      </a:pPr>
                      <a:r>
                        <a:rPr lang="zh-TW" altLang="en-US" sz="900" b="1" dirty="0" smtClean="0">
                          <a:latin typeface="微軟正黑體" panose="020B0604030504040204" pitchFamily="34" charset="-120"/>
                          <a:ea typeface="微軟正黑體" panose="020B0604030504040204" pitchFamily="34" charset="-120"/>
                        </a:rPr>
                        <a:t>英語能力</a:t>
                      </a:r>
                    </a:p>
                    <a:p>
                      <a:pPr algn="ctr">
                        <a:spcBef>
                          <a:spcPts val="0"/>
                        </a:spcBef>
                      </a:pPr>
                      <a:r>
                        <a:rPr lang="zh-TW" altLang="en-US" sz="900" b="1" dirty="0" smtClean="0">
                          <a:latin typeface="微軟正黑體" panose="020B0604030504040204" pitchFamily="34" charset="-120"/>
                          <a:ea typeface="微軟正黑體" panose="020B0604030504040204" pitchFamily="34" charset="-120"/>
                        </a:rPr>
                        <a:t>認證分級測驗</a:t>
                      </a:r>
                      <a:r>
                        <a:rPr lang="en-US" altLang="zh-TW" sz="900" b="1" dirty="0" smtClean="0">
                          <a:latin typeface="微軟正黑體" panose="020B0604030504040204" pitchFamily="34" charset="-120"/>
                          <a:ea typeface="微軟正黑體" panose="020B0604030504040204" pitchFamily="34" charset="-120"/>
                        </a:rPr>
                        <a:t>(Cambridge Main Suite)</a:t>
                      </a:r>
                    </a:p>
                    <a:p>
                      <a:pPr algn="ctr">
                        <a:spcBef>
                          <a:spcPts val="0"/>
                        </a:spcBef>
                      </a:pPr>
                      <a:r>
                        <a:rPr lang="zh-TW" altLang="en-US" sz="900" b="1" dirty="0" smtClean="0">
                          <a:latin typeface="微軟正黑體" panose="020B0604030504040204" pitchFamily="34" charset="-120"/>
                          <a:ea typeface="微軟正黑體" panose="020B0604030504040204" pitchFamily="34" charset="-120"/>
                        </a:rPr>
                        <a:t>聽、說、讀、寫</a:t>
                      </a:r>
                    </a:p>
                  </a:txBody>
                  <a:tcPr marL="0" marR="0" marT="0" marB="0" anchor="ctr">
                    <a:solidFill>
                      <a:schemeClr val="bg1"/>
                    </a:solidFill>
                  </a:tcPr>
                </a:tc>
                <a:tc gridSpan="2">
                  <a:txBody>
                    <a:bodyPr/>
                    <a:lstStyle/>
                    <a:p>
                      <a:pPr algn="ctr">
                        <a:spcBef>
                          <a:spcPts val="0"/>
                        </a:spcBef>
                      </a:pPr>
                      <a:r>
                        <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外語能力</a:t>
                      </a:r>
                    </a:p>
                    <a:p>
                      <a:pPr algn="ctr">
                        <a:spcBef>
                          <a:spcPts val="0"/>
                        </a:spcBef>
                      </a:pPr>
                      <a:r>
                        <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測驗</a:t>
                      </a:r>
                      <a:r>
                        <a:rPr lang="en-US"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(FLPT)</a:t>
                      </a:r>
                      <a:endParaRPr lang="zh-TW" altLang="en-US" sz="900" b="1" dirty="0">
                        <a:latin typeface="微軟正黑體" panose="020B0604030504040204" pitchFamily="34" charset="-120"/>
                        <a:ea typeface="微軟正黑體" panose="020B0604030504040204" pitchFamily="34" charset="-120"/>
                      </a:endParaRPr>
                    </a:p>
                  </a:txBody>
                  <a:tcPr marL="0" marR="0" marT="0" marB="0" anchor="ctr">
                    <a:solidFill>
                      <a:schemeClr val="bg1"/>
                    </a:solidFill>
                  </a:tcPr>
                </a:tc>
                <a:tc hMerge="1">
                  <a:txBody>
                    <a:bodyPr/>
                    <a:lstStyle/>
                    <a:p>
                      <a:endParaRPr lang="zh-TW" altLang="en-US" sz="900" dirty="0"/>
                    </a:p>
                  </a:txBody>
                  <a:tcPr/>
                </a:tc>
                <a:tc>
                  <a:txBody>
                    <a:bodyPr/>
                    <a:lstStyle/>
                    <a:p>
                      <a:pPr algn="ctr">
                        <a:spcBef>
                          <a:spcPts val="0"/>
                        </a:spcBef>
                      </a:pPr>
                      <a:r>
                        <a:rPr lang="zh-TW" altLang="en-US" sz="900" b="1" dirty="0" smtClean="0">
                          <a:latin typeface="微軟正黑體" panose="020B0604030504040204" pitchFamily="34" charset="-120"/>
                          <a:ea typeface="微軟正黑體" panose="020B0604030504040204" pitchFamily="34" charset="-120"/>
                        </a:rPr>
                        <a:t>多益測驗</a:t>
                      </a:r>
                      <a:r>
                        <a:rPr lang="en-US" altLang="zh-TW" sz="900" b="1" dirty="0" smtClean="0">
                          <a:latin typeface="微軟正黑體" panose="020B0604030504040204" pitchFamily="34" charset="-120"/>
                          <a:ea typeface="微軟正黑體" panose="020B0604030504040204" pitchFamily="34" charset="-120"/>
                        </a:rPr>
                        <a:t>(TOEIC)</a:t>
                      </a:r>
                    </a:p>
                    <a:p>
                      <a:pPr algn="ctr">
                        <a:spcBef>
                          <a:spcPts val="0"/>
                        </a:spcBef>
                      </a:pPr>
                      <a:r>
                        <a:rPr lang="zh-TW" altLang="en-US" sz="900" b="1" dirty="0" smtClean="0">
                          <a:latin typeface="微軟正黑體" panose="020B0604030504040204" pitchFamily="34" charset="-120"/>
                          <a:ea typeface="微軟正黑體" panose="020B0604030504040204" pitchFamily="34" charset="-120"/>
                        </a:rPr>
                        <a:t>聽力、閱讀</a:t>
                      </a:r>
                      <a:r>
                        <a:rPr lang="en-US" altLang="zh-TW" sz="900" b="1" dirty="0" smtClean="0">
                          <a:latin typeface="微軟正黑體" panose="020B0604030504040204" pitchFamily="34" charset="-120"/>
                          <a:ea typeface="微軟正黑體" panose="020B0604030504040204" pitchFamily="34" charset="-120"/>
                        </a:rPr>
                        <a:t>(</a:t>
                      </a:r>
                      <a:r>
                        <a:rPr lang="zh-TW" altLang="en-US" sz="900" b="1" dirty="0" smtClean="0">
                          <a:latin typeface="微軟正黑體" panose="020B0604030504040204" pitchFamily="34" charset="-120"/>
                          <a:ea typeface="微軟正黑體" panose="020B0604030504040204" pitchFamily="34" charset="-120"/>
                        </a:rPr>
                        <a:t>另有獨立之口說及寫作測驗</a:t>
                      </a:r>
                      <a:r>
                        <a:rPr lang="en-US" altLang="zh-TW" sz="900" b="1" dirty="0" smtClean="0">
                          <a:latin typeface="微軟正黑體" panose="020B0604030504040204" pitchFamily="34" charset="-120"/>
                          <a:ea typeface="微軟正黑體" panose="020B0604030504040204" pitchFamily="34" charset="-120"/>
                        </a:rPr>
                        <a:t>)</a:t>
                      </a:r>
                      <a:endParaRPr lang="en-US" altLang="zh-TW" sz="900" b="1" dirty="0">
                        <a:latin typeface="微軟正黑體" panose="020B0604030504040204" pitchFamily="34" charset="-120"/>
                        <a:ea typeface="微軟正黑體" panose="020B0604030504040204" pitchFamily="34" charset="-120"/>
                      </a:endParaRPr>
                    </a:p>
                  </a:txBody>
                  <a:tcPr marL="0" marR="0" marT="0" marB="0" anchor="ctr">
                    <a:solidFill>
                      <a:schemeClr val="bg1"/>
                    </a:solidFill>
                  </a:tcPr>
                </a:tc>
                <a:tc gridSpan="2">
                  <a:txBody>
                    <a:bodyPr/>
                    <a:lstStyle/>
                    <a:p>
                      <a:pPr algn="ctr">
                        <a:spcBef>
                          <a:spcPts val="0"/>
                        </a:spcBef>
                      </a:pPr>
                      <a:r>
                        <a:rPr lang="zh-TW" altLang="en-US" sz="900" b="1" dirty="0" smtClean="0">
                          <a:solidFill>
                            <a:srgbClr val="FF0000"/>
                          </a:solidFill>
                          <a:latin typeface="微軟正黑體" panose="020B0604030504040204" pitchFamily="34" charset="-120"/>
                          <a:ea typeface="微軟正黑體" panose="020B0604030504040204" pitchFamily="34" charset="-120"/>
                        </a:rPr>
                        <a:t>劍橋領思測驗（</a:t>
                      </a:r>
                      <a:r>
                        <a:rPr lang="en-US" altLang="zh-TW" sz="900" b="1" dirty="0" err="1" smtClean="0">
                          <a:solidFill>
                            <a:srgbClr val="FF0000"/>
                          </a:solidFill>
                          <a:latin typeface="微軟正黑體" panose="020B0604030504040204" pitchFamily="34" charset="-120"/>
                          <a:ea typeface="微軟正黑體" panose="020B0604030504040204" pitchFamily="34" charset="-120"/>
                        </a:rPr>
                        <a:t>Linguaskill</a:t>
                      </a:r>
                      <a:r>
                        <a:rPr lang="zh-TW" altLang="en-US" sz="900" b="1" dirty="0" smtClean="0">
                          <a:solidFill>
                            <a:srgbClr val="FF0000"/>
                          </a:solidFill>
                          <a:latin typeface="微軟正黑體" panose="020B0604030504040204" pitchFamily="34" charset="-120"/>
                          <a:ea typeface="微軟正黑體" panose="020B0604030504040204" pitchFamily="34" charset="-120"/>
                        </a:rPr>
                        <a:t>）</a:t>
                      </a:r>
                    </a:p>
                    <a:p>
                      <a:pPr algn="ctr">
                        <a:spcBef>
                          <a:spcPts val="0"/>
                        </a:spcBef>
                      </a:pPr>
                      <a:r>
                        <a:rPr lang="zh-TW" altLang="en-US" sz="900" b="1" dirty="0" smtClean="0">
                          <a:solidFill>
                            <a:srgbClr val="FF0000"/>
                          </a:solidFill>
                          <a:latin typeface="微軟正黑體" panose="020B0604030504040204" pitchFamily="34" charset="-120"/>
                          <a:ea typeface="微軟正黑體" panose="020B0604030504040204" pitchFamily="34" charset="-120"/>
                        </a:rPr>
                        <a:t>聽力、閱讀 </a:t>
                      </a:r>
                      <a:r>
                        <a:rPr lang="en-US" altLang="zh-TW" sz="900" b="1" dirty="0" smtClean="0">
                          <a:solidFill>
                            <a:srgbClr val="FF0000"/>
                          </a:solidFill>
                          <a:latin typeface="微軟正黑體" panose="020B0604030504040204" pitchFamily="34" charset="-120"/>
                          <a:ea typeface="微軟正黑體" panose="020B0604030504040204" pitchFamily="34" charset="-120"/>
                        </a:rPr>
                        <a:t>(</a:t>
                      </a:r>
                      <a:r>
                        <a:rPr lang="zh-TW" altLang="en-US" sz="900" b="1" dirty="0" smtClean="0">
                          <a:solidFill>
                            <a:srgbClr val="FF0000"/>
                          </a:solidFill>
                          <a:latin typeface="微軟正黑體" panose="020B0604030504040204" pitchFamily="34" charset="-120"/>
                          <a:ea typeface="微軟正黑體" panose="020B0604030504040204" pitchFamily="34" charset="-120"/>
                        </a:rPr>
                        <a:t>另有單獨之口說及寫作測驗</a:t>
                      </a:r>
                      <a:r>
                        <a:rPr lang="en-US" altLang="zh-TW" sz="900" b="1" dirty="0" smtClean="0">
                          <a:solidFill>
                            <a:srgbClr val="FF0000"/>
                          </a:solidFill>
                          <a:latin typeface="微軟正黑體" panose="020B0604030504040204" pitchFamily="34" charset="-120"/>
                          <a:ea typeface="微軟正黑體" panose="020B0604030504040204" pitchFamily="34" charset="-120"/>
                        </a:rPr>
                        <a:t>)</a:t>
                      </a:r>
                    </a:p>
                  </a:txBody>
                  <a:tcPr marL="0" marR="0" marT="0" marB="0" anchor="ctr">
                    <a:solidFill>
                      <a:schemeClr val="bg1"/>
                    </a:solidFill>
                  </a:tcPr>
                </a:tc>
                <a:tc hMerge="1">
                  <a:txBody>
                    <a:bodyPr/>
                    <a:lstStyle/>
                    <a:p>
                      <a:endParaRPr lang="zh-TW" altLang="en-US" sz="900" dirty="0"/>
                    </a:p>
                  </a:txBody>
                  <a:tcPr/>
                </a:tc>
                <a:tc gridSpan="2">
                  <a:txBody>
                    <a:bodyPr/>
                    <a:lstStyle/>
                    <a:p>
                      <a:pPr algn="ctr">
                        <a:spcBef>
                          <a:spcPts val="0"/>
                        </a:spcBef>
                      </a:pPr>
                      <a:r>
                        <a:rPr lang="zh-TW" altLang="en-US" sz="900" b="1" dirty="0" smtClean="0">
                          <a:latin typeface="微軟正黑體" panose="020B0604030504040204" pitchFamily="34" charset="-120"/>
                          <a:ea typeface="微軟正黑體" panose="020B0604030504040204" pitchFamily="34" charset="-120"/>
                        </a:rPr>
                        <a:t>大學校院英語能力測驗</a:t>
                      </a:r>
                      <a:r>
                        <a:rPr lang="en-US" altLang="zh-TW" sz="900" b="1" dirty="0" smtClean="0">
                          <a:latin typeface="微軟正黑體" panose="020B0604030504040204" pitchFamily="34" charset="-120"/>
                          <a:ea typeface="微軟正黑體" panose="020B0604030504040204" pitchFamily="34" charset="-120"/>
                        </a:rPr>
                        <a:t>(CSEPT)</a:t>
                      </a:r>
                    </a:p>
                    <a:p>
                      <a:pPr algn="ctr">
                        <a:spcBef>
                          <a:spcPts val="0"/>
                        </a:spcBef>
                      </a:pPr>
                      <a:r>
                        <a:rPr lang="en-US" altLang="zh-TW" sz="900" b="1" dirty="0" smtClean="0">
                          <a:latin typeface="微軟正黑體" panose="020B0604030504040204" pitchFamily="34" charset="-120"/>
                          <a:ea typeface="微軟正黑體" panose="020B0604030504040204" pitchFamily="34" charset="-120"/>
                        </a:rPr>
                        <a:t>(</a:t>
                      </a:r>
                      <a:r>
                        <a:rPr lang="zh-TW" altLang="en-US" sz="900" b="1" dirty="0" smtClean="0">
                          <a:latin typeface="微軟正黑體" panose="020B0604030504040204" pitchFamily="34" charset="-120"/>
                          <a:ea typeface="微軟正黑體" panose="020B0604030504040204" pitchFamily="34" charset="-120"/>
                        </a:rPr>
                        <a:t>無說、寫測驗</a:t>
                      </a:r>
                      <a:r>
                        <a:rPr lang="en-US" altLang="zh-TW" sz="900" b="1" dirty="0" smtClean="0">
                          <a:latin typeface="微軟正黑體" panose="020B0604030504040204" pitchFamily="34" charset="-120"/>
                          <a:ea typeface="微軟正黑體" panose="020B0604030504040204" pitchFamily="34" charset="-120"/>
                        </a:rPr>
                        <a:t>)</a:t>
                      </a:r>
                    </a:p>
                  </a:txBody>
                  <a:tcPr marL="0" marR="0" marT="0" marB="0" anchor="ctr">
                    <a:solidFill>
                      <a:schemeClr val="bg1"/>
                    </a:solidFill>
                  </a:tcPr>
                </a:tc>
                <a:tc hMerge="1">
                  <a:txBody>
                    <a:bodyPr/>
                    <a:lstStyle/>
                    <a:p>
                      <a:endParaRPr lang="zh-TW" altLang="en-US" sz="900" dirty="0"/>
                    </a:p>
                  </a:txBody>
                  <a:tcPr/>
                </a:tc>
                <a:extLst>
                  <a:ext uri="{0D108BD9-81ED-4DB2-BD59-A6C34878D82A}">
                    <a16:rowId xmlns:a16="http://schemas.microsoft.com/office/drawing/2014/main" val="3357354986"/>
                  </a:ext>
                </a:extLst>
              </a:tr>
              <a:tr h="0">
                <a:tc vMerge="1">
                  <a:txBody>
                    <a:bodyPr/>
                    <a:lstStyle/>
                    <a:p>
                      <a:pPr>
                        <a:spcBef>
                          <a:spcPts val="0"/>
                        </a:spcBef>
                      </a:pPr>
                      <a:endParaRPr lang="zh-TW" altLang="en-US" sz="900" b="1" dirty="0">
                        <a:latin typeface="微軟正黑體" panose="020B0604030504040204" pitchFamily="34" charset="-120"/>
                        <a:ea typeface="微軟正黑體" panose="020B0604030504040204" pitchFamily="34" charset="-120"/>
                      </a:endParaRPr>
                    </a:p>
                  </a:txBody>
                  <a:tcPr marL="0" marR="0" marT="0" marB="0">
                    <a:solidFill>
                      <a:schemeClr val="bg1"/>
                    </a:solidFill>
                  </a:tcPr>
                </a:tc>
                <a:tc vMerge="1">
                  <a:txBody>
                    <a:bodyPr/>
                    <a:lstStyle/>
                    <a:p>
                      <a:pPr>
                        <a:spcBef>
                          <a:spcPts val="0"/>
                        </a:spcBef>
                      </a:pPr>
                      <a:endParaRPr lang="zh-TW" altLang="en-US" sz="900" b="1" dirty="0">
                        <a:latin typeface="微軟正黑體" panose="020B0604030504040204" pitchFamily="34" charset="-120"/>
                        <a:ea typeface="微軟正黑體" panose="020B0604030504040204" pitchFamily="34" charset="-120"/>
                      </a:endParaRPr>
                    </a:p>
                  </a:txBody>
                  <a:tcPr marL="0" marR="0" marT="0" marB="0">
                    <a:lnR w="28575" cap="flat" cmpd="sng" algn="ctr">
                      <a:solidFill>
                        <a:schemeClr val="tx1"/>
                      </a:solidFill>
                      <a:prstDash val="solid"/>
                      <a:round/>
                      <a:headEnd type="none" w="med" len="med"/>
                      <a:tailEnd type="none" w="med" len="med"/>
                    </a:lnR>
                    <a:solidFill>
                      <a:schemeClr val="bg1"/>
                    </a:solidFill>
                  </a:tcPr>
                </a:tc>
                <a:tc vMerge="1">
                  <a:txBody>
                    <a:bodyPr/>
                    <a:lstStyle/>
                    <a:p>
                      <a:pPr>
                        <a:spcBef>
                          <a:spcPts val="0"/>
                        </a:spcBef>
                      </a:pPr>
                      <a:endParaRPr lang="zh-TW" altLang="en-US" sz="900" b="1" dirty="0">
                        <a:latin typeface="微軟正黑體" panose="020B0604030504040204" pitchFamily="34" charset="-120"/>
                        <a:ea typeface="微軟正黑體" panose="020B0604030504040204" pitchFamily="34" charset="-120"/>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lumMod val="85000"/>
                      </a:schemeClr>
                    </a:solidFill>
                  </a:tcPr>
                </a:tc>
                <a:tc vMerge="1">
                  <a:txBody>
                    <a:bodyPr/>
                    <a:lstStyle/>
                    <a:p>
                      <a:pPr algn="ctr">
                        <a:spcBef>
                          <a:spcPts val="0"/>
                        </a:spcBef>
                      </a:pPr>
                      <a:endParaRPr lang="zh-TW" altLang="en-US" sz="900" b="1" dirty="0">
                        <a:latin typeface="微軟正黑體" panose="020B0604030504040204" pitchFamily="34" charset="-120"/>
                        <a:ea typeface="微軟正黑體" panose="020B0604030504040204" pitchFamily="34" charset="-120"/>
                      </a:endParaRPr>
                    </a:p>
                  </a:txBody>
                  <a:tcPr marL="0" marR="0" marT="0" marB="0" anchor="ctr">
                    <a:lnL w="28575" cap="flat" cmpd="sng" algn="ctr">
                      <a:solidFill>
                        <a:schemeClr val="tx1"/>
                      </a:solidFill>
                      <a:prstDash val="solid"/>
                      <a:round/>
                      <a:headEnd type="none" w="med" len="med"/>
                      <a:tailEnd type="none" w="med" len="med"/>
                    </a:lnL>
                    <a:solidFill>
                      <a:schemeClr val="bg1"/>
                    </a:solidFill>
                  </a:tcPr>
                </a:tc>
                <a:tc>
                  <a:txBody>
                    <a:bodyPr/>
                    <a:lstStyle/>
                    <a:p>
                      <a:pPr algn="ctr">
                        <a:spcBef>
                          <a:spcPts val="0"/>
                        </a:spcBef>
                      </a:pPr>
                      <a:r>
                        <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紙筆</a:t>
                      </a:r>
                      <a:endParaRPr lang="zh-TW" altLang="en-US" sz="900" b="1" dirty="0">
                        <a:latin typeface="微軟正黑體" panose="020B0604030504040204" pitchFamily="34" charset="-120"/>
                        <a:ea typeface="微軟正黑體" panose="020B0604030504040204" pitchFamily="34" charset="-120"/>
                      </a:endParaRPr>
                    </a:p>
                  </a:txBody>
                  <a:tcPr marL="0" marR="0" marT="0" marB="0" anchor="ctr">
                    <a:solidFill>
                      <a:schemeClr val="bg1"/>
                    </a:solidFill>
                  </a:tcPr>
                </a:tc>
                <a:tc>
                  <a:txBody>
                    <a:bodyPr/>
                    <a:lstStyle/>
                    <a:p>
                      <a:pPr algn="ctr">
                        <a:spcBef>
                          <a:spcPts val="0"/>
                        </a:spcBef>
                      </a:pPr>
                      <a:r>
                        <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網路</a:t>
                      </a:r>
                    </a:p>
                    <a:p>
                      <a:pPr algn="ctr">
                        <a:spcBef>
                          <a:spcPts val="0"/>
                        </a:spcBef>
                      </a:pPr>
                      <a:r>
                        <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型態</a:t>
                      </a:r>
                      <a:endParaRPr lang="zh-TW" altLang="en-US" sz="900" b="1" dirty="0">
                        <a:latin typeface="微軟正黑體" panose="020B0604030504040204" pitchFamily="34" charset="-120"/>
                        <a:ea typeface="微軟正黑體" panose="020B0604030504040204" pitchFamily="34" charset="-120"/>
                      </a:endParaRPr>
                    </a:p>
                  </a:txBody>
                  <a:tcPr marL="0" marR="0" marT="0" marB="0" anchor="ctr">
                    <a:solidFill>
                      <a:schemeClr val="bg1"/>
                    </a:solidFill>
                  </a:tcPr>
                </a:tc>
                <a:tc>
                  <a:txBody>
                    <a:bodyPr/>
                    <a:lstStyle/>
                    <a:p>
                      <a:pPr algn="ctr">
                        <a:spcBef>
                          <a:spcPts val="0"/>
                        </a:spcBef>
                      </a:pPr>
                      <a:endParaRPr lang="zh-TW" altLang="en-US" sz="900" b="1" dirty="0">
                        <a:latin typeface="微軟正黑體" panose="020B0604030504040204" pitchFamily="34" charset="-120"/>
                        <a:ea typeface="微軟正黑體" panose="020B0604030504040204" pitchFamily="34" charset="-120"/>
                      </a:endParaRPr>
                    </a:p>
                  </a:txBody>
                  <a:tcPr marL="0" marR="0" marT="0" marB="0" anchor="ctr">
                    <a:solidFill>
                      <a:schemeClr val="bg1"/>
                    </a:solidFill>
                  </a:tcPr>
                </a:tc>
                <a:tc>
                  <a:txBody>
                    <a:bodyPr/>
                    <a:lstStyle/>
                    <a:p>
                      <a:pPr algn="ctr">
                        <a:spcBef>
                          <a:spcPts val="0"/>
                        </a:spcBef>
                      </a:pPr>
                      <a:endParaRPr lang="zh-TW" altLang="en-US" sz="900" b="1" dirty="0">
                        <a:latin typeface="微軟正黑體" panose="020B0604030504040204" pitchFamily="34" charset="-120"/>
                        <a:ea typeface="微軟正黑體" panose="020B0604030504040204" pitchFamily="34" charset="-120"/>
                      </a:endParaRPr>
                    </a:p>
                  </a:txBody>
                  <a:tcPr marL="0" marR="0" marT="0" marB="0" anchor="ctr">
                    <a:solidFill>
                      <a:schemeClr val="bg1"/>
                    </a:solidFill>
                  </a:tcPr>
                </a:tc>
                <a:tc>
                  <a:txBody>
                    <a:bodyPr/>
                    <a:lstStyle/>
                    <a:p>
                      <a:pPr algn="ctr">
                        <a:spcBef>
                          <a:spcPts val="0"/>
                        </a:spcBef>
                      </a:pPr>
                      <a:r>
                        <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三項</a:t>
                      </a:r>
                    </a:p>
                    <a:p>
                      <a:pPr algn="ctr">
                        <a:spcBef>
                          <a:spcPts val="0"/>
                        </a:spcBef>
                      </a:pPr>
                      <a:r>
                        <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筆試總分</a:t>
                      </a:r>
                      <a:endParaRPr lang="zh-TW" altLang="en-US" sz="900" b="1" dirty="0">
                        <a:latin typeface="微軟正黑體" panose="020B0604030504040204" pitchFamily="34" charset="-120"/>
                        <a:ea typeface="微軟正黑體" panose="020B0604030504040204" pitchFamily="34" charset="-120"/>
                      </a:endParaRPr>
                    </a:p>
                  </a:txBody>
                  <a:tcPr marL="0" marR="0" marT="0" marB="0" anchor="ctr">
                    <a:solidFill>
                      <a:schemeClr val="bg1"/>
                    </a:solidFill>
                  </a:tcPr>
                </a:tc>
                <a:tc>
                  <a:txBody>
                    <a:bodyPr/>
                    <a:lstStyle/>
                    <a:p>
                      <a:pPr algn="ctr">
                        <a:spcBef>
                          <a:spcPts val="0"/>
                        </a:spcBef>
                      </a:pPr>
                      <a:r>
                        <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口說</a:t>
                      </a:r>
                      <a:endParaRPr lang="en-US"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gn="ctr">
                        <a:spcBef>
                          <a:spcPts val="0"/>
                        </a:spcBef>
                      </a:pPr>
                      <a:r>
                        <a:rPr lang="zh-TW" altLang="zh-TW" sz="900" b="1" kern="1200" dirty="0" smtClean="0">
                          <a:solidFill>
                            <a:schemeClr val="tx1"/>
                          </a:solidFill>
                          <a:effectLst/>
                          <a:latin typeface="微軟正黑體" panose="020B0604030504040204" pitchFamily="34" charset="-120"/>
                          <a:ea typeface="微軟正黑體" panose="020B0604030504040204" pitchFamily="34" charset="-120"/>
                          <a:cs typeface="+mn-cs"/>
                        </a:rPr>
                        <a:t>級分</a:t>
                      </a:r>
                      <a:endParaRPr lang="zh-TW" altLang="en-US" sz="900" b="1" dirty="0">
                        <a:latin typeface="微軟正黑體" panose="020B0604030504040204" pitchFamily="34" charset="-120"/>
                        <a:ea typeface="微軟正黑體" panose="020B0604030504040204" pitchFamily="34" charset="-120"/>
                      </a:endParaRPr>
                    </a:p>
                  </a:txBody>
                  <a:tcPr marL="0" marR="0" marT="0" marB="0" anchor="ctr">
                    <a:solidFill>
                      <a:schemeClr val="bg1"/>
                    </a:solidFill>
                  </a:tcPr>
                </a:tc>
                <a:tc>
                  <a:txBody>
                    <a:bodyPr/>
                    <a:lstStyle/>
                    <a:p>
                      <a:pPr algn="ctr">
                        <a:spcBef>
                          <a:spcPts val="0"/>
                        </a:spcBef>
                      </a:pPr>
                      <a:endParaRPr lang="zh-TW" altLang="en-US" sz="900" b="1" dirty="0">
                        <a:latin typeface="微軟正黑體" panose="020B0604030504040204" pitchFamily="34" charset="-120"/>
                        <a:ea typeface="微軟正黑體" panose="020B0604030504040204" pitchFamily="34" charset="-120"/>
                      </a:endParaRPr>
                    </a:p>
                  </a:txBody>
                  <a:tcPr marL="0" marR="0" marT="0" marB="0" anchor="ctr">
                    <a:solidFill>
                      <a:schemeClr val="bg1"/>
                    </a:solidFill>
                  </a:tcPr>
                </a:tc>
                <a:tc>
                  <a:txBody>
                    <a:bodyPr/>
                    <a:lstStyle/>
                    <a:p>
                      <a:pPr algn="ctr">
                        <a:spcBef>
                          <a:spcPts val="0"/>
                        </a:spcBef>
                      </a:pPr>
                      <a:r>
                        <a:rPr lang="zh-TW" altLang="en-US" sz="900" b="1" dirty="0" smtClean="0">
                          <a:solidFill>
                            <a:srgbClr val="FF0000"/>
                          </a:solidFill>
                          <a:latin typeface="微軟正黑體" panose="020B0604030504040204" pitchFamily="34" charset="-120"/>
                          <a:ea typeface="微軟正黑體" panose="020B0604030504040204" pitchFamily="34" charset="-120"/>
                        </a:rPr>
                        <a:t>職場</a:t>
                      </a:r>
                    </a:p>
                    <a:p>
                      <a:pPr algn="ctr">
                        <a:spcBef>
                          <a:spcPts val="0"/>
                        </a:spcBef>
                      </a:pPr>
                      <a:r>
                        <a:rPr lang="zh-TW" altLang="en-US" sz="900" b="1" dirty="0" smtClean="0">
                          <a:solidFill>
                            <a:srgbClr val="FF0000"/>
                          </a:solidFill>
                          <a:latin typeface="微軟正黑體" panose="020B0604030504040204" pitchFamily="34" charset="-120"/>
                          <a:ea typeface="微軟正黑體" panose="020B0604030504040204" pitchFamily="34" charset="-120"/>
                        </a:rPr>
                        <a:t>英語測驗</a:t>
                      </a:r>
                    </a:p>
                    <a:p>
                      <a:pPr algn="ctr">
                        <a:spcBef>
                          <a:spcPts val="0"/>
                        </a:spcBef>
                      </a:pPr>
                      <a:r>
                        <a:rPr lang="en-US" altLang="zh-TW" sz="900" b="1" dirty="0" err="1" smtClean="0">
                          <a:solidFill>
                            <a:srgbClr val="FF0000"/>
                          </a:solidFill>
                          <a:latin typeface="微軟正黑體" panose="020B0604030504040204" pitchFamily="34" charset="-120"/>
                          <a:ea typeface="微軟正黑體" panose="020B0604030504040204" pitchFamily="34" charset="-120"/>
                        </a:rPr>
                        <a:t>Linguaskill</a:t>
                      </a:r>
                      <a:endParaRPr lang="en-US" altLang="zh-TW" sz="900" b="1" dirty="0" smtClean="0">
                        <a:solidFill>
                          <a:srgbClr val="FF0000"/>
                        </a:solidFill>
                        <a:latin typeface="微軟正黑體" panose="020B0604030504040204" pitchFamily="34" charset="-120"/>
                        <a:ea typeface="微軟正黑體" panose="020B0604030504040204" pitchFamily="34" charset="-120"/>
                      </a:endParaRPr>
                    </a:p>
                    <a:p>
                      <a:pPr algn="ctr">
                        <a:spcBef>
                          <a:spcPts val="0"/>
                        </a:spcBef>
                      </a:pPr>
                      <a:r>
                        <a:rPr lang="en-US" altLang="zh-TW" sz="900" b="1" dirty="0" smtClean="0">
                          <a:solidFill>
                            <a:srgbClr val="FF0000"/>
                          </a:solidFill>
                          <a:latin typeface="微軟正黑體" panose="020B0604030504040204" pitchFamily="34" charset="-120"/>
                          <a:ea typeface="微軟正黑體" panose="020B0604030504040204" pitchFamily="34" charset="-120"/>
                        </a:rPr>
                        <a:t>Business</a:t>
                      </a:r>
                    </a:p>
                  </a:txBody>
                  <a:tcPr marL="0" marR="0" marT="0" marB="0" anchor="ctr">
                    <a:solidFill>
                      <a:schemeClr val="bg1"/>
                    </a:solidFill>
                  </a:tcPr>
                </a:tc>
                <a:tc>
                  <a:txBody>
                    <a:bodyPr/>
                    <a:lstStyle/>
                    <a:p>
                      <a:pPr algn="ctr">
                        <a:spcBef>
                          <a:spcPts val="0"/>
                        </a:spcBef>
                      </a:pPr>
                      <a:r>
                        <a:rPr lang="zh-TW" altLang="zh-TW" sz="900" b="1" kern="1200" dirty="0" smtClean="0">
                          <a:solidFill>
                            <a:srgbClr val="FF0000"/>
                          </a:solidFill>
                          <a:effectLst/>
                          <a:latin typeface="微軟正黑體" panose="020B0604030504040204" pitchFamily="34" charset="-120"/>
                          <a:ea typeface="微軟正黑體" panose="020B0604030504040204" pitchFamily="34" charset="-120"/>
                          <a:cs typeface="+mn-cs"/>
                        </a:rPr>
                        <a:t>實用</a:t>
                      </a:r>
                    </a:p>
                    <a:p>
                      <a:pPr algn="ctr">
                        <a:spcBef>
                          <a:spcPts val="0"/>
                        </a:spcBef>
                      </a:pPr>
                      <a:r>
                        <a:rPr lang="zh-TW" altLang="zh-TW" sz="900" b="1" kern="1200" dirty="0" smtClean="0">
                          <a:solidFill>
                            <a:srgbClr val="FF0000"/>
                          </a:solidFill>
                          <a:effectLst/>
                          <a:latin typeface="微軟正黑體" panose="020B0604030504040204" pitchFamily="34" charset="-120"/>
                          <a:ea typeface="微軟正黑體" panose="020B0604030504040204" pitchFamily="34" charset="-120"/>
                          <a:cs typeface="+mn-cs"/>
                        </a:rPr>
                        <a:t>英語測驗</a:t>
                      </a:r>
                    </a:p>
                    <a:p>
                      <a:pPr algn="ctr">
                        <a:spcBef>
                          <a:spcPts val="0"/>
                        </a:spcBef>
                      </a:pPr>
                      <a:r>
                        <a:rPr lang="en-US" altLang="zh-TW" sz="900" b="1" kern="1200" dirty="0" err="1" smtClean="0">
                          <a:solidFill>
                            <a:srgbClr val="FF0000"/>
                          </a:solidFill>
                          <a:effectLst/>
                          <a:latin typeface="微軟正黑體" panose="020B0604030504040204" pitchFamily="34" charset="-120"/>
                          <a:ea typeface="微軟正黑體" panose="020B0604030504040204" pitchFamily="34" charset="-120"/>
                          <a:cs typeface="+mn-cs"/>
                        </a:rPr>
                        <a:t>Linguaskill</a:t>
                      </a:r>
                      <a:endParaRPr lang="zh-TW" altLang="zh-TW" sz="900" b="1" kern="1200" dirty="0" smtClean="0">
                        <a:solidFill>
                          <a:srgbClr val="FF0000"/>
                        </a:solidFill>
                        <a:effectLst/>
                        <a:latin typeface="微軟正黑體" panose="020B0604030504040204" pitchFamily="34" charset="-120"/>
                        <a:ea typeface="微軟正黑體" panose="020B0604030504040204" pitchFamily="34" charset="-120"/>
                        <a:cs typeface="+mn-cs"/>
                      </a:endParaRPr>
                    </a:p>
                    <a:p>
                      <a:pPr algn="ctr">
                        <a:spcBef>
                          <a:spcPts val="0"/>
                        </a:spcBef>
                      </a:pPr>
                      <a:r>
                        <a:rPr lang="en-US" altLang="zh-TW" sz="900" b="1" kern="1200" dirty="0" smtClean="0">
                          <a:solidFill>
                            <a:srgbClr val="FF0000"/>
                          </a:solidFill>
                          <a:effectLst/>
                          <a:latin typeface="微軟正黑體" panose="020B0604030504040204" pitchFamily="34" charset="-120"/>
                          <a:ea typeface="微軟正黑體" panose="020B0604030504040204" pitchFamily="34" charset="-120"/>
                          <a:cs typeface="+mn-cs"/>
                        </a:rPr>
                        <a:t>General</a:t>
                      </a:r>
                      <a:endParaRPr lang="zh-TW" altLang="en-US" sz="900" b="1" dirty="0">
                        <a:solidFill>
                          <a:srgbClr val="FF0000"/>
                        </a:solidFill>
                        <a:latin typeface="微軟正黑體" panose="020B0604030504040204" pitchFamily="34" charset="-120"/>
                        <a:ea typeface="微軟正黑體" panose="020B0604030504040204" pitchFamily="34" charset="-120"/>
                      </a:endParaRPr>
                    </a:p>
                  </a:txBody>
                  <a:tcPr marL="0" marR="0" marT="0" marB="0" anchor="ctr">
                    <a:solidFill>
                      <a:schemeClr val="bg1"/>
                    </a:solidFill>
                  </a:tcPr>
                </a:tc>
                <a:tc>
                  <a:txBody>
                    <a:bodyPr/>
                    <a:lstStyle/>
                    <a:p>
                      <a:pPr algn="ctr">
                        <a:spcBef>
                          <a:spcPts val="0"/>
                        </a:spcBef>
                      </a:pPr>
                      <a:r>
                        <a:rPr lang="zh-TW" altLang="en-US" sz="900" b="1" dirty="0" smtClean="0">
                          <a:latin typeface="微軟正黑體" panose="020B0604030504040204" pitchFamily="34" charset="-120"/>
                          <a:ea typeface="微軟正黑體" panose="020B0604030504040204" pitchFamily="34" charset="-120"/>
                        </a:rPr>
                        <a:t>第一級</a:t>
                      </a:r>
                    </a:p>
                    <a:p>
                      <a:pPr algn="ctr">
                        <a:spcBef>
                          <a:spcPts val="0"/>
                        </a:spcBef>
                      </a:pPr>
                      <a:r>
                        <a:rPr lang="zh-TW" altLang="en-US" sz="900" b="1" dirty="0" smtClean="0">
                          <a:latin typeface="微軟正黑體" panose="020B0604030504040204" pitchFamily="34" charset="-120"/>
                          <a:ea typeface="微軟正黑體" panose="020B0604030504040204" pitchFamily="34" charset="-120"/>
                        </a:rPr>
                        <a:t>聽力、綜合</a:t>
                      </a:r>
                    </a:p>
                  </a:txBody>
                  <a:tcPr marL="0" marR="0" marT="0" marB="0" anchor="ctr">
                    <a:solidFill>
                      <a:schemeClr val="bg1"/>
                    </a:solidFill>
                  </a:tcPr>
                </a:tc>
                <a:tc>
                  <a:txBody>
                    <a:bodyPr/>
                    <a:lstStyle/>
                    <a:p>
                      <a:pPr algn="ctr">
                        <a:spcBef>
                          <a:spcPts val="0"/>
                        </a:spcBef>
                      </a:pPr>
                      <a:r>
                        <a:rPr lang="zh-TW" altLang="en-US" sz="900" b="1" dirty="0" smtClean="0">
                          <a:latin typeface="微軟正黑體" panose="020B0604030504040204" pitchFamily="34" charset="-120"/>
                          <a:ea typeface="微軟正黑體" panose="020B0604030504040204" pitchFamily="34" charset="-120"/>
                        </a:rPr>
                        <a:t>第二級</a:t>
                      </a:r>
                    </a:p>
                    <a:p>
                      <a:pPr algn="ctr">
                        <a:spcBef>
                          <a:spcPts val="0"/>
                        </a:spcBef>
                      </a:pPr>
                      <a:r>
                        <a:rPr lang="zh-TW" altLang="en-US" sz="900" b="1" dirty="0" smtClean="0">
                          <a:latin typeface="微軟正黑體" panose="020B0604030504040204" pitchFamily="34" charset="-120"/>
                          <a:ea typeface="微軟正黑體" panose="020B0604030504040204" pitchFamily="34" charset="-120"/>
                        </a:rPr>
                        <a:t>聽力</a:t>
                      </a:r>
                      <a:r>
                        <a:rPr lang="en-US" altLang="zh-TW" sz="900" b="1" dirty="0" smtClean="0">
                          <a:latin typeface="微軟正黑體" panose="020B0604030504040204" pitchFamily="34" charset="-120"/>
                          <a:ea typeface="微軟正黑體" panose="020B0604030504040204" pitchFamily="34" charset="-120"/>
                        </a:rPr>
                        <a:t>/</a:t>
                      </a:r>
                      <a:r>
                        <a:rPr lang="zh-TW" altLang="en-US" sz="900" b="1" dirty="0" smtClean="0">
                          <a:latin typeface="微軟正黑體" panose="020B0604030504040204" pitchFamily="34" charset="-120"/>
                          <a:ea typeface="微軟正黑體" panose="020B0604030504040204" pitchFamily="34" charset="-120"/>
                        </a:rPr>
                        <a:t>用法</a:t>
                      </a:r>
                      <a:r>
                        <a:rPr lang="en-US" altLang="zh-TW" sz="900" b="1" dirty="0" smtClean="0">
                          <a:latin typeface="微軟正黑體" panose="020B0604030504040204" pitchFamily="34" charset="-120"/>
                          <a:ea typeface="微軟正黑體" panose="020B0604030504040204" pitchFamily="34" charset="-120"/>
                        </a:rPr>
                        <a:t>/</a:t>
                      </a:r>
                      <a:r>
                        <a:rPr lang="zh-TW" altLang="en-US" sz="900" b="1" dirty="0" smtClean="0">
                          <a:latin typeface="微軟正黑體" panose="020B0604030504040204" pitchFamily="34" charset="-120"/>
                          <a:ea typeface="微軟正黑體" panose="020B0604030504040204" pitchFamily="34" charset="-120"/>
                        </a:rPr>
                        <a:t>閱讀</a:t>
                      </a:r>
                    </a:p>
                  </a:txBody>
                  <a:tcPr marL="0" marR="0" marT="0" marB="0" anchor="ctr">
                    <a:solidFill>
                      <a:schemeClr val="bg1"/>
                    </a:solidFill>
                  </a:tcPr>
                </a:tc>
                <a:extLst>
                  <a:ext uri="{0D108BD9-81ED-4DB2-BD59-A6C34878D82A}">
                    <a16:rowId xmlns:a16="http://schemas.microsoft.com/office/drawing/2014/main" val="3622577659"/>
                  </a:ext>
                </a:extLst>
              </a:tr>
              <a:tr h="0">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優級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solidFill>
                      <a:schemeClr val="bg1"/>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R w="28575" cap="flat" cmpd="sng" algn="ctr">
                      <a:solidFill>
                        <a:schemeClr val="tx1"/>
                      </a:solidFill>
                      <a:prstDash val="solid"/>
                      <a:round/>
                      <a:headEnd type="none" w="med" len="med"/>
                      <a:tailEnd type="none" w="med" len="med"/>
                    </a:lnR>
                    <a:solidFill>
                      <a:schemeClr val="bg1"/>
                    </a:solidFill>
                  </a:tcPr>
                </a:tc>
                <a:tc>
                  <a:txBody>
                    <a:bodyPr/>
                    <a:lstStyle/>
                    <a:p>
                      <a:pPr marL="900430" indent="-900430" algn="ctr" defTabSz="914400" rtl="0" eaLnBrk="1" latinLnBrk="0" hangingPunct="1">
                        <a:spcBef>
                          <a:spcPts val="300"/>
                        </a:spcBef>
                        <a:spcAft>
                          <a:spcPts val="0"/>
                        </a:spcAft>
                        <a:tabLst>
                          <a:tab pos="107950" algn="l"/>
                          <a:tab pos="215900" algn="l"/>
                          <a:tab pos="323850" algn="l"/>
                          <a:tab pos="431800" algn="l"/>
                          <a:tab pos="612140" algn="l"/>
                          <a:tab pos="900430" algn="l"/>
                          <a:tab pos="304800" algn="l"/>
                        </a:tabLst>
                      </a:pPr>
                      <a:r>
                        <a:rPr lang="en-US" sz="9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C2(</a:t>
                      </a:r>
                      <a:r>
                        <a:rPr lang="zh-TW" sz="9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精通級</a:t>
                      </a:r>
                      <a:r>
                        <a:rPr lang="en-US" sz="9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defTabSz="914400" rtl="0" eaLnBrk="1" latinLnBrk="0" hangingPunct="1">
                        <a:spcBef>
                          <a:spcPts val="300"/>
                        </a:spcBef>
                        <a:spcAft>
                          <a:spcPts val="0"/>
                        </a:spcAft>
                        <a:tabLst>
                          <a:tab pos="107950" algn="l"/>
                          <a:tab pos="215900" algn="l"/>
                          <a:tab pos="323850" algn="l"/>
                          <a:tab pos="431800" algn="l"/>
                          <a:tab pos="612140" algn="l"/>
                          <a:tab pos="900430" algn="l"/>
                          <a:tab pos="304800" algn="l"/>
                        </a:tabLst>
                      </a:pPr>
                      <a:r>
                        <a:rPr lang="en-US" sz="9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Mastery</a:t>
                      </a:r>
                      <a:endParaRPr lang="zh-TW" sz="9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lumMod val="85000"/>
                      </a:schemeClr>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tx1"/>
                      </a:solidFill>
                      <a:prstDash val="solid"/>
                      <a:round/>
                      <a:headEnd type="none" w="med" len="med"/>
                      <a:tailEnd type="none" w="med" len="med"/>
                    </a:lnL>
                    <a:solidFill>
                      <a:schemeClr val="bg1"/>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630</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7.5</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a:txBody>
                    <a:bodyPr/>
                    <a:lstStyle/>
                    <a:p>
                      <a:pPr marL="0" indent="0" algn="ctr">
                        <a:spcBef>
                          <a:spcPts val="300"/>
                        </a:spcBef>
                        <a:spcAft>
                          <a:spcPts val="0"/>
                        </a:spcAft>
                        <a:tabLst>
                          <a:tab pos="107950" algn="l"/>
                          <a:tab pos="215900" algn="l"/>
                          <a:tab pos="323850" algn="l"/>
                          <a:tab pos="431800" algn="l"/>
                          <a:tab pos="611188" algn="l"/>
                          <a:tab pos="304800" algn="l"/>
                        </a:tabLst>
                      </a:pPr>
                      <a:r>
                        <a:rPr lang="en-US"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Certificate of Proficiency </a:t>
                      </a:r>
                    </a:p>
                    <a:p>
                      <a:pPr marL="0" indent="0" algn="ctr">
                        <a:spcBef>
                          <a:spcPts val="300"/>
                        </a:spcBef>
                        <a:spcAft>
                          <a:spcPts val="0"/>
                        </a:spcAft>
                        <a:tabLst>
                          <a:tab pos="107950" algn="l"/>
                          <a:tab pos="215900" algn="l"/>
                          <a:tab pos="323850" algn="l"/>
                          <a:tab pos="431800" algn="l"/>
                          <a:tab pos="611188" algn="l"/>
                          <a:tab pos="304800" algn="l"/>
                        </a:tabLst>
                      </a:pPr>
                      <a:r>
                        <a:rPr lang="en-US"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in English (CPE)</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grid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FF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solidFill>
                          <a:srgbClr val="FF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hMerge="1">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endParaRPr lang="zh-TW" sz="8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extLst>
                  <a:ext uri="{0D108BD9-81ED-4DB2-BD59-A6C34878D82A}">
                    <a16:rowId xmlns:a16="http://schemas.microsoft.com/office/drawing/2014/main" val="3918544060"/>
                  </a:ext>
                </a:extLst>
              </a:tr>
              <a:tr h="0">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4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高級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4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複試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solidFill>
                      <a:schemeClr val="bg1"/>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R w="28575" cap="flat" cmpd="sng" algn="ctr">
                      <a:solidFill>
                        <a:schemeClr val="tx1"/>
                      </a:solidFill>
                      <a:prstDash val="solid"/>
                      <a:round/>
                      <a:headEnd type="none" w="med" len="med"/>
                      <a:tailEnd type="none" w="med" len="med"/>
                    </a:lnR>
                    <a:solidFill>
                      <a:schemeClr val="bg1"/>
                    </a:solidFill>
                  </a:tcPr>
                </a:tc>
                <a:tc rowSpan="2">
                  <a:txBody>
                    <a:bodyPr/>
                    <a:lstStyle/>
                    <a:p>
                      <a:pPr algn="ctr"/>
                      <a:r>
                        <a:rPr lang="en-US"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C1(</a:t>
                      </a:r>
                      <a:r>
                        <a:rPr lang="zh-TW"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流利級</a:t>
                      </a:r>
                      <a:r>
                        <a:rPr lang="en-US"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endParaRPr lang="zh-TW"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p>
                      <a:pPr algn="ctr"/>
                      <a:r>
                        <a:rPr lang="en-US"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Effective</a:t>
                      </a:r>
                      <a:endParaRPr lang="zh-TW"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p>
                      <a:pPr algn="ctr"/>
                      <a:r>
                        <a:rPr lang="en-US"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Operational</a:t>
                      </a:r>
                      <a:endParaRPr lang="zh-TW"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p>
                      <a:pPr algn="ctr"/>
                      <a:r>
                        <a:rPr lang="en-US"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Proficiency</a:t>
                      </a:r>
                      <a:endParaRPr lang="zh-TW" sz="9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lumMod val="85000"/>
                      </a:schemeClr>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tx1"/>
                      </a:solidFill>
                      <a:prstDash val="solid"/>
                      <a:round/>
                      <a:headEnd type="none" w="med" len="med"/>
                      <a:tailEnd type="none" w="med" len="med"/>
                    </a:lnL>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560</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110~120</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algn="ctr"/>
                      <a:r>
                        <a:rPr lang="en-US"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Certificate in</a:t>
                      </a:r>
                      <a:endParaRPr lang="zh-TW"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p>
                      <a:pPr algn="ctr"/>
                      <a:r>
                        <a:rPr lang="en-US"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Advanced </a:t>
                      </a:r>
                    </a:p>
                    <a:p>
                      <a:pPr algn="ctr"/>
                      <a:r>
                        <a:rPr lang="en-US"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English (CAE)</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240~330</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S-3</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945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gridSpan="2">
                  <a:txBody>
                    <a:bodyPr/>
                    <a:lstStyle/>
                    <a:p>
                      <a:pPr algn="ctr">
                        <a:spcAft>
                          <a:spcPts val="0"/>
                        </a:spcAft>
                      </a:pPr>
                      <a:r>
                        <a:rPr lang="en-US" sz="900" b="1" kern="100" dirty="0">
                          <a:solidFill>
                            <a:srgbClr val="FF0000"/>
                          </a:solidFill>
                          <a:effectLst/>
                          <a:latin typeface="Arial" panose="020B0604020202020204" pitchFamily="34" charset="0"/>
                          <a:ea typeface="微軟正黑體" panose="020B0604030504040204" pitchFamily="34" charset="-120"/>
                          <a:cs typeface="Arial" panose="020B0604020202020204" pitchFamily="34" charset="0"/>
                        </a:rPr>
                        <a:t>180</a:t>
                      </a:r>
                      <a:r>
                        <a:rPr lang="zh-TW" sz="900" b="1" kern="100" dirty="0">
                          <a:solidFill>
                            <a:srgbClr val="FF0000"/>
                          </a:solidFill>
                          <a:effectLst/>
                          <a:latin typeface="Arial" panose="020B0604020202020204" pitchFamily="34" charset="0"/>
                          <a:ea typeface="微軟正黑體" panose="020B0604030504040204" pitchFamily="34" charset="-120"/>
                          <a:cs typeface="Arial" panose="020B0604020202020204" pitchFamily="34" charset="0"/>
                        </a:rPr>
                        <a:t>以上</a:t>
                      </a:r>
                    </a:p>
                  </a:txBody>
                  <a:tcPr marL="17780" marR="17780" marT="0" marB="0" anchor="ctr">
                    <a:solidFill>
                      <a:schemeClr val="bg1"/>
                    </a:solidFill>
                  </a:tcPr>
                </a:tc>
                <a:tc rowSpan="2" hMerge="1">
                  <a:txBody>
                    <a:bodyPr/>
                    <a:lstStyle/>
                    <a:p>
                      <a:endParaRPr lang="zh-TW" altLang="en-US" dirty="0"/>
                    </a:p>
                  </a:txBody>
                  <a:tcPr marL="17780" marR="17780" marT="0" marB="0" anchor="ct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extLst>
                  <a:ext uri="{0D108BD9-81ED-4DB2-BD59-A6C34878D82A}">
                    <a16:rowId xmlns:a16="http://schemas.microsoft.com/office/drawing/2014/main" val="2279145414"/>
                  </a:ext>
                </a:extLst>
              </a:tr>
              <a:tr h="0">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4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高級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4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初試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solidFill>
                      <a:schemeClr val="bg1"/>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20</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R w="28575" cap="flat" cmpd="sng" algn="ctr">
                      <a:solidFill>
                        <a:schemeClr val="tx1"/>
                      </a:solidFill>
                      <a:prstDash val="solid"/>
                      <a:round/>
                      <a:headEnd type="none" w="med" len="med"/>
                      <a:tailEnd type="none" w="med" len="med"/>
                    </a:lnR>
                    <a:solidFill>
                      <a:schemeClr val="bg1"/>
                    </a:solid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584848032"/>
                  </a:ext>
                </a:extLst>
              </a:tr>
              <a:tr h="0">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中高級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複試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solidFill>
                      <a:schemeClr val="bg1"/>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R w="28575" cap="flat" cmpd="sng" algn="ctr">
                      <a:solidFill>
                        <a:schemeClr val="tx1"/>
                      </a:solidFill>
                      <a:prstDash val="solid"/>
                      <a:round/>
                      <a:headEnd type="none" w="med" len="med"/>
                      <a:tailEnd type="none" w="med" len="med"/>
                    </a:ln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B2(</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高階級</a:t>
                      </a: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Vantage</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lumMod val="85000"/>
                      </a:schemeClr>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tx1"/>
                      </a:solidFill>
                      <a:prstDash val="solid"/>
                      <a:round/>
                      <a:headEnd type="none" w="med" len="med"/>
                      <a:tailEnd type="none" w="med" len="med"/>
                    </a:lnL>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527</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87~109</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algn="ctr"/>
                      <a:r>
                        <a:rPr lang="en-US"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First </a:t>
                      </a:r>
                    </a:p>
                    <a:p>
                      <a:pPr algn="ctr"/>
                      <a:r>
                        <a:rPr lang="en-US"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Certificate in</a:t>
                      </a:r>
                      <a:endParaRPr lang="zh-TW"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p>
                      <a:pPr algn="ctr"/>
                      <a:r>
                        <a:rPr lang="en-US" altLang="zh-TW" sz="9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English (FCE)</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195~239</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S-2+</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785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gridSpan="2">
                  <a:txBody>
                    <a:bodyPr/>
                    <a:lstStyle/>
                    <a:p>
                      <a:pPr algn="ctr">
                        <a:spcAft>
                          <a:spcPts val="0"/>
                        </a:spcAft>
                      </a:pPr>
                      <a:r>
                        <a:rPr lang="en-US" sz="900" b="1" kern="100" dirty="0">
                          <a:solidFill>
                            <a:srgbClr val="FF0000"/>
                          </a:solidFill>
                          <a:effectLst/>
                          <a:latin typeface="Arial" panose="020B0604020202020204" pitchFamily="34" charset="0"/>
                          <a:ea typeface="微軟正黑體" panose="020B0604030504040204" pitchFamily="34" charset="-120"/>
                          <a:cs typeface="Arial" panose="020B0604020202020204" pitchFamily="34" charset="0"/>
                        </a:rPr>
                        <a:t>160-179</a:t>
                      </a:r>
                      <a:endParaRPr lang="zh-TW" sz="900" b="1" kern="100" dirty="0">
                        <a:solidFill>
                          <a:srgbClr val="FF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hMerge="1">
                  <a:txBody>
                    <a:bodyPr/>
                    <a:lstStyle/>
                    <a:p>
                      <a:endParaRPr lang="zh-TW" altLang="en-US" dirty="0"/>
                    </a:p>
                  </a:txBody>
                  <a:tcPr marL="17780" marR="17780" marT="0" marB="0" anchor="ct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240~360</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extLst>
                  <a:ext uri="{0D108BD9-81ED-4DB2-BD59-A6C34878D82A}">
                    <a16:rowId xmlns:a16="http://schemas.microsoft.com/office/drawing/2014/main" val="442473287"/>
                  </a:ext>
                </a:extLst>
              </a:tr>
              <a:tr h="0">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中高級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初試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solidFill>
                      <a:schemeClr val="bg1"/>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13</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R w="28575" cap="flat" cmpd="sng" algn="ctr">
                      <a:solidFill>
                        <a:schemeClr val="tx1"/>
                      </a:solidFill>
                      <a:prstDash val="solid"/>
                      <a:round/>
                      <a:headEnd type="none" w="med" len="med"/>
                      <a:tailEnd type="none" w="med" len="med"/>
                    </a:lnR>
                    <a:solidFill>
                      <a:schemeClr val="bg1"/>
                    </a:solid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833898210"/>
                  </a:ext>
                </a:extLst>
              </a:tr>
              <a:tr h="0">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中級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複試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solidFill>
                      <a:schemeClr val="bg1"/>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R w="28575" cap="flat" cmpd="sng" algn="ctr">
                      <a:solidFill>
                        <a:schemeClr val="tx1"/>
                      </a:solidFill>
                      <a:prstDash val="solid"/>
                      <a:round/>
                      <a:headEnd type="none" w="med" len="med"/>
                      <a:tailEnd type="none" w="med" len="med"/>
                    </a:ln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B1(</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進階級</a:t>
                      </a: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Threshold</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lumMod val="85000"/>
                      </a:schemeClr>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tx1"/>
                      </a:solidFill>
                      <a:prstDash val="solid"/>
                      <a:round/>
                      <a:headEnd type="none" w="med" len="med"/>
                      <a:tailEnd type="none" w="med" len="med"/>
                    </a:lnL>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457</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57~86</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4.5</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Preliminary</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English Test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(PET)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150~194</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S-2</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550</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gridSpan="2">
                  <a:txBody>
                    <a:bodyPr/>
                    <a:lstStyle/>
                    <a:p>
                      <a:pPr algn="ctr">
                        <a:spcAft>
                          <a:spcPts val="0"/>
                        </a:spcAft>
                      </a:pPr>
                      <a:r>
                        <a:rPr lang="en-US" sz="900" b="1" kern="100" dirty="0">
                          <a:solidFill>
                            <a:srgbClr val="FF0000"/>
                          </a:solidFill>
                          <a:effectLst/>
                          <a:latin typeface="Arial" panose="020B0604020202020204" pitchFamily="34" charset="0"/>
                          <a:ea typeface="微軟正黑體" panose="020B0604030504040204" pitchFamily="34" charset="-120"/>
                          <a:cs typeface="Arial" panose="020B0604020202020204" pitchFamily="34" charset="0"/>
                        </a:rPr>
                        <a:t>140-159</a:t>
                      </a:r>
                      <a:endParaRPr lang="zh-TW" sz="900" b="1" kern="100" dirty="0">
                        <a:solidFill>
                          <a:srgbClr val="FF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hMerge="1">
                  <a:txBody>
                    <a:bodyPr/>
                    <a:lstStyle/>
                    <a:p>
                      <a:endParaRPr lang="zh-TW" altLang="en-US" dirty="0"/>
                    </a:p>
                  </a:txBody>
                  <a:tcPr marL="17780" marR="17780" marT="0" marB="0" anchor="ct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170~240</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180~239</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extLst>
                  <a:ext uri="{0D108BD9-81ED-4DB2-BD59-A6C34878D82A}">
                    <a16:rowId xmlns:a16="http://schemas.microsoft.com/office/drawing/2014/main" val="740014504"/>
                  </a:ext>
                </a:extLst>
              </a:tr>
              <a:tr h="0">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中級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初試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solidFill>
                      <a:schemeClr val="bg1"/>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R w="28575" cap="flat" cmpd="sng" algn="ctr">
                      <a:solidFill>
                        <a:schemeClr val="tx1"/>
                      </a:solidFill>
                      <a:prstDash val="solid"/>
                      <a:round/>
                      <a:headEnd type="none" w="med" len="med"/>
                      <a:tailEnd type="none" w="med" len="med"/>
                    </a:lnR>
                    <a:solidFill>
                      <a:schemeClr val="bg1"/>
                    </a:solid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771155945"/>
                  </a:ext>
                </a:extLst>
              </a:tr>
              <a:tr h="0">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初級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複試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solidFill>
                      <a:schemeClr val="bg1"/>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R w="28575" cap="flat" cmpd="sng" algn="ctr">
                      <a:solidFill>
                        <a:schemeClr val="tx1"/>
                      </a:solidFill>
                      <a:prstDash val="solid"/>
                      <a:round/>
                      <a:headEnd type="none" w="med" len="med"/>
                      <a:tailEnd type="none" w="med" len="med"/>
                    </a:ln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A2(</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基礎級</a:t>
                      </a: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err="1">
                          <a:solidFill>
                            <a:srgbClr val="000000"/>
                          </a:solidFill>
                          <a:effectLst/>
                          <a:latin typeface="Arial" panose="020B0604020202020204" pitchFamily="34" charset="0"/>
                          <a:ea typeface="微軟正黑體" panose="020B0604030504040204" pitchFamily="34" charset="-120"/>
                          <a:cs typeface="Arial" panose="020B0604020202020204" pitchFamily="34" charset="0"/>
                        </a:rPr>
                        <a:t>Waystage</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lumMod val="85000"/>
                      </a:schemeClr>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lnL w="28575" cap="flat" cmpd="sng" algn="ctr">
                      <a:solidFill>
                        <a:schemeClr val="tx1"/>
                      </a:solidFill>
                      <a:prstDash val="solid"/>
                      <a:round/>
                      <a:headEnd type="none" w="med" len="med"/>
                      <a:tailEnd type="none" w="med" len="med"/>
                    </a:lnL>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390</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24~56</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Key English</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Test (KET)</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105~149</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S-1+</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225</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以上</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gridSpan="2">
                  <a:txBody>
                    <a:bodyPr/>
                    <a:lstStyle/>
                    <a:p>
                      <a:pPr algn="ctr">
                        <a:spcAft>
                          <a:spcPts val="0"/>
                        </a:spcAft>
                      </a:pPr>
                      <a:r>
                        <a:rPr lang="en-US" sz="900" b="1" kern="100" dirty="0">
                          <a:solidFill>
                            <a:srgbClr val="FF0000"/>
                          </a:solidFill>
                          <a:effectLst/>
                          <a:latin typeface="Arial" panose="020B0604020202020204" pitchFamily="34" charset="0"/>
                          <a:ea typeface="微軟正黑體" panose="020B0604030504040204" pitchFamily="34" charset="-120"/>
                          <a:cs typeface="Arial" panose="020B0604020202020204" pitchFamily="34" charset="0"/>
                        </a:rPr>
                        <a:t>120-139</a:t>
                      </a:r>
                      <a:endParaRPr lang="zh-TW" sz="900" b="1" kern="100" dirty="0">
                        <a:solidFill>
                          <a:srgbClr val="FF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hMerge="1">
                  <a:txBody>
                    <a:bodyPr/>
                    <a:lstStyle/>
                    <a:p>
                      <a:endParaRPr lang="zh-TW" altLang="en-US" dirty="0"/>
                    </a:p>
                  </a:txBody>
                  <a:tcPr marL="17780" marR="17780" marT="0" marB="0" anchor="ct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130~169</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tc rowSpan="2">
                  <a:txBody>
                    <a:bodyPr/>
                    <a:lstStyle/>
                    <a:p>
                      <a:pPr marL="900430" indent="-900430" algn="ctr">
                        <a:spcBef>
                          <a:spcPts val="30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120~179</a:t>
                      </a:r>
                      <a:endParaRPr lang="zh-TW" sz="900" b="1" dirty="0">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solidFill>
                      <a:schemeClr val="bg1"/>
                    </a:solidFill>
                  </a:tcPr>
                </a:tc>
                <a:extLst>
                  <a:ext uri="{0D108BD9-81ED-4DB2-BD59-A6C34878D82A}">
                    <a16:rowId xmlns:a16="http://schemas.microsoft.com/office/drawing/2014/main" val="1940899603"/>
                  </a:ext>
                </a:extLst>
              </a:tr>
              <a:tr h="0">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初級</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900430" indent="-900430" algn="ctr">
                        <a:spcBef>
                          <a:spcPts val="0"/>
                        </a:spcBef>
                        <a:spcAft>
                          <a:spcPts val="0"/>
                        </a:spcAft>
                        <a:tabLst>
                          <a:tab pos="107950" algn="l"/>
                          <a:tab pos="215900" algn="l"/>
                          <a:tab pos="323850" algn="l"/>
                          <a:tab pos="431800" algn="l"/>
                          <a:tab pos="612140" algn="l"/>
                          <a:tab pos="900430" algn="l"/>
                          <a:tab pos="304800" algn="l"/>
                        </a:tabLst>
                      </a:pPr>
                      <a:r>
                        <a:rPr lang="zh-TW" sz="900" b="1" spc="-10"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初試</a:t>
                      </a:r>
                      <a:endParaRPr lang="zh-TW" sz="900" b="1"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solidFill>
                      <a:schemeClr val="bg1"/>
                    </a:solidFill>
                  </a:tcPr>
                </a:tc>
                <a:tc>
                  <a:txBody>
                    <a:bodyPr/>
                    <a:lstStyle/>
                    <a:p>
                      <a:pPr marL="900430" indent="-900430" algn="ctr">
                        <a:spcBef>
                          <a:spcPts val="0"/>
                        </a:spcBef>
                        <a:spcAft>
                          <a:spcPts val="0"/>
                        </a:spcAft>
                        <a:tabLst>
                          <a:tab pos="107950" algn="l"/>
                          <a:tab pos="215900" algn="l"/>
                          <a:tab pos="323850" algn="l"/>
                          <a:tab pos="431800" algn="l"/>
                          <a:tab pos="612140" algn="l"/>
                          <a:tab pos="900430" algn="l"/>
                          <a:tab pos="304800" algn="l"/>
                        </a:tabLst>
                      </a:pPr>
                      <a:r>
                        <a:rPr lang="en-US"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a:t>
                      </a:r>
                      <a:r>
                        <a:rPr lang="zh-TW" sz="9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分</a:t>
                      </a:r>
                      <a:endParaRPr lang="zh-TW" sz="900" dirty="0">
                        <a:effectLst/>
                        <a:latin typeface="Arial" panose="020B0604020202020204" pitchFamily="34" charset="0"/>
                        <a:ea typeface="微軟正黑體" panose="020B0604030504040204" pitchFamily="34" charset="-120"/>
                        <a:cs typeface="Arial" panose="020B0604020202020204" pitchFamily="34" charset="0"/>
                      </a:endParaRPr>
                    </a:p>
                  </a:txBody>
                  <a:tcPr marL="0" marR="0" marT="0" marB="0" anchor="ctr">
                    <a:lnR w="28575" cap="flat" cmpd="sng" algn="ctr">
                      <a:solidFill>
                        <a:schemeClr val="tx1"/>
                      </a:solidFill>
                      <a:prstDash val="solid"/>
                      <a:round/>
                      <a:headEnd type="none" w="med" len="med"/>
                      <a:tailEnd type="none" w="med" len="med"/>
                    </a:lnR>
                    <a:solidFill>
                      <a:schemeClr val="bg1"/>
                    </a:solid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73355421"/>
                  </a:ext>
                </a:extLst>
              </a:tr>
            </a:tbl>
          </a:graphicData>
        </a:graphic>
      </p:graphicFrame>
      <p:sp>
        <p:nvSpPr>
          <p:cNvPr id="4" name="投影片編號版面配置區 3"/>
          <p:cNvSpPr>
            <a:spLocks noGrp="1"/>
          </p:cNvSpPr>
          <p:nvPr>
            <p:ph type="sldNum" sz="quarter" idx="12"/>
          </p:nvPr>
        </p:nvSpPr>
        <p:spPr>
          <a:xfrm>
            <a:off x="6660232" y="6567664"/>
            <a:ext cx="2133600" cy="280119"/>
          </a:xfrm>
        </p:spPr>
        <p:txBody>
          <a:bodyPr/>
          <a:lstStyle/>
          <a:p>
            <a:pPr>
              <a:defRPr/>
            </a:pPr>
            <a:fld id="{ABFE6108-DA02-42FF-8F2B-6965D0D38C5E}" type="slidenum">
              <a:rPr lang="zh-TW" altLang="en-US" smtClean="0"/>
              <a:pPr>
                <a:defRPr/>
              </a:pPr>
              <a:t>23</a:t>
            </a:fld>
            <a:endParaRPr lang="en-US" altLang="zh-TW" dirty="0"/>
          </a:p>
        </p:txBody>
      </p:sp>
    </p:spTree>
    <p:extLst>
      <p:ext uri="{BB962C8B-B14F-4D97-AF65-F5344CB8AC3E}">
        <p14:creationId xmlns:p14="http://schemas.microsoft.com/office/powerpoint/2010/main" val="36794090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標題 4"/>
          <p:cNvSpPr>
            <a:spLocks noGrp="1"/>
          </p:cNvSpPr>
          <p:nvPr>
            <p:ph type="title"/>
          </p:nvPr>
        </p:nvSpPr>
        <p:spPr>
          <a:xfrm>
            <a:off x="0" y="188640"/>
            <a:ext cx="9036050" cy="633413"/>
          </a:xfrm>
        </p:spPr>
        <p:txBody>
          <a:bodyPr/>
          <a:lstStyle/>
          <a:p>
            <a:pPr>
              <a:defRPr/>
            </a:pP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玖、甄選規定</a:t>
            </a:r>
            <a:r>
              <a:rPr lang="en-US" altLang="zh-TW"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第</a:t>
            </a:r>
            <a:r>
              <a:rPr lang="en-US" altLang="zh-TW"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8</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比</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序</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10/12</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60418" name="投影片編號版面配置區 3"/>
          <p:cNvSpPr>
            <a:spLocks noGrp="1"/>
          </p:cNvSpPr>
          <p:nvPr>
            <p:ph type="sldNum" sz="quarter" idx="12"/>
          </p:nvPr>
        </p:nvSpPr>
        <p:spPr>
          <a:xfrm>
            <a:off x="6668707" y="6553137"/>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871A9FE1-C584-4301-92FA-1741888B7A98}" type="slidenum">
              <a:rPr lang="zh-TW" altLang="en-US" sz="1400" smtClean="0"/>
              <a:pPr>
                <a:spcBef>
                  <a:spcPct val="0"/>
                </a:spcBef>
                <a:buFontTx/>
                <a:buNone/>
              </a:pPr>
              <a:t>24</a:t>
            </a:fld>
            <a:endParaRPr lang="en-US" altLang="zh-TW" sz="1400" dirty="0" smtClean="0"/>
          </a:p>
        </p:txBody>
      </p:sp>
      <p:graphicFrame>
        <p:nvGraphicFramePr>
          <p:cNvPr id="3" name="表格 2"/>
          <p:cNvGraphicFramePr>
            <a:graphicFrameLocks noGrp="1"/>
          </p:cNvGraphicFramePr>
          <p:nvPr>
            <p:extLst>
              <p:ext uri="{D42A27DB-BD31-4B8C-83A1-F6EECF244321}">
                <p14:modId xmlns:p14="http://schemas.microsoft.com/office/powerpoint/2010/main" val="3336675220"/>
              </p:ext>
            </p:extLst>
          </p:nvPr>
        </p:nvGraphicFramePr>
        <p:xfrm>
          <a:off x="251520" y="1628801"/>
          <a:ext cx="8777568" cy="4944627"/>
        </p:xfrm>
        <a:graphic>
          <a:graphicData uri="http://schemas.openxmlformats.org/drawingml/2006/table">
            <a:tbl>
              <a:tblPr>
                <a:tableStyleId>{93296810-A885-4BE3-A3E7-6D5BEEA58F35}</a:tableStyleId>
              </a:tblPr>
              <a:tblGrid>
                <a:gridCol w="1623000">
                  <a:extLst>
                    <a:ext uri="{9D8B030D-6E8A-4147-A177-3AD203B41FA5}">
                      <a16:colId xmlns:a16="http://schemas.microsoft.com/office/drawing/2014/main" val="55626057"/>
                    </a:ext>
                  </a:extLst>
                </a:gridCol>
                <a:gridCol w="2258568">
                  <a:extLst>
                    <a:ext uri="{9D8B030D-6E8A-4147-A177-3AD203B41FA5}">
                      <a16:colId xmlns:a16="http://schemas.microsoft.com/office/drawing/2014/main" val="443891145"/>
                    </a:ext>
                  </a:extLst>
                </a:gridCol>
                <a:gridCol w="648000">
                  <a:extLst>
                    <a:ext uri="{9D8B030D-6E8A-4147-A177-3AD203B41FA5}">
                      <a16:colId xmlns:a16="http://schemas.microsoft.com/office/drawing/2014/main" val="2238972012"/>
                    </a:ext>
                  </a:extLst>
                </a:gridCol>
                <a:gridCol w="4248000">
                  <a:extLst>
                    <a:ext uri="{9D8B030D-6E8A-4147-A177-3AD203B41FA5}">
                      <a16:colId xmlns:a16="http://schemas.microsoft.com/office/drawing/2014/main" val="2731162787"/>
                    </a:ext>
                  </a:extLst>
                </a:gridCol>
              </a:tblGrid>
              <a:tr h="506147">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採計項目</a:t>
                      </a:r>
                    </a:p>
                  </a:txBody>
                  <a:tcPr marL="68580" marR="68580" marT="6350" marB="0" anchor="ctr">
                    <a:solidFill>
                      <a:schemeClr val="accent5">
                        <a:lumMod val="25000"/>
                      </a:schemeClr>
                    </a:solidFill>
                  </a:tcPr>
                </a:tc>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採計期間（註</a:t>
                      </a:r>
                      <a:r>
                        <a:rPr lang="en-US"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1</a:t>
                      </a: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a:t>
                      </a:r>
                    </a:p>
                  </a:txBody>
                  <a:tcPr marL="68580" marR="68580" marT="6350" marB="0" anchor="ctr">
                    <a:solidFill>
                      <a:schemeClr val="accent5">
                        <a:lumMod val="25000"/>
                      </a:schemeClr>
                    </a:solidFill>
                  </a:tcPr>
                </a:tc>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計分標準</a:t>
                      </a:r>
                    </a:p>
                  </a:txBody>
                  <a:tcPr marL="68580" marR="68580" marT="6350" marB="0" anchor="ctr">
                    <a:solidFill>
                      <a:schemeClr val="accent5">
                        <a:lumMod val="25000"/>
                      </a:schemeClr>
                    </a:solidFill>
                  </a:tcPr>
                </a:tc>
                <a:tc>
                  <a:txBody>
                    <a:bodyPr/>
                    <a:lstStyle/>
                    <a:p>
                      <a:pPr algn="ctr">
                        <a:spcAft>
                          <a:spcPts val="0"/>
                        </a:spcAft>
                      </a:pPr>
                      <a:r>
                        <a:rPr lang="zh-TW" sz="1600" b="1" kern="100"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採計說明</a:t>
                      </a:r>
                    </a:p>
                  </a:txBody>
                  <a:tcPr marL="68580" marR="72000" marT="6350" marB="0" anchor="ctr">
                    <a:solidFill>
                      <a:schemeClr val="accent5">
                        <a:lumMod val="25000"/>
                      </a:schemeClr>
                    </a:solidFill>
                  </a:tcPr>
                </a:tc>
                <a:extLst>
                  <a:ext uri="{0D108BD9-81ED-4DB2-BD59-A6C34878D82A}">
                    <a16:rowId xmlns:a16="http://schemas.microsoft.com/office/drawing/2014/main" val="1263577630"/>
                  </a:ext>
                </a:extLst>
              </a:tr>
              <a:tr h="354444">
                <a:tc rowSpan="4">
                  <a:txBody>
                    <a:bodyPr/>
                    <a:lstStyle/>
                    <a:p>
                      <a:pPr marL="1270" algn="just">
                        <a:spcAft>
                          <a:spcPts val="0"/>
                        </a:spcAft>
                      </a:pPr>
                      <a:r>
                        <a:rPr lang="zh-TW" sz="1600" b="1" kern="100" dirty="0">
                          <a:effectLst/>
                          <a:latin typeface="微軟正黑體" panose="020B0604030504040204" pitchFamily="34" charset="-120"/>
                          <a:ea typeface="微軟正黑體" panose="020B0604030504040204" pitchFamily="34" charset="-120"/>
                          <a:cs typeface="Times New Roman" panose="02020603050405020304" pitchFamily="18" charset="0"/>
                        </a:rPr>
                        <a:t>學校幹部</a:t>
                      </a:r>
                    </a:p>
                  </a:txBody>
                  <a:tcPr marL="68580" marR="68580" marT="6350" marB="0" anchor="ctr">
                    <a:solidFill>
                      <a:schemeClr val="accent5"/>
                    </a:solidFill>
                  </a:tcP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累計滿</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3</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學期（含）以上者</a:t>
                      </a:r>
                    </a:p>
                  </a:txBody>
                  <a:tcPr marL="68580" marR="68580" marT="6350" marB="0" anchor="ctr">
                    <a:solidFill>
                      <a:schemeClr val="accent5"/>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50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solidFill>
                      <a:schemeClr val="accent5"/>
                    </a:solidFill>
                  </a:tcPr>
                </a:tc>
                <a:tc rowSpan="4">
                  <a:txBody>
                    <a:bodyPr/>
                    <a:lstStyle/>
                    <a:p>
                      <a:pPr marL="182563" lvl="0" indent="-182563" algn="just">
                        <a:spcAft>
                          <a:spcPts val="0"/>
                        </a:spcAft>
                        <a:buFont typeface="+mj-lt"/>
                        <a:buAutoNum type="arabicPeriod"/>
                      </a:pPr>
                      <a:r>
                        <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rPr>
                        <a:t>學校幹部包括班級幹部</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2</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3</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rPr>
                        <a:t>全校幹部</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4</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rPr>
                        <a:t>及社團社長</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5</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6</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p>
                    <a:p>
                      <a:pPr marL="182563" lvl="0" indent="-182563" algn="just">
                        <a:spcAft>
                          <a:spcPts val="0"/>
                        </a:spcAft>
                        <a:buFont typeface="+mj-lt"/>
                        <a:buAutoNum type="arabicPeriod"/>
                      </a:pPr>
                      <a:r>
                        <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rPr>
                        <a:t>幹部應透過公平、公正、公開及民主程序產生，不應由學生輪流擔任或逕由教師指派。</a:t>
                      </a:r>
                    </a:p>
                    <a:p>
                      <a:pPr marL="182563" lvl="0" indent="-182563" algn="just">
                        <a:spcAft>
                          <a:spcPts val="0"/>
                        </a:spcAft>
                        <a:buFont typeface="+mj-lt"/>
                        <a:buAutoNum type="arabicPeriod"/>
                      </a:pPr>
                      <a:r>
                        <a:rPr lang="zh-TW" sz="1300" kern="100" dirty="0">
                          <a:effectLst/>
                          <a:latin typeface="微軟正黑體" panose="020B0604030504040204" pitchFamily="34" charset="-120"/>
                          <a:ea typeface="微軟正黑體" panose="020B0604030504040204" pitchFamily="34" charset="-120"/>
                          <a:cs typeface="Times New Roman" panose="02020603050405020304" pitchFamily="18" charset="0"/>
                        </a:rPr>
                        <a:t>學校幹部依學校發給之證明採計。</a:t>
                      </a:r>
                    </a:p>
                  </a:txBody>
                  <a:tcPr marL="68580" marR="72000" marT="6350" marB="0">
                    <a:solidFill>
                      <a:schemeClr val="accent5"/>
                    </a:solidFill>
                  </a:tcPr>
                </a:tc>
                <a:extLst>
                  <a:ext uri="{0D108BD9-81ED-4DB2-BD59-A6C34878D82A}">
                    <a16:rowId xmlns:a16="http://schemas.microsoft.com/office/drawing/2014/main" val="3463395101"/>
                  </a:ext>
                </a:extLst>
              </a:tr>
              <a:tr h="354444">
                <a:tc vMerge="1">
                  <a:txBody>
                    <a:bodyPr/>
                    <a:lstStyle/>
                    <a:p>
                      <a:endParaRPr lang="zh-TW" altLang="en-US"/>
                    </a:p>
                  </a:txBody>
                  <a:tcPr/>
                </a:tc>
                <a:tc>
                  <a:txBody>
                    <a:bodyPr/>
                    <a:lstStyle/>
                    <a:p>
                      <a:pPr>
                        <a:spcAft>
                          <a:spcPts val="0"/>
                        </a:spcAft>
                      </a:pPr>
                      <a:r>
                        <a:rPr lang="zh-TW"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累計滿</a:t>
                      </a:r>
                      <a:r>
                        <a:rPr lang="en-US"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2</a:t>
                      </a:r>
                      <a:r>
                        <a:rPr lang="zh-TW"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學期，未滿</a:t>
                      </a:r>
                      <a:r>
                        <a:rPr lang="en-US"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3</a:t>
                      </a:r>
                      <a:r>
                        <a:rPr lang="zh-TW"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學期者</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6350" marB="0" anchor="ctr">
                    <a:solidFill>
                      <a:schemeClr val="accent5"/>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40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solidFill>
                      <a:schemeClr val="accent5"/>
                    </a:solidFill>
                  </a:tcPr>
                </a:tc>
                <a:tc vMerge="1">
                  <a:txBody>
                    <a:bodyPr/>
                    <a:lstStyle/>
                    <a:p>
                      <a:endParaRPr lang="zh-TW" altLang="en-US"/>
                    </a:p>
                  </a:txBody>
                  <a:tcPr/>
                </a:tc>
                <a:extLst>
                  <a:ext uri="{0D108BD9-81ED-4DB2-BD59-A6C34878D82A}">
                    <a16:rowId xmlns:a16="http://schemas.microsoft.com/office/drawing/2014/main" val="1294771040"/>
                  </a:ext>
                </a:extLst>
              </a:tr>
              <a:tr h="354444">
                <a:tc vMerge="1">
                  <a:txBody>
                    <a:bodyPr/>
                    <a:lstStyle/>
                    <a:p>
                      <a:endParaRPr lang="zh-TW" altLang="en-US"/>
                    </a:p>
                  </a:txBody>
                  <a:tcPr/>
                </a:tc>
                <a:tc>
                  <a:txBody>
                    <a:bodyPr/>
                    <a:lstStyle/>
                    <a:p>
                      <a:pPr>
                        <a:spcAft>
                          <a:spcPts val="0"/>
                        </a:spcAft>
                      </a:pPr>
                      <a:r>
                        <a:rPr lang="zh-TW"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累計滿</a:t>
                      </a:r>
                      <a:r>
                        <a:rPr lang="en-US"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1</a:t>
                      </a:r>
                      <a:r>
                        <a:rPr lang="zh-TW"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學期，未滿</a:t>
                      </a:r>
                      <a:r>
                        <a:rPr lang="en-US"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2</a:t>
                      </a:r>
                      <a:r>
                        <a:rPr lang="zh-TW" sz="1400" kern="100" spc="-30" dirty="0">
                          <a:effectLst/>
                          <a:latin typeface="微軟正黑體" panose="020B0604030504040204" pitchFamily="34" charset="-120"/>
                          <a:ea typeface="微軟正黑體" panose="020B0604030504040204" pitchFamily="34" charset="-120"/>
                          <a:cs typeface="Times New Roman" panose="02020603050405020304" pitchFamily="18" charset="0"/>
                        </a:rPr>
                        <a:t>學期者</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6350" marB="0" anchor="ctr">
                    <a:solidFill>
                      <a:schemeClr val="accent5"/>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25</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solidFill>
                      <a:schemeClr val="accent5"/>
                    </a:solidFill>
                  </a:tcPr>
                </a:tc>
                <a:tc vMerge="1">
                  <a:txBody>
                    <a:bodyPr/>
                    <a:lstStyle/>
                    <a:p>
                      <a:endParaRPr lang="zh-TW" altLang="en-US"/>
                    </a:p>
                  </a:txBody>
                  <a:tcPr/>
                </a:tc>
                <a:extLst>
                  <a:ext uri="{0D108BD9-81ED-4DB2-BD59-A6C34878D82A}">
                    <a16:rowId xmlns:a16="http://schemas.microsoft.com/office/drawing/2014/main" val="2055664827"/>
                  </a:ext>
                </a:extLst>
              </a:tr>
              <a:tr h="374736">
                <a:tc vMerge="1">
                  <a:txBody>
                    <a:bodyPr/>
                    <a:lstStyle/>
                    <a:p>
                      <a:endParaRPr lang="zh-TW" altLang="en-US"/>
                    </a:p>
                  </a:txBody>
                  <a:tcP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累計不滿</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1</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學期者</a:t>
                      </a:r>
                    </a:p>
                  </a:txBody>
                  <a:tcPr marL="68580" marR="68580" marT="6350" marB="0" anchor="ctr">
                    <a:solidFill>
                      <a:schemeClr val="accent5"/>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10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solidFill>
                      <a:schemeClr val="accent5"/>
                    </a:solidFill>
                  </a:tcPr>
                </a:tc>
                <a:tc vMerge="1">
                  <a:txBody>
                    <a:bodyPr/>
                    <a:lstStyle/>
                    <a:p>
                      <a:endParaRPr lang="zh-TW" altLang="en-US"/>
                    </a:p>
                  </a:txBody>
                  <a:tcPr/>
                </a:tc>
                <a:extLst>
                  <a:ext uri="{0D108BD9-81ED-4DB2-BD59-A6C34878D82A}">
                    <a16:rowId xmlns:a16="http://schemas.microsoft.com/office/drawing/2014/main" val="3195136310"/>
                  </a:ext>
                </a:extLst>
              </a:tr>
              <a:tr h="354444">
                <a:tc rowSpan="4">
                  <a:txBody>
                    <a:bodyPr/>
                    <a:lstStyle/>
                    <a:p>
                      <a:pPr marL="1270" algn="just">
                        <a:spcAft>
                          <a:spcPts val="0"/>
                        </a:spcAft>
                      </a:pPr>
                      <a:r>
                        <a:rPr lang="zh-TW" sz="1600" b="1" kern="100" dirty="0">
                          <a:effectLst/>
                          <a:latin typeface="微軟正黑體" panose="020B0604030504040204" pitchFamily="34" charset="-120"/>
                          <a:ea typeface="微軟正黑體" panose="020B0604030504040204" pitchFamily="34" charset="-120"/>
                          <a:cs typeface="Times New Roman" panose="02020603050405020304" pitchFamily="18" charset="0"/>
                        </a:rPr>
                        <a:t>志工或社會服務</a:t>
                      </a:r>
                    </a:p>
                  </a:txBody>
                  <a:tcPr marL="68580" marR="68580" marT="6350" marB="0" anchor="ctr">
                    <a:solidFill>
                      <a:schemeClr val="accent5">
                        <a:lumMod val="75000"/>
                      </a:schemeClr>
                    </a:solidFill>
                  </a:tcP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累計</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101</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小時以上者</a:t>
                      </a:r>
                    </a:p>
                  </a:txBody>
                  <a:tcPr marL="68580" marR="68580" marT="6350" marB="0" anchor="ctr">
                    <a:solidFill>
                      <a:schemeClr val="accent5">
                        <a:lumMod val="75000"/>
                      </a:schemeClr>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50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solidFill>
                      <a:schemeClr val="accent5">
                        <a:lumMod val="75000"/>
                      </a:schemeClr>
                    </a:solidFill>
                  </a:tcPr>
                </a:tc>
                <a:tc rowSpan="4">
                  <a:txBody>
                    <a:bodyPr/>
                    <a:lstStyle/>
                    <a:p>
                      <a:pPr marL="182563" lvl="0" indent="-182563" algn="just" defTabSz="914400" rtl="0" eaLnBrk="1" latinLnBrk="0" hangingPunct="1">
                        <a:spcAft>
                          <a:spcPts val="0"/>
                        </a:spcAft>
                        <a:buFont typeface="+mj-lt"/>
                        <a:buAutoNum type="arabicPeriod"/>
                      </a:pPr>
                      <a:r>
                        <a:rPr lang="zh-TW"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志工或社會服務包括校內志工（或服務學習）</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7</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及校外志工或社會服務</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8</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p>
                    <a:p>
                      <a:pPr marL="182563" lvl="0" indent="-182563" algn="just" defTabSz="914400" rtl="0" eaLnBrk="1" latinLnBrk="0" hangingPunct="1">
                        <a:spcAft>
                          <a:spcPts val="0"/>
                        </a:spcAft>
                        <a:buFont typeface="+mj-lt"/>
                        <a:buAutoNum type="arabicPeriod"/>
                      </a:pPr>
                      <a:r>
                        <a:rPr lang="zh-TW"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校內志工依學校所開具之時數證明採計，校外志工應持有內政部統一製發之志願服務紀錄冊，或由社會服務機構等單位開具證明文件，經學校認可後，方能列入採計。</a:t>
                      </a:r>
                    </a:p>
                    <a:p>
                      <a:pPr marL="182563" lvl="0" indent="-182563" algn="just" defTabSz="914400" rtl="0" eaLnBrk="1" latinLnBrk="0" hangingPunct="1">
                        <a:spcAft>
                          <a:spcPts val="0"/>
                        </a:spcAft>
                        <a:buFont typeface="+mj-lt"/>
                        <a:buAutoNum type="arabicPeriod"/>
                      </a:pPr>
                      <a:r>
                        <a:rPr lang="zh-TW"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若有支領酬勞事實者，均不予採計。</a:t>
                      </a:r>
                    </a:p>
                  </a:txBody>
                  <a:tcPr marL="68580" marR="72000" marT="6350" marB="0">
                    <a:solidFill>
                      <a:schemeClr val="accent5">
                        <a:lumMod val="75000"/>
                      </a:schemeClr>
                    </a:solidFill>
                  </a:tcPr>
                </a:tc>
                <a:extLst>
                  <a:ext uri="{0D108BD9-81ED-4DB2-BD59-A6C34878D82A}">
                    <a16:rowId xmlns:a16="http://schemas.microsoft.com/office/drawing/2014/main" val="155254497"/>
                  </a:ext>
                </a:extLst>
              </a:tr>
              <a:tr h="354444">
                <a:tc vMerge="1">
                  <a:txBody>
                    <a:bodyPr/>
                    <a:lstStyle/>
                    <a:p>
                      <a:endParaRPr lang="zh-TW" altLang="en-US"/>
                    </a:p>
                  </a:txBody>
                  <a:tcP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累計</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51</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至</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100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小時者</a:t>
                      </a:r>
                    </a:p>
                  </a:txBody>
                  <a:tcPr marL="68580" marR="68580" marT="6350" marB="0" anchor="ctr">
                    <a:solidFill>
                      <a:schemeClr val="accent5">
                        <a:lumMod val="75000"/>
                      </a:schemeClr>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40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solidFill>
                      <a:schemeClr val="accent5">
                        <a:lumMod val="75000"/>
                      </a:schemeClr>
                    </a:solidFill>
                  </a:tcPr>
                </a:tc>
                <a:tc vMerge="1">
                  <a:txBody>
                    <a:bodyPr/>
                    <a:lstStyle/>
                    <a:p>
                      <a:endParaRPr lang="zh-TW" altLang="en-US"/>
                    </a:p>
                  </a:txBody>
                  <a:tcPr/>
                </a:tc>
                <a:extLst>
                  <a:ext uri="{0D108BD9-81ED-4DB2-BD59-A6C34878D82A}">
                    <a16:rowId xmlns:a16="http://schemas.microsoft.com/office/drawing/2014/main" val="1534363859"/>
                  </a:ext>
                </a:extLst>
              </a:tr>
              <a:tr h="354444">
                <a:tc vMerge="1">
                  <a:txBody>
                    <a:bodyPr/>
                    <a:lstStyle/>
                    <a:p>
                      <a:endParaRPr lang="zh-TW" altLang="en-US"/>
                    </a:p>
                  </a:txBody>
                  <a:tcP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累計</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21</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至</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50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小時者</a:t>
                      </a:r>
                    </a:p>
                  </a:txBody>
                  <a:tcPr marL="68580" marR="68580" marT="6350" marB="0" anchor="ctr">
                    <a:solidFill>
                      <a:schemeClr val="accent5">
                        <a:lumMod val="75000"/>
                      </a:schemeClr>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25</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solidFill>
                      <a:schemeClr val="accent5">
                        <a:lumMod val="75000"/>
                      </a:schemeClr>
                    </a:solidFill>
                  </a:tcPr>
                </a:tc>
                <a:tc vMerge="1">
                  <a:txBody>
                    <a:bodyPr/>
                    <a:lstStyle/>
                    <a:p>
                      <a:endParaRPr lang="zh-TW" altLang="en-US"/>
                    </a:p>
                  </a:txBody>
                  <a:tcPr/>
                </a:tc>
                <a:extLst>
                  <a:ext uri="{0D108BD9-81ED-4DB2-BD59-A6C34878D82A}">
                    <a16:rowId xmlns:a16="http://schemas.microsoft.com/office/drawing/2014/main" val="2346650081"/>
                  </a:ext>
                </a:extLst>
              </a:tr>
              <a:tr h="354444">
                <a:tc vMerge="1">
                  <a:txBody>
                    <a:bodyPr/>
                    <a:lstStyle/>
                    <a:p>
                      <a:endParaRPr lang="zh-TW" altLang="en-US"/>
                    </a:p>
                  </a:txBody>
                  <a:tcP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累計</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1</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至</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20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小時者</a:t>
                      </a:r>
                    </a:p>
                  </a:txBody>
                  <a:tcPr marL="68580" marR="68580" marT="6350" marB="0" anchor="ctr">
                    <a:solidFill>
                      <a:schemeClr val="accent5">
                        <a:lumMod val="75000"/>
                      </a:schemeClr>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10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solidFill>
                      <a:schemeClr val="accent5">
                        <a:lumMod val="75000"/>
                      </a:schemeClr>
                    </a:solidFill>
                  </a:tcPr>
                </a:tc>
                <a:tc vMerge="1">
                  <a:txBody>
                    <a:bodyPr/>
                    <a:lstStyle/>
                    <a:p>
                      <a:endParaRPr lang="zh-TW" altLang="en-US"/>
                    </a:p>
                  </a:txBody>
                  <a:tcPr/>
                </a:tc>
                <a:extLst>
                  <a:ext uri="{0D108BD9-81ED-4DB2-BD59-A6C34878D82A}">
                    <a16:rowId xmlns:a16="http://schemas.microsoft.com/office/drawing/2014/main" val="2111103821"/>
                  </a:ext>
                </a:extLst>
              </a:tr>
              <a:tr h="1582636">
                <a:tc>
                  <a:txBody>
                    <a:bodyPr/>
                    <a:lstStyle/>
                    <a:p>
                      <a:pPr marL="1270" indent="78740" algn="just">
                        <a:spcAft>
                          <a:spcPts val="0"/>
                        </a:spcAft>
                      </a:pPr>
                      <a:r>
                        <a:rPr lang="zh-TW" sz="1600" b="1" kern="100" dirty="0">
                          <a:effectLst/>
                          <a:latin typeface="微軟正黑體" panose="020B0604030504040204" pitchFamily="34" charset="-120"/>
                          <a:ea typeface="微軟正黑體" panose="020B0604030504040204" pitchFamily="34" charset="-120"/>
                          <a:cs typeface="Times New Roman" panose="02020603050405020304" pitchFamily="18" charset="0"/>
                        </a:rPr>
                        <a:t>社團參與</a:t>
                      </a:r>
                    </a:p>
                  </a:txBody>
                  <a:tcPr marL="0" marR="0" marT="0" marB="0" anchor="ctr">
                    <a:solidFill>
                      <a:schemeClr val="accent5"/>
                    </a:solidFill>
                  </a:tcP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累計滿</a:t>
                      </a: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3</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學期（含）以上者</a:t>
                      </a:r>
                    </a:p>
                  </a:txBody>
                  <a:tcPr marL="68580" marR="68580" marT="6350" marB="0" anchor="ctr">
                    <a:solidFill>
                      <a:schemeClr val="accent5"/>
                    </a:solidFill>
                  </a:tcP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50</a:t>
                      </a:r>
                      <a:r>
                        <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rPr>
                        <a:t>分</a:t>
                      </a:r>
                    </a:p>
                  </a:txBody>
                  <a:tcPr marL="68580" marR="68580" marT="6350" marB="0" anchor="ctr">
                    <a:solidFill>
                      <a:schemeClr val="accent5"/>
                    </a:solidFill>
                  </a:tcPr>
                </a:tc>
                <a:tc>
                  <a:txBody>
                    <a:bodyPr/>
                    <a:lstStyle/>
                    <a:p>
                      <a:pPr marL="265113" lvl="0" indent="-173038" algn="just" defTabSz="914400" rtl="0" eaLnBrk="1" latinLnBrk="0" hangingPunct="1">
                        <a:spcAft>
                          <a:spcPts val="0"/>
                        </a:spcAft>
                        <a:buFont typeface="+mj-lt"/>
                        <a:buAutoNum type="arabicPeriod"/>
                      </a:pPr>
                      <a:r>
                        <a:rPr lang="zh-TW"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若同一學期擔任社團</a:t>
                      </a:r>
                      <a:r>
                        <a:rPr lang="zh-TW" sz="1300" b="1"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社長</a:t>
                      </a:r>
                      <a:r>
                        <a:rPr lang="zh-TW"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b="1"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學校幹部及社團參與者，僅採計其中一項</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9</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b="0"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p>
                    <a:p>
                      <a:pPr marL="265113" lvl="0" indent="-173038" algn="just" defTabSz="914400" rtl="0" eaLnBrk="1" latinLnBrk="0" hangingPunct="1">
                        <a:spcAft>
                          <a:spcPts val="0"/>
                        </a:spcAft>
                        <a:buFont typeface="+mj-lt"/>
                        <a:buAutoNum type="arabicPeriod"/>
                      </a:pPr>
                      <a:r>
                        <a:rPr lang="zh-TW"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社團係指學生參與由所屬高職學校於課程內或課後（含假日及寒暑假）實施團體性、系統性之活動課程或校隊，由合格教師或具備專長者擔任指導，且須定期訓練或研習之學習團體</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10</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lang="en-US"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11</a:t>
                      </a:r>
                      <a:r>
                        <a:rPr lang="zh-TW" sz="13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30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p>
                    <a:p>
                      <a:pPr marL="265113" lvl="0" indent="-173038" algn="just" defTabSz="914400" rtl="0" eaLnBrk="1" latinLnBrk="0" hangingPunct="1">
                        <a:spcAft>
                          <a:spcPts val="0"/>
                        </a:spcAft>
                        <a:buFont typeface="+mj-lt"/>
                        <a:buAutoNum type="arabicPeriod"/>
                      </a:pPr>
                      <a:r>
                        <a:rPr lang="zh-TW" sz="1300" kern="1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社團參與依學校開具之證明計分。</a:t>
                      </a:r>
                    </a:p>
                  </a:txBody>
                  <a:tcPr marL="0" marR="72000" marT="0" marB="0" anchor="ctr">
                    <a:solidFill>
                      <a:schemeClr val="accent5"/>
                    </a:solidFill>
                  </a:tcPr>
                </a:tc>
                <a:extLst>
                  <a:ext uri="{0D108BD9-81ED-4DB2-BD59-A6C34878D82A}">
                    <a16:rowId xmlns:a16="http://schemas.microsoft.com/office/drawing/2014/main" val="1962624484"/>
                  </a:ext>
                </a:extLst>
              </a:tr>
            </a:tbl>
          </a:graphicData>
        </a:graphic>
      </p:graphicFrame>
      <p:sp>
        <p:nvSpPr>
          <p:cNvPr id="8" name="矩形 7"/>
          <p:cNvSpPr/>
          <p:nvPr/>
        </p:nvSpPr>
        <p:spPr>
          <a:xfrm>
            <a:off x="251521" y="1071209"/>
            <a:ext cx="8636448"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zh-TW" sz="2400" b="1" dirty="0">
                <a:latin typeface="微軟正黑體" panose="020B0604030504040204" pitchFamily="34" charset="-120"/>
                <a:ea typeface="微軟正黑體" panose="020B0604030504040204" pitchFamily="34" charset="-120"/>
                <a:cs typeface="Times New Roman" panose="02020603050405020304" pitchFamily="18" charset="0"/>
              </a:rPr>
              <a:t>學校幹部、志工、社會服務及社團</a:t>
            </a: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參</a:t>
            </a:r>
            <a:r>
              <a:rPr lang="zh-TW" altLang="zh-TW" sz="2400" b="1" dirty="0">
                <a:latin typeface="微軟正黑體" panose="020B0604030504040204" pitchFamily="34" charset="-120"/>
                <a:ea typeface="微軟正黑體" panose="020B0604030504040204" pitchFamily="34" charset="-120"/>
                <a:cs typeface="Times New Roman" panose="02020603050405020304" pitchFamily="18" charset="0"/>
              </a:rPr>
              <a:t>與</a:t>
            </a:r>
            <a:r>
              <a:rPr lang="zh-TW" altLang="en-US" sz="2400" b="1" dirty="0">
                <a:latin typeface="微軟正黑體" panose="020B0604030504040204" pitchFamily="34" charset="-120"/>
                <a:ea typeface="微軟正黑體" panose="020B0604030504040204" pitchFamily="34" charset="-120"/>
                <a:cs typeface="Times New Roman" panose="02020603050405020304" pitchFamily="18" charset="0"/>
              </a:rPr>
              <a:t>採計項目及計分標準</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504" y="1628800"/>
            <a:ext cx="8856984" cy="5332517"/>
          </a:xfrm>
        </p:spPr>
        <p:txBody>
          <a:bodyPr/>
          <a:lstStyle/>
          <a:p>
            <a:pPr marL="627063" indent="-627063" algn="just">
              <a:spcBef>
                <a:spcPts val="0"/>
              </a:spcBef>
              <a:spcAft>
                <a:spcPts val="600"/>
              </a:spcAft>
              <a:buNone/>
            </a:pP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8</a:t>
            </a: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比序所有項目之採計期間均為高一第一學期至畢業前一學期之</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學期（一般學制）或</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學期（</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年制夜間部），所有相關證明文件影本須連同考生報名表件資料於</a:t>
            </a:r>
            <a:r>
              <a:rPr lang="en-US" altLang="zh-TW" sz="1800" b="1" dirty="0">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800" b="1" dirty="0">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b="1" dirty="0">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800" b="1" dirty="0">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b="1" dirty="0">
                <a:latin typeface="微軟正黑體" panose="020B0604030504040204" pitchFamily="34" charset="-120"/>
                <a:ea typeface="微軟正黑體" panose="020B0604030504040204" pitchFamily="34" charset="-120"/>
                <a:cs typeface="Times New Roman" panose="02020603050405020304" pitchFamily="18" charset="0"/>
              </a:rPr>
              <a:t>24</a:t>
            </a:r>
            <a:r>
              <a:rPr lang="zh-TW" altLang="en-US" sz="1800" b="1" dirty="0">
                <a:latin typeface="微軟正黑體" panose="020B0604030504040204" pitchFamily="34" charset="-120"/>
                <a:ea typeface="微軟正黑體" panose="020B0604030504040204" pitchFamily="34" charset="-120"/>
                <a:cs typeface="Times New Roman" panose="02020603050405020304" pitchFamily="18" charset="0"/>
              </a:rPr>
              <a:t>日（星期四）前</a:t>
            </a: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，以快遞或限時掛號（以郵戳為憑）寄送至本委員會進行審查</a:t>
            </a:r>
            <a:r>
              <a:rPr lang="zh-TW" altLang="en-US" sz="18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627063" indent="-627063" algn="just">
              <a:spcBef>
                <a:spcPts val="0"/>
              </a:spcBef>
              <a:spcAft>
                <a:spcPts val="600"/>
              </a:spcAft>
              <a:buNone/>
            </a:pP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：班級幹部名稱包括：班長、副班長、風紀股長、學藝（學術）股長、衛生股長、環保股長、總務（服務、事務、設備、圖資或資訊）股長、康樂（體育）股長、輔導股長、保健股長及其他經學校認可準同</a:t>
            </a:r>
            <a:r>
              <a:rPr lang="zh-TW" altLang="zh-TW" sz="1800" b="1" dirty="0" smtClean="0">
                <a:latin typeface="微軟正黑體" panose="020B0604030504040204" pitchFamily="34" charset="-120"/>
                <a:ea typeface="微軟正黑體" panose="020B0604030504040204" pitchFamily="34" charset="-120"/>
                <a:cs typeface="Times New Roman" panose="02020603050405020304" pitchFamily="18" charset="0"/>
              </a:rPr>
              <a:t>股長名稱</a:t>
            </a: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之班級幹部；</a:t>
            </a:r>
            <a:r>
              <a:rPr lang="zh-TW" altLang="zh-TW" sz="1800" b="1" u="sng" dirty="0" smtClean="0">
                <a:solidFill>
                  <a:srgbClr val="D60093"/>
                </a:solidFill>
                <a:latin typeface="微軟正黑體" panose="020B0604030504040204" pitchFamily="34" charset="-120"/>
                <a:ea typeface="微軟正黑體" panose="020B0604030504040204" pitchFamily="34" charset="-120"/>
                <a:cs typeface="Times New Roman" panose="02020603050405020304" pitchFamily="18" charset="0"/>
              </a:rPr>
              <a:t>實習工廠幹部僅採計：廠長、領班，其餘幹部不予採計</a:t>
            </a: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800" b="1" dirty="0" smtClean="0">
                <a:latin typeface="微軟正黑體" panose="020B0604030504040204" pitchFamily="34" charset="-120"/>
                <a:ea typeface="微軟正黑體" panose="020B0604030504040204" pitchFamily="34" charset="-120"/>
                <a:cs typeface="Times New Roman" panose="02020603050405020304" pitchFamily="18" charset="0"/>
              </a:rPr>
              <a:t>發證時間請登錄證明文件開立（列印）時間。</a:t>
            </a:r>
            <a:endPar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627063" indent="-627063" algn="just">
              <a:spcBef>
                <a:spcPts val="0"/>
              </a:spcBef>
              <a:spcAft>
                <a:spcPts val="600"/>
              </a:spcAft>
              <a:buNone/>
            </a:pPr>
            <a:r>
              <a:rPr lang="zh-TW" altLang="zh-TW" sz="1800" b="1" dirty="0" smtClean="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b="1" dirty="0">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zh-TW" sz="1800"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8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副班級幹部除副班長可採計外，其他副班級幹部一律不採計。</a:t>
            </a:r>
            <a:r>
              <a:rPr lang="zh-TW" altLang="zh-TW" sz="1800" b="1" dirty="0">
                <a:latin typeface="微軟正黑體" panose="020B0604030504040204" pitchFamily="34" charset="-120"/>
                <a:ea typeface="微軟正黑體" panose="020B0604030504040204" pitchFamily="34" charset="-120"/>
                <a:cs typeface="Times New Roman" panose="02020603050405020304" pitchFamily="18" charset="0"/>
              </a:rPr>
              <a:t>另班級幹部不包含小老師、模範生。</a:t>
            </a:r>
            <a:endPar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endParaRPr>
          </a:p>
          <a:p>
            <a:pPr marL="627063" indent="-627063" algn="just">
              <a:spcBef>
                <a:spcPts val="0"/>
              </a:spcBef>
              <a:spcAft>
                <a:spcPts val="600"/>
              </a:spcAft>
              <a:buNone/>
            </a:pP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：全校幹部包括：學生（自治）會會長（主席）、班聯會會長（主席）及擔任校內依法設立各委員會之學生代表（班代表）。</a:t>
            </a:r>
          </a:p>
          <a:p>
            <a:pPr marL="627063" indent="-627063" algn="just">
              <a:spcBef>
                <a:spcPts val="0"/>
              </a:spcBef>
              <a:spcAft>
                <a:spcPts val="600"/>
              </a:spcAft>
              <a:buNone/>
            </a:pP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8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社團幹部僅採計學校內</a:t>
            </a:r>
            <a:r>
              <a:rPr lang="zh-TW" altLang="zh-TW" sz="18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社團之社長</a:t>
            </a:r>
            <a:r>
              <a:rPr lang="zh-TW" altLang="zh-TW"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a:t>
            </a:r>
          </a:p>
          <a:p>
            <a:pPr marL="627063" indent="-627063" algn="just">
              <a:spcBef>
                <a:spcPts val="0"/>
              </a:spcBef>
              <a:spcAft>
                <a:spcPts val="600"/>
              </a:spcAft>
              <a:buNone/>
            </a:pPr>
            <a:r>
              <a:rPr lang="zh-TW" altLang="zh-TW" sz="1800" b="1"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b="1" dirty="0">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zh-TW" sz="1800" b="1" dirty="0">
                <a:latin typeface="微軟正黑體" panose="020B0604030504040204" pitchFamily="34" charset="-120"/>
                <a:ea typeface="微軟正黑體" panose="020B0604030504040204" pitchFamily="34" charset="-120"/>
                <a:cs typeface="Times New Roman" panose="02020603050405020304" pitchFamily="18" charset="0"/>
              </a:rPr>
              <a:t>：若同</a:t>
            </a:r>
            <a:r>
              <a:rPr lang="en-US" altLang="zh-TW" sz="1800" b="1"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800" b="1" dirty="0">
                <a:latin typeface="微軟正黑體" panose="020B0604030504040204" pitchFamily="34" charset="-120"/>
                <a:ea typeface="微軟正黑體" panose="020B0604030504040204" pitchFamily="34" charset="-120"/>
                <a:cs typeface="Times New Roman" panose="02020603050405020304" pitchFamily="18" charset="0"/>
              </a:rPr>
              <a:t>學期同時擔任</a:t>
            </a:r>
            <a:r>
              <a:rPr lang="en-US" altLang="zh-TW" sz="1800" b="1" dirty="0">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zh-TW" sz="1800" b="1" dirty="0">
                <a:latin typeface="微軟正黑體" panose="020B0604030504040204" pitchFamily="34" charset="-120"/>
                <a:ea typeface="微軟正黑體" panose="020B0604030504040204" pitchFamily="34" charset="-120"/>
                <a:cs typeface="Times New Roman" panose="02020603050405020304" pitchFamily="18" charset="0"/>
              </a:rPr>
              <a:t>種以上之學校幹部，仍以</a:t>
            </a:r>
            <a:r>
              <a:rPr lang="en-US" altLang="zh-TW" sz="1800" b="1" dirty="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800" b="1" dirty="0">
                <a:latin typeface="微軟正黑體" panose="020B0604030504040204" pitchFamily="34" charset="-120"/>
                <a:ea typeface="微軟正黑體" panose="020B0604030504040204" pitchFamily="34" charset="-120"/>
                <a:cs typeface="Times New Roman" panose="02020603050405020304" pitchFamily="18" charset="0"/>
              </a:rPr>
              <a:t>學期採計</a:t>
            </a:r>
            <a:r>
              <a:rPr lang="zh-TW" altLang="zh-TW" sz="1800" b="1"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a:defRPr/>
            </a:pPr>
            <a:fld id="{ABFE6108-DA02-42FF-8F2B-6965D0D38C5E}" type="slidenum">
              <a:rPr lang="zh-TW" altLang="en-US" smtClean="0"/>
              <a:pPr>
                <a:defRPr/>
              </a:pPr>
              <a:t>25</a:t>
            </a:fld>
            <a:endParaRPr lang="en-US" altLang="zh-TW"/>
          </a:p>
        </p:txBody>
      </p:sp>
      <p:sp>
        <p:nvSpPr>
          <p:cNvPr id="5" name="標題 4"/>
          <p:cNvSpPr txBox="1">
            <a:spLocks/>
          </p:cNvSpPr>
          <p:nvPr/>
        </p:nvSpPr>
        <p:spPr bwMode="auto">
          <a:xfrm>
            <a:off x="-6808" y="188640"/>
            <a:ext cx="925195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Arial" charset="0"/>
                <a:ea typeface="新細明體" charset="-120"/>
              </a:defRPr>
            </a:lvl2pPr>
            <a:lvl3pPr algn="l" rtl="0" eaLnBrk="0" fontAlgn="base" hangingPunct="0">
              <a:spcBef>
                <a:spcPct val="0"/>
              </a:spcBef>
              <a:spcAft>
                <a:spcPct val="0"/>
              </a:spcAft>
              <a:defRPr kumimoji="1" sz="2800">
                <a:solidFill>
                  <a:schemeClr val="tx2"/>
                </a:solidFill>
                <a:latin typeface="Arial" charset="0"/>
                <a:ea typeface="新細明體" charset="-120"/>
              </a:defRPr>
            </a:lvl3pPr>
            <a:lvl4pPr algn="l" rtl="0" eaLnBrk="0" fontAlgn="base" hangingPunct="0">
              <a:spcBef>
                <a:spcPct val="0"/>
              </a:spcBef>
              <a:spcAft>
                <a:spcPct val="0"/>
              </a:spcAft>
              <a:defRPr kumimoji="1" sz="2800">
                <a:solidFill>
                  <a:schemeClr val="tx2"/>
                </a:solidFill>
                <a:latin typeface="Arial" charset="0"/>
                <a:ea typeface="新細明體" charset="-120"/>
              </a:defRPr>
            </a:lvl4pPr>
            <a:lvl5pPr algn="l" rtl="0" eaLnBrk="0" fontAlgn="base" hangingPunct="0">
              <a:spcBef>
                <a:spcPct val="0"/>
              </a:spcBef>
              <a:spcAft>
                <a:spcPct val="0"/>
              </a:spcAft>
              <a:defRPr kumimoji="1" sz="2800">
                <a:solidFill>
                  <a:schemeClr val="tx2"/>
                </a:solidFill>
                <a:latin typeface="Arial" charset="0"/>
                <a:ea typeface="新細明體" charset="-120"/>
              </a:defRPr>
            </a:lvl5pPr>
            <a:lvl6pPr marL="457200" algn="l" rtl="0" fontAlgn="base">
              <a:spcBef>
                <a:spcPct val="0"/>
              </a:spcBef>
              <a:spcAft>
                <a:spcPct val="0"/>
              </a:spcAft>
              <a:defRPr kumimoji="1" sz="2800">
                <a:solidFill>
                  <a:schemeClr val="tx2"/>
                </a:solidFill>
                <a:latin typeface="Arial" charset="0"/>
                <a:ea typeface="新細明體" charset="-120"/>
              </a:defRPr>
            </a:lvl6pPr>
            <a:lvl7pPr marL="914400" algn="l" rtl="0" fontAlgn="base">
              <a:spcBef>
                <a:spcPct val="0"/>
              </a:spcBef>
              <a:spcAft>
                <a:spcPct val="0"/>
              </a:spcAft>
              <a:defRPr kumimoji="1" sz="2800">
                <a:solidFill>
                  <a:schemeClr val="tx2"/>
                </a:solidFill>
                <a:latin typeface="Arial" charset="0"/>
                <a:ea typeface="新細明體" charset="-120"/>
              </a:defRPr>
            </a:lvl7pPr>
            <a:lvl8pPr marL="1371600" algn="l" rtl="0" fontAlgn="base">
              <a:spcBef>
                <a:spcPct val="0"/>
              </a:spcBef>
              <a:spcAft>
                <a:spcPct val="0"/>
              </a:spcAft>
              <a:defRPr kumimoji="1" sz="2800">
                <a:solidFill>
                  <a:schemeClr val="tx2"/>
                </a:solidFill>
                <a:latin typeface="Arial" charset="0"/>
                <a:ea typeface="新細明體" charset="-120"/>
              </a:defRPr>
            </a:lvl8pPr>
            <a:lvl9pPr marL="1828800" algn="l" rtl="0" fontAlgn="base">
              <a:spcBef>
                <a:spcPct val="0"/>
              </a:spcBef>
              <a:spcAft>
                <a:spcPct val="0"/>
              </a:spcAft>
              <a:defRPr kumimoji="1" sz="2800">
                <a:solidFill>
                  <a:schemeClr val="tx2"/>
                </a:solidFill>
                <a:latin typeface="Arial" charset="0"/>
                <a:ea typeface="新細明體" charset="-120"/>
              </a:defRPr>
            </a:lvl9pPr>
          </a:lstStyle>
          <a:p>
            <a:pPr>
              <a:defRPr/>
            </a:pP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玖、甄選規定</a:t>
            </a:r>
            <a:r>
              <a:rPr lang="en-US" altLang="zh-TW"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第</a:t>
            </a:r>
            <a:r>
              <a:rPr lang="en-US" altLang="zh-TW"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8</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比</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序</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11/12</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6" name="矩形 5"/>
          <p:cNvSpPr/>
          <p:nvPr/>
        </p:nvSpPr>
        <p:spPr>
          <a:xfrm>
            <a:off x="107504" y="1068704"/>
            <a:ext cx="885698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zh-TW" sz="2300" b="1" dirty="0">
                <a:latin typeface="微軟正黑體" panose="020B0604030504040204" pitchFamily="34" charset="-120"/>
                <a:ea typeface="微軟正黑體" panose="020B0604030504040204" pitchFamily="34" charset="-120"/>
                <a:cs typeface="Times New Roman" panose="02020603050405020304" pitchFamily="18" charset="0"/>
              </a:rPr>
              <a:t>學校幹部、志工、社會服務及社團</a:t>
            </a:r>
            <a:r>
              <a:rPr lang="zh-TW" altLang="en-US" sz="2300" b="1" dirty="0">
                <a:latin typeface="微軟正黑體" panose="020B0604030504040204" pitchFamily="34" charset="-120"/>
                <a:ea typeface="微軟正黑體" panose="020B0604030504040204" pitchFamily="34" charset="-120"/>
                <a:cs typeface="Times New Roman" panose="02020603050405020304" pitchFamily="18" charset="0"/>
              </a:rPr>
              <a:t>參</a:t>
            </a:r>
            <a:r>
              <a:rPr lang="zh-TW" altLang="zh-TW" sz="2300" b="1" dirty="0">
                <a:latin typeface="微軟正黑體" panose="020B0604030504040204" pitchFamily="34" charset="-120"/>
                <a:ea typeface="微軟正黑體" panose="020B0604030504040204" pitchFamily="34" charset="-120"/>
                <a:cs typeface="Times New Roman" panose="02020603050405020304" pitchFamily="18" charset="0"/>
              </a:rPr>
              <a:t>與</a:t>
            </a:r>
            <a:r>
              <a:rPr lang="zh-TW" altLang="en-US" sz="2300" b="1" dirty="0">
                <a:latin typeface="微軟正黑體" panose="020B0604030504040204" pitchFamily="34" charset="-120"/>
                <a:ea typeface="微軟正黑體" panose="020B0604030504040204" pitchFamily="34" charset="-120"/>
                <a:cs typeface="Times New Roman" panose="02020603050405020304" pitchFamily="18" charset="0"/>
              </a:rPr>
              <a:t>採計項目及計分</a:t>
            </a:r>
            <a:r>
              <a:rPr lang="zh-TW" altLang="en-US" sz="2300" b="1" dirty="0" smtClean="0">
                <a:latin typeface="微軟正黑體" panose="020B0604030504040204" pitchFamily="34" charset="-120"/>
                <a:ea typeface="微軟正黑體" panose="020B0604030504040204" pitchFamily="34" charset="-120"/>
                <a:cs typeface="Times New Roman" panose="02020603050405020304" pitchFamily="18" charset="0"/>
              </a:rPr>
              <a:t>標準</a:t>
            </a:r>
            <a:r>
              <a:rPr lang="en-US" altLang="zh-TW" sz="2300" b="1"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300" b="1" dirty="0" smtClean="0">
                <a:latin typeface="微軟正黑體" panose="020B0604030504040204" pitchFamily="34" charset="-120"/>
                <a:ea typeface="微軟正黑體" panose="020B0604030504040204" pitchFamily="34" charset="-120"/>
                <a:cs typeface="Times New Roman" panose="02020603050405020304" pitchFamily="18" charset="0"/>
              </a:rPr>
              <a:t>續</a:t>
            </a:r>
            <a:r>
              <a:rPr lang="en-US" altLang="zh-TW" sz="2300" b="1"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2300" b="1" dirty="0">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1753953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ABFE6108-DA02-42FF-8F2B-6965D0D38C5E}" type="slidenum">
              <a:rPr lang="zh-TW" altLang="en-US" smtClean="0"/>
              <a:pPr>
                <a:defRPr/>
              </a:pPr>
              <a:t>26</a:t>
            </a:fld>
            <a:endParaRPr lang="en-US" altLang="zh-TW"/>
          </a:p>
        </p:txBody>
      </p:sp>
      <p:sp>
        <p:nvSpPr>
          <p:cNvPr id="5" name="矩形 4"/>
          <p:cNvSpPr/>
          <p:nvPr/>
        </p:nvSpPr>
        <p:spPr>
          <a:xfrm>
            <a:off x="107504" y="1068704"/>
            <a:ext cx="885698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marL="342900" indent="-342900" eaLnBrk="1" hangingPunct="1">
              <a:buFont typeface="Wingdings" panose="05000000000000000000" pitchFamily="2" charset="2"/>
              <a:buChar char="u"/>
            </a:pPr>
            <a:r>
              <a:rPr lang="zh-TW" altLang="zh-TW" sz="2300" b="1" dirty="0">
                <a:latin typeface="微軟正黑體" panose="020B0604030504040204" pitchFamily="34" charset="-120"/>
                <a:ea typeface="微軟正黑體" panose="020B0604030504040204" pitchFamily="34" charset="-120"/>
                <a:cs typeface="Times New Roman" panose="02020603050405020304" pitchFamily="18" charset="0"/>
              </a:rPr>
              <a:t>學校幹部、志工、社會服務及社團</a:t>
            </a:r>
            <a:r>
              <a:rPr lang="zh-TW" altLang="en-US" sz="2300" b="1" dirty="0">
                <a:latin typeface="微軟正黑體" panose="020B0604030504040204" pitchFamily="34" charset="-120"/>
                <a:ea typeface="微軟正黑體" panose="020B0604030504040204" pitchFamily="34" charset="-120"/>
                <a:cs typeface="Times New Roman" panose="02020603050405020304" pitchFamily="18" charset="0"/>
              </a:rPr>
              <a:t>參</a:t>
            </a:r>
            <a:r>
              <a:rPr lang="zh-TW" altLang="zh-TW" sz="2300" b="1" dirty="0">
                <a:latin typeface="微軟正黑體" panose="020B0604030504040204" pitchFamily="34" charset="-120"/>
                <a:ea typeface="微軟正黑體" panose="020B0604030504040204" pitchFamily="34" charset="-120"/>
                <a:cs typeface="Times New Roman" panose="02020603050405020304" pitchFamily="18" charset="0"/>
              </a:rPr>
              <a:t>與</a:t>
            </a:r>
            <a:r>
              <a:rPr lang="zh-TW" altLang="en-US" sz="2300" b="1" dirty="0">
                <a:latin typeface="微軟正黑體" panose="020B0604030504040204" pitchFamily="34" charset="-120"/>
                <a:ea typeface="微軟正黑體" panose="020B0604030504040204" pitchFamily="34" charset="-120"/>
                <a:cs typeface="Times New Roman" panose="02020603050405020304" pitchFamily="18" charset="0"/>
              </a:rPr>
              <a:t>採計項目及計分</a:t>
            </a:r>
            <a:r>
              <a:rPr lang="zh-TW" altLang="en-US" sz="2300" b="1" dirty="0" smtClean="0">
                <a:latin typeface="微軟正黑體" panose="020B0604030504040204" pitchFamily="34" charset="-120"/>
                <a:ea typeface="微軟正黑體" panose="020B0604030504040204" pitchFamily="34" charset="-120"/>
                <a:cs typeface="Times New Roman" panose="02020603050405020304" pitchFamily="18" charset="0"/>
              </a:rPr>
              <a:t>標準</a:t>
            </a:r>
            <a:r>
              <a:rPr lang="en-US" altLang="zh-TW" sz="2300" b="1"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300" b="1" dirty="0" smtClean="0">
                <a:latin typeface="微軟正黑體" panose="020B0604030504040204" pitchFamily="34" charset="-120"/>
                <a:ea typeface="微軟正黑體" panose="020B0604030504040204" pitchFamily="34" charset="-120"/>
                <a:cs typeface="Times New Roman" panose="02020603050405020304" pitchFamily="18" charset="0"/>
              </a:rPr>
              <a:t>續</a:t>
            </a:r>
            <a:r>
              <a:rPr lang="en-US" altLang="zh-TW" sz="2300" b="1"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2300" b="1"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7" name="內容版面配置區 2"/>
          <p:cNvSpPr>
            <a:spLocks noGrp="1"/>
          </p:cNvSpPr>
          <p:nvPr>
            <p:ph idx="1"/>
          </p:nvPr>
        </p:nvSpPr>
        <p:spPr>
          <a:xfrm>
            <a:off x="107504" y="1711644"/>
            <a:ext cx="8856984" cy="4669683"/>
          </a:xfrm>
        </p:spPr>
        <p:txBody>
          <a:bodyPr/>
          <a:lstStyle/>
          <a:p>
            <a:pPr marL="627063" indent="-627063" algn="just">
              <a:spcBef>
                <a:spcPts val="0"/>
              </a:spcBef>
              <a:spcAft>
                <a:spcPts val="600"/>
              </a:spcAft>
              <a:buNone/>
            </a:pP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dirty="0">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校內志工（或服務學習）類別包括：交通服務類（維護同學上下學通勤安全、糾察等）、環保類（全校性資源回收、垃圾分類、環保糾察、校園環境整潔、登革熱防治工作等）、學術藝文類（圖書分類、美工布置及導覽、實驗室器材管理志工等）、體育</a:t>
            </a: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服務類</a:t>
            </a:r>
            <a:r>
              <a:rPr lang="zh-TW" altLang="zh-TW" sz="1800" dirty="0">
                <a:latin typeface="微軟正黑體" panose="020B0604030504040204" pitchFamily="34" charset="-120"/>
                <a:ea typeface="微軟正黑體" panose="020B0604030504040204" pitchFamily="34" charset="-120"/>
                <a:cs typeface="Times New Roman" panose="02020603050405020304" pitchFamily="18" charset="0"/>
              </a:rPr>
              <a:t>（體育器材場地之維護及保管等）、健康服務類（協助健康檢查及衛生保健宣導工作等）及其他經學校核可之全校性志工。</a:t>
            </a:r>
          </a:p>
          <a:p>
            <a:pPr marL="627063" indent="-627063" algn="just">
              <a:spcBef>
                <a:spcPts val="0"/>
              </a:spcBef>
              <a:spcAft>
                <a:spcPts val="600"/>
              </a:spcAft>
              <a:buNone/>
            </a:pP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8</a:t>
            </a: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：依「志工服務法」規定，志工或社會服務須完成相關服務訓練後所從事之志工服務，並</a:t>
            </a:r>
            <a:r>
              <a:rPr lang="zh-TW" altLang="zh-TW" sz="1800" b="1" dirty="0" smtClean="0">
                <a:latin typeface="微軟正黑體" panose="020B0604030504040204" pitchFamily="34" charset="-120"/>
                <a:ea typeface="微軟正黑體" panose="020B0604030504040204" pitchFamily="34" charset="-120"/>
                <a:cs typeface="Times New Roman" panose="02020603050405020304" pitchFamily="18" charset="0"/>
              </a:rPr>
              <a:t>須檢附有服務日期或服務時數之證明文件方得採計。另志工教育訓練相關課程、校園參訪、觀摩活動等均不予採計。</a:t>
            </a:r>
            <a:endPar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627063" indent="-627063" algn="just">
              <a:spcBef>
                <a:spcPts val="0"/>
              </a:spcBef>
              <a:spcAft>
                <a:spcPts val="600"/>
              </a:spcAft>
              <a:buNone/>
            </a:pPr>
            <a:r>
              <a:rPr lang="zh-TW" altLang="zh-TW" sz="1800" b="1" dirty="0" smtClean="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b="1" dirty="0" smtClean="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9</a:t>
            </a:r>
            <a:r>
              <a:rPr lang="zh-TW" altLang="zh-TW" sz="1800" b="1" dirty="0" smtClean="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800" b="1" u="sng" dirty="0" smtClean="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擔任</a:t>
            </a:r>
            <a:r>
              <a:rPr lang="zh-TW" altLang="zh-TW" sz="18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社團社長</a:t>
            </a:r>
            <a:r>
              <a:rPr lang="zh-TW" altLang="zh-TW" sz="1800" b="1" u="sng" dirty="0" smtClean="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之該學期，僅就「學校幹部」或「社團參與」</a:t>
            </a:r>
            <a:r>
              <a:rPr lang="zh-TW" altLang="zh-TW" sz="18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採計其中一項</a:t>
            </a:r>
            <a:r>
              <a:rPr lang="zh-TW" altLang="zh-TW" sz="1800" b="1" u="sng" dirty="0" smtClean="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，不可同時採計</a:t>
            </a: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，考生須自行選擇最有利之採計項目（例：高一第二學期參加排球社並擔任排球社社長，該學期僅就排球社社長採計為學校幹部或社團參與）。</a:t>
            </a:r>
          </a:p>
          <a:p>
            <a:pPr marL="714375" indent="-714375" algn="just">
              <a:spcBef>
                <a:spcPts val="0"/>
              </a:spcBef>
              <a:spcAft>
                <a:spcPts val="600"/>
              </a:spcAft>
              <a:buNone/>
            </a:pP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10</a:t>
            </a: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社團類型：包括學藝性社團（如語文類、科學類等）、才藝性社團（如音樂類、表演藝術類、視覺藝術類等）、體育性社團（如球類、田徑類等）及其他經學校核可設立之全校性社團，發證時間請登錄證明文件開立（列印）時間。</a:t>
            </a:r>
            <a:endPar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627063" indent="-627063" algn="just">
              <a:spcBef>
                <a:spcPts val="0"/>
              </a:spcBef>
              <a:spcAft>
                <a:spcPts val="600"/>
              </a:spcAft>
              <a:buNone/>
            </a:pP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註</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11</a:t>
            </a: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：若同</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學期同時參加</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種以上之社團，仍以</a:t>
            </a:r>
            <a:r>
              <a:rPr lang="en-US"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zh-TW" sz="1800" dirty="0" smtClean="0">
                <a:latin typeface="微軟正黑體" panose="020B0604030504040204" pitchFamily="34" charset="-120"/>
                <a:ea typeface="微軟正黑體" panose="020B0604030504040204" pitchFamily="34" charset="-120"/>
                <a:cs typeface="Times New Roman" panose="02020603050405020304" pitchFamily="18" charset="0"/>
              </a:rPr>
              <a:t>學期採計。</a:t>
            </a:r>
            <a:r>
              <a:rPr lang="en-US" altLang="zh-TW" sz="1800" dirty="0" smtClean="0"/>
              <a:t>	</a:t>
            </a:r>
            <a:endParaRPr lang="zh-TW" altLang="zh-TW" sz="1800" dirty="0" smtClean="0"/>
          </a:p>
          <a:p>
            <a:pPr marL="627063" indent="-627063">
              <a:spcBef>
                <a:spcPts val="600"/>
              </a:spcBef>
            </a:pPr>
            <a:endParaRPr lang="zh-TW" altLang="en-US" sz="1600" dirty="0"/>
          </a:p>
        </p:txBody>
      </p:sp>
      <p:sp>
        <p:nvSpPr>
          <p:cNvPr id="8" name="標題 4"/>
          <p:cNvSpPr txBox="1">
            <a:spLocks noGrp="1"/>
          </p:cNvSpPr>
          <p:nvPr>
            <p:ph type="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Arial" charset="0"/>
                <a:ea typeface="新細明體" charset="-120"/>
              </a:defRPr>
            </a:lvl2pPr>
            <a:lvl3pPr algn="l" rtl="0" eaLnBrk="0" fontAlgn="base" hangingPunct="0">
              <a:spcBef>
                <a:spcPct val="0"/>
              </a:spcBef>
              <a:spcAft>
                <a:spcPct val="0"/>
              </a:spcAft>
              <a:defRPr kumimoji="1" sz="2800">
                <a:solidFill>
                  <a:schemeClr val="tx2"/>
                </a:solidFill>
                <a:latin typeface="Arial" charset="0"/>
                <a:ea typeface="新細明體" charset="-120"/>
              </a:defRPr>
            </a:lvl3pPr>
            <a:lvl4pPr algn="l" rtl="0" eaLnBrk="0" fontAlgn="base" hangingPunct="0">
              <a:spcBef>
                <a:spcPct val="0"/>
              </a:spcBef>
              <a:spcAft>
                <a:spcPct val="0"/>
              </a:spcAft>
              <a:defRPr kumimoji="1" sz="2800">
                <a:solidFill>
                  <a:schemeClr val="tx2"/>
                </a:solidFill>
                <a:latin typeface="Arial" charset="0"/>
                <a:ea typeface="新細明體" charset="-120"/>
              </a:defRPr>
            </a:lvl4pPr>
            <a:lvl5pPr algn="l" rtl="0" eaLnBrk="0" fontAlgn="base" hangingPunct="0">
              <a:spcBef>
                <a:spcPct val="0"/>
              </a:spcBef>
              <a:spcAft>
                <a:spcPct val="0"/>
              </a:spcAft>
              <a:defRPr kumimoji="1" sz="2800">
                <a:solidFill>
                  <a:schemeClr val="tx2"/>
                </a:solidFill>
                <a:latin typeface="Arial" charset="0"/>
                <a:ea typeface="新細明體" charset="-120"/>
              </a:defRPr>
            </a:lvl5pPr>
            <a:lvl6pPr marL="457200" algn="l" rtl="0" fontAlgn="base">
              <a:spcBef>
                <a:spcPct val="0"/>
              </a:spcBef>
              <a:spcAft>
                <a:spcPct val="0"/>
              </a:spcAft>
              <a:defRPr kumimoji="1" sz="2800">
                <a:solidFill>
                  <a:schemeClr val="tx2"/>
                </a:solidFill>
                <a:latin typeface="Arial" charset="0"/>
                <a:ea typeface="新細明體" charset="-120"/>
              </a:defRPr>
            </a:lvl6pPr>
            <a:lvl7pPr marL="914400" algn="l" rtl="0" fontAlgn="base">
              <a:spcBef>
                <a:spcPct val="0"/>
              </a:spcBef>
              <a:spcAft>
                <a:spcPct val="0"/>
              </a:spcAft>
              <a:defRPr kumimoji="1" sz="2800">
                <a:solidFill>
                  <a:schemeClr val="tx2"/>
                </a:solidFill>
                <a:latin typeface="Arial" charset="0"/>
                <a:ea typeface="新細明體" charset="-120"/>
              </a:defRPr>
            </a:lvl7pPr>
            <a:lvl8pPr marL="1371600" algn="l" rtl="0" fontAlgn="base">
              <a:spcBef>
                <a:spcPct val="0"/>
              </a:spcBef>
              <a:spcAft>
                <a:spcPct val="0"/>
              </a:spcAft>
              <a:defRPr kumimoji="1" sz="2800">
                <a:solidFill>
                  <a:schemeClr val="tx2"/>
                </a:solidFill>
                <a:latin typeface="Arial" charset="0"/>
                <a:ea typeface="新細明體" charset="-120"/>
              </a:defRPr>
            </a:lvl8pPr>
            <a:lvl9pPr marL="1828800" algn="l" rtl="0" fontAlgn="base">
              <a:spcBef>
                <a:spcPct val="0"/>
              </a:spcBef>
              <a:spcAft>
                <a:spcPct val="0"/>
              </a:spcAft>
              <a:defRPr kumimoji="1" sz="2800">
                <a:solidFill>
                  <a:schemeClr val="tx2"/>
                </a:solidFill>
                <a:latin typeface="Arial" charset="0"/>
                <a:ea typeface="新細明體" charset="-120"/>
              </a:defRPr>
            </a:lvl9pPr>
          </a:lstStyle>
          <a:p>
            <a:pPr>
              <a:defRPr/>
            </a:pP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玖、甄選規定</a:t>
            </a:r>
            <a:r>
              <a:rPr lang="en-US" altLang="zh-TW"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第</a:t>
            </a:r>
            <a:r>
              <a:rPr lang="en-US" altLang="zh-TW"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8</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比</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序</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12/12</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40206846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拾、分發方式及錄取規定</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1/5</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64514" name="內容版面配置區 2"/>
          <p:cNvSpPr>
            <a:spLocks noGrp="1"/>
          </p:cNvSpPr>
          <p:nvPr>
            <p:ph idx="1"/>
          </p:nvPr>
        </p:nvSpPr>
        <p:spPr>
          <a:xfrm>
            <a:off x="47315" y="1522413"/>
            <a:ext cx="8988736" cy="792162"/>
          </a:xfrm>
        </p:spPr>
        <p:txBody>
          <a:bodyPr/>
          <a:lstStyle/>
          <a:p>
            <a:pPr>
              <a:buFont typeface="Wingdings" panose="05000000000000000000" pitchFamily="2" charset="2"/>
              <a:buChar char="u"/>
            </a:pPr>
            <a:r>
              <a:rPr lang="zh-TW" altLang="zh-TW" sz="2150" dirty="0" smtClean="0">
                <a:latin typeface="微軟正黑體" panose="020B0604030504040204" pitchFamily="34" charset="-120"/>
                <a:ea typeface="微軟正黑體" panose="020B0604030504040204" pitchFamily="34" charset="-120"/>
                <a:cs typeface="Times New Roman" panose="02020603050405020304" pitchFamily="18" charset="0"/>
              </a:rPr>
              <a:t>依考生</a:t>
            </a:r>
            <a:r>
              <a:rPr lang="zh-TW" altLang="zh-TW" sz="215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比序排名</a:t>
            </a:r>
            <a:r>
              <a:rPr lang="zh-TW" altLang="zh-TW" sz="215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15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所選填登記就讀志願序</a:t>
            </a:r>
            <a:r>
              <a:rPr lang="zh-TW" altLang="zh-TW" sz="215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15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各校系（組）、學程招生名額</a:t>
            </a:r>
            <a:r>
              <a:rPr lang="zh-TW" altLang="zh-TW" sz="2150" dirty="0" smtClean="0">
                <a:latin typeface="微軟正黑體" panose="020B0604030504040204" pitchFamily="34" charset="-120"/>
                <a:ea typeface="微軟正黑體" panose="020B0604030504040204" pitchFamily="34" charset="-120"/>
                <a:cs typeface="Times New Roman" panose="02020603050405020304" pitchFamily="18" charset="0"/>
              </a:rPr>
              <a:t>及</a:t>
            </a:r>
            <a:r>
              <a:rPr lang="zh-TW" altLang="zh-TW" sz="215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各高職學校推薦順序</a:t>
            </a:r>
            <a:r>
              <a:rPr lang="zh-TW" altLang="zh-TW" sz="2150" dirty="0" smtClean="0">
                <a:latin typeface="微軟正黑體" panose="020B0604030504040204" pitchFamily="34" charset="-120"/>
                <a:ea typeface="微軟正黑體" panose="020B0604030504040204" pitchFamily="34" charset="-120"/>
                <a:cs typeface="Times New Roman" panose="02020603050405020304" pitchFamily="18" charset="0"/>
              </a:rPr>
              <a:t>，進行</a:t>
            </a:r>
            <a:r>
              <a:rPr lang="zh-TW" altLang="en-US" sz="2150" dirty="0" smtClean="0">
                <a:latin typeface="微軟正黑體" panose="020B0604030504040204" pitchFamily="34" charset="-120"/>
                <a:ea typeface="微軟正黑體" panose="020B0604030504040204" pitchFamily="34" charset="-120"/>
                <a:cs typeface="Times New Roman" panose="02020603050405020304" pitchFamily="18" charset="0"/>
              </a:rPr>
              <a:t>四</a:t>
            </a:r>
            <a:r>
              <a:rPr lang="zh-TW" altLang="zh-TW" sz="2150" dirty="0" smtClean="0">
                <a:latin typeface="微軟正黑體" panose="020B0604030504040204" pitchFamily="34" charset="-120"/>
                <a:ea typeface="微軟正黑體" panose="020B0604030504040204" pitchFamily="34" charset="-120"/>
                <a:cs typeface="Times New Roman" panose="02020603050405020304" pitchFamily="18" charset="0"/>
              </a:rPr>
              <a:t>輪分發錄取作業。</a:t>
            </a:r>
          </a:p>
          <a:p>
            <a:pPr>
              <a:buFont typeface="Wingdings" panose="05000000000000000000" pitchFamily="2" charset="2"/>
              <a:buChar char="p"/>
            </a:pPr>
            <a:endPar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64515"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6BBCFBFF-1A5A-45BB-9C25-447A50064E07}" type="slidenum">
              <a:rPr lang="zh-TW" altLang="en-US" sz="1400" smtClean="0"/>
              <a:pPr>
                <a:spcBef>
                  <a:spcPct val="0"/>
                </a:spcBef>
                <a:buFontTx/>
                <a:buNone/>
              </a:pPr>
              <a:t>27</a:t>
            </a:fld>
            <a:endParaRPr lang="en-US" altLang="zh-TW" sz="1400" smtClean="0"/>
          </a:p>
        </p:txBody>
      </p:sp>
      <p:sp>
        <p:nvSpPr>
          <p:cNvPr id="6" name="矩形 5"/>
          <p:cNvSpPr/>
          <p:nvPr/>
        </p:nvSpPr>
        <p:spPr>
          <a:xfrm>
            <a:off x="74802" y="1087913"/>
            <a:ext cx="1568992"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分發方式</a:t>
            </a:r>
          </a:p>
        </p:txBody>
      </p:sp>
      <p:sp>
        <p:nvSpPr>
          <p:cNvPr id="7" name="矩形 6"/>
          <p:cNvSpPr/>
          <p:nvPr/>
        </p:nvSpPr>
        <p:spPr>
          <a:xfrm>
            <a:off x="74802" y="2377465"/>
            <a:ext cx="221706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四輪分發考生</a:t>
            </a:r>
          </a:p>
        </p:txBody>
      </p:sp>
      <p:sp>
        <p:nvSpPr>
          <p:cNvPr id="64523" name="內容版面配置區 2"/>
          <p:cNvSpPr txBox="1">
            <a:spLocks/>
          </p:cNvSpPr>
          <p:nvPr/>
        </p:nvSpPr>
        <p:spPr bwMode="auto">
          <a:xfrm>
            <a:off x="47314" y="2851839"/>
            <a:ext cx="9000869" cy="2852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marL="361950" lvl="1" indent="-361950" algn="just" defTabSz="666750">
              <a:lnSpc>
                <a:spcPct val="110000"/>
              </a:lnSpc>
              <a:spcBef>
                <a:spcPts val="0"/>
              </a:spcBef>
              <a:spcAft>
                <a:spcPct val="15000"/>
              </a:spcAft>
              <a:buFont typeface="Wingdings" panose="05000000000000000000" pitchFamily="2" charset="2"/>
              <a:buChar char="u"/>
              <a:defRPr/>
            </a:pPr>
            <a:r>
              <a:rPr lang="zh-TW" altLang="en-US" sz="215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全部報名考生</a:t>
            </a:r>
            <a:r>
              <a:rPr lang="zh-TW" altLang="en-US" sz="2150" b="1" spc="-100" dirty="0">
                <a:latin typeface="微軟正黑體" panose="020B0604030504040204" pitchFamily="34" charset="-120"/>
                <a:ea typeface="微軟正黑體" panose="020B0604030504040204" pitchFamily="34" charset="-120"/>
                <a:cs typeface="Times New Roman" panose="02020603050405020304" pitchFamily="18" charset="0"/>
              </a:rPr>
              <a:t>進行比序排名</a:t>
            </a:r>
            <a:r>
              <a:rPr lang="zh-TW" altLang="en-US" sz="2150" spc="-100" dirty="0">
                <a:latin typeface="微軟正黑體" panose="020B0604030504040204" pitchFamily="34" charset="-120"/>
                <a:ea typeface="微軟正黑體" panose="020B0604030504040204" pitchFamily="34" charset="-120"/>
                <a:cs typeface="Times New Roman" panose="02020603050405020304" pitchFamily="18" charset="0"/>
              </a:rPr>
              <a:t>（含同名次參酌比序）。</a:t>
            </a:r>
            <a:endParaRPr lang="en-US" altLang="zh-TW" sz="2150" spc="-100" dirty="0">
              <a:latin typeface="微軟正黑體" panose="020B0604030504040204" pitchFamily="34" charset="-120"/>
              <a:ea typeface="微軟正黑體" panose="020B0604030504040204" pitchFamily="34" charset="-120"/>
              <a:cs typeface="Times New Roman" panose="02020603050405020304" pitchFamily="18" charset="0"/>
            </a:endParaRPr>
          </a:p>
          <a:p>
            <a:pPr marL="361950" lvl="1" indent="-361950" algn="just" defTabSz="666750">
              <a:lnSpc>
                <a:spcPct val="110000"/>
              </a:lnSpc>
              <a:spcBef>
                <a:spcPts val="0"/>
              </a:spcBef>
              <a:spcAft>
                <a:spcPct val="15000"/>
              </a:spcAft>
              <a:buFont typeface="Wingdings" panose="05000000000000000000" pitchFamily="2" charset="2"/>
              <a:buChar char="u"/>
              <a:defRPr/>
            </a:pPr>
            <a:r>
              <a:rPr lang="zh-TW" altLang="en-US" sz="215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取各</a:t>
            </a:r>
            <a:r>
              <a:rPr lang="zh-TW" altLang="en-US" sz="215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單一高職學校</a:t>
            </a:r>
            <a:r>
              <a:rPr lang="zh-TW" altLang="en-US" sz="215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之考生</a:t>
            </a:r>
            <a:r>
              <a:rPr lang="zh-TW" altLang="en-US" sz="215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比序排名</a:t>
            </a:r>
            <a:r>
              <a:rPr lang="zh-TW" altLang="en-US" sz="2150" spc="-100" dirty="0">
                <a:latin typeface="微軟正黑體" panose="020B0604030504040204" pitchFamily="34" charset="-120"/>
                <a:ea typeface="微軟正黑體" panose="020B0604030504040204" pitchFamily="34" charset="-120"/>
                <a:cs typeface="Times New Roman" panose="02020603050405020304" pitchFamily="18" charset="0"/>
              </a:rPr>
              <a:t>（單一高職學校內比序排名仍相同時，再依高職學校推薦順序），</a:t>
            </a:r>
            <a:r>
              <a:rPr lang="zh-TW" altLang="en-US" sz="215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215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215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位</a:t>
            </a:r>
            <a:r>
              <a:rPr lang="zh-TW" altLang="en-US" sz="2150" spc="-100" dirty="0">
                <a:latin typeface="微軟正黑體" panose="020B0604030504040204" pitchFamily="34" charset="-120"/>
                <a:ea typeface="微軟正黑體" panose="020B0604030504040204" pitchFamily="34" charset="-120"/>
                <a:cs typeface="Times New Roman" panose="02020603050405020304" pitchFamily="18" charset="0"/>
              </a:rPr>
              <a:t>者為</a:t>
            </a:r>
            <a:r>
              <a:rPr lang="zh-TW" altLang="en-US" sz="215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第一輪</a:t>
            </a:r>
            <a:r>
              <a:rPr lang="zh-TW" altLang="en-US" sz="2150" spc="-100" dirty="0">
                <a:latin typeface="微軟正黑體" panose="020B0604030504040204" pitchFamily="34" charset="-120"/>
                <a:ea typeface="微軟正黑體" panose="020B0604030504040204" pitchFamily="34" charset="-120"/>
                <a:cs typeface="Times New Roman" panose="02020603050405020304" pitchFamily="18" charset="0"/>
              </a:rPr>
              <a:t>分發考生、</a:t>
            </a:r>
            <a:r>
              <a:rPr lang="zh-TW" altLang="en-US" sz="215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215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215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位</a:t>
            </a:r>
            <a:r>
              <a:rPr lang="zh-TW" altLang="en-US" sz="2150" spc="-100" dirty="0">
                <a:latin typeface="微軟正黑體" panose="020B0604030504040204" pitchFamily="34" charset="-120"/>
                <a:ea typeface="微軟正黑體" panose="020B0604030504040204" pitchFamily="34" charset="-120"/>
                <a:cs typeface="Times New Roman" panose="02020603050405020304" pitchFamily="18" charset="0"/>
              </a:rPr>
              <a:t>者為</a:t>
            </a:r>
            <a:r>
              <a:rPr lang="zh-TW" altLang="en-US" sz="215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第二輪</a:t>
            </a:r>
            <a:r>
              <a:rPr lang="zh-TW" altLang="en-US" sz="2150" spc="-100" dirty="0">
                <a:latin typeface="微軟正黑體" panose="020B0604030504040204" pitchFamily="34" charset="-120"/>
                <a:ea typeface="微軟正黑體" panose="020B0604030504040204" pitchFamily="34" charset="-120"/>
                <a:cs typeface="Times New Roman" panose="02020603050405020304" pitchFamily="18" charset="0"/>
              </a:rPr>
              <a:t>分發考生、</a:t>
            </a:r>
            <a:r>
              <a:rPr lang="zh-TW" altLang="en-US" sz="215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215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215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位</a:t>
            </a:r>
            <a:r>
              <a:rPr lang="zh-TW" altLang="en-US" sz="2150" spc="-100" dirty="0">
                <a:latin typeface="微軟正黑體" panose="020B0604030504040204" pitchFamily="34" charset="-120"/>
                <a:ea typeface="微軟正黑體" panose="020B0604030504040204" pitchFamily="34" charset="-120"/>
                <a:cs typeface="Times New Roman" panose="02020603050405020304" pitchFamily="18" charset="0"/>
              </a:rPr>
              <a:t>者為</a:t>
            </a:r>
            <a:r>
              <a:rPr lang="zh-TW" altLang="en-US" sz="215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第三輪</a:t>
            </a:r>
            <a:r>
              <a:rPr lang="zh-TW" altLang="en-US" sz="2150" spc="-100" dirty="0">
                <a:latin typeface="微軟正黑體" panose="020B0604030504040204" pitchFamily="34" charset="-120"/>
                <a:ea typeface="微軟正黑體" panose="020B0604030504040204" pitchFamily="34" charset="-120"/>
                <a:cs typeface="Times New Roman" panose="02020603050405020304" pitchFamily="18" charset="0"/>
              </a:rPr>
              <a:t>分發考生，</a:t>
            </a:r>
            <a:r>
              <a:rPr lang="zh-TW" altLang="en-US" sz="215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其餘考生</a:t>
            </a:r>
            <a:r>
              <a:rPr lang="zh-TW" altLang="en-US" sz="2150" spc="-100" dirty="0">
                <a:latin typeface="微軟正黑體" panose="020B0604030504040204" pitchFamily="34" charset="-120"/>
                <a:ea typeface="微軟正黑體" panose="020B0604030504040204" pitchFamily="34" charset="-120"/>
                <a:cs typeface="Times New Roman" panose="02020603050405020304" pitchFamily="18" charset="0"/>
              </a:rPr>
              <a:t>均為</a:t>
            </a:r>
            <a:r>
              <a:rPr lang="zh-TW" altLang="en-US" sz="215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第四輪</a:t>
            </a:r>
            <a:r>
              <a:rPr lang="zh-TW" altLang="en-US" sz="2150" spc="-100" dirty="0">
                <a:latin typeface="微軟正黑體" panose="020B0604030504040204" pitchFamily="34" charset="-120"/>
                <a:ea typeface="微軟正黑體" panose="020B0604030504040204" pitchFamily="34" charset="-120"/>
                <a:cs typeface="Times New Roman" panose="02020603050405020304" pitchFamily="18" charset="0"/>
              </a:rPr>
              <a:t>分發考生。</a:t>
            </a:r>
          </a:p>
        </p:txBody>
      </p:sp>
      <p:graphicFrame>
        <p:nvGraphicFramePr>
          <p:cNvPr id="3" name="表格 2"/>
          <p:cNvGraphicFramePr>
            <a:graphicFrameLocks noGrp="1"/>
          </p:cNvGraphicFramePr>
          <p:nvPr>
            <p:extLst>
              <p:ext uri="{D42A27DB-BD31-4B8C-83A1-F6EECF244321}">
                <p14:modId xmlns:p14="http://schemas.microsoft.com/office/powerpoint/2010/main" val="1221253737"/>
              </p:ext>
            </p:extLst>
          </p:nvPr>
        </p:nvGraphicFramePr>
        <p:xfrm>
          <a:off x="53575" y="4539839"/>
          <a:ext cx="9000864" cy="1097280"/>
        </p:xfrm>
        <a:graphic>
          <a:graphicData uri="http://schemas.openxmlformats.org/drawingml/2006/table">
            <a:tbl>
              <a:tblPr firstRow="1" bandRow="1">
                <a:tableStyleId>{5C22544A-7EE6-4342-B048-85BDC9FD1C3A}</a:tableStyleId>
              </a:tblPr>
              <a:tblGrid>
                <a:gridCol w="562554">
                  <a:extLst>
                    <a:ext uri="{9D8B030D-6E8A-4147-A177-3AD203B41FA5}">
                      <a16:colId xmlns:a16="http://schemas.microsoft.com/office/drawing/2014/main" val="20000"/>
                    </a:ext>
                  </a:extLst>
                </a:gridCol>
                <a:gridCol w="562554">
                  <a:extLst>
                    <a:ext uri="{9D8B030D-6E8A-4147-A177-3AD203B41FA5}">
                      <a16:colId xmlns:a16="http://schemas.microsoft.com/office/drawing/2014/main" val="3894535439"/>
                    </a:ext>
                  </a:extLst>
                </a:gridCol>
                <a:gridCol w="562554">
                  <a:extLst>
                    <a:ext uri="{9D8B030D-6E8A-4147-A177-3AD203B41FA5}">
                      <a16:colId xmlns:a16="http://schemas.microsoft.com/office/drawing/2014/main" val="20001"/>
                    </a:ext>
                  </a:extLst>
                </a:gridCol>
                <a:gridCol w="562554">
                  <a:extLst>
                    <a:ext uri="{9D8B030D-6E8A-4147-A177-3AD203B41FA5}">
                      <a16:colId xmlns:a16="http://schemas.microsoft.com/office/drawing/2014/main" val="20002"/>
                    </a:ext>
                  </a:extLst>
                </a:gridCol>
                <a:gridCol w="562554">
                  <a:extLst>
                    <a:ext uri="{9D8B030D-6E8A-4147-A177-3AD203B41FA5}">
                      <a16:colId xmlns:a16="http://schemas.microsoft.com/office/drawing/2014/main" val="20003"/>
                    </a:ext>
                  </a:extLst>
                </a:gridCol>
                <a:gridCol w="562554">
                  <a:extLst>
                    <a:ext uri="{9D8B030D-6E8A-4147-A177-3AD203B41FA5}">
                      <a16:colId xmlns:a16="http://schemas.microsoft.com/office/drawing/2014/main" val="20004"/>
                    </a:ext>
                  </a:extLst>
                </a:gridCol>
                <a:gridCol w="562554">
                  <a:extLst>
                    <a:ext uri="{9D8B030D-6E8A-4147-A177-3AD203B41FA5}">
                      <a16:colId xmlns:a16="http://schemas.microsoft.com/office/drawing/2014/main" val="20005"/>
                    </a:ext>
                  </a:extLst>
                </a:gridCol>
                <a:gridCol w="562554">
                  <a:extLst>
                    <a:ext uri="{9D8B030D-6E8A-4147-A177-3AD203B41FA5}">
                      <a16:colId xmlns:a16="http://schemas.microsoft.com/office/drawing/2014/main" val="20006"/>
                    </a:ext>
                  </a:extLst>
                </a:gridCol>
                <a:gridCol w="562554">
                  <a:extLst>
                    <a:ext uri="{9D8B030D-6E8A-4147-A177-3AD203B41FA5}">
                      <a16:colId xmlns:a16="http://schemas.microsoft.com/office/drawing/2014/main" val="20007"/>
                    </a:ext>
                  </a:extLst>
                </a:gridCol>
                <a:gridCol w="562554">
                  <a:extLst>
                    <a:ext uri="{9D8B030D-6E8A-4147-A177-3AD203B41FA5}">
                      <a16:colId xmlns:a16="http://schemas.microsoft.com/office/drawing/2014/main" val="20008"/>
                    </a:ext>
                  </a:extLst>
                </a:gridCol>
                <a:gridCol w="562554">
                  <a:extLst>
                    <a:ext uri="{9D8B030D-6E8A-4147-A177-3AD203B41FA5}">
                      <a16:colId xmlns:a16="http://schemas.microsoft.com/office/drawing/2014/main" val="20009"/>
                    </a:ext>
                  </a:extLst>
                </a:gridCol>
                <a:gridCol w="562554">
                  <a:extLst>
                    <a:ext uri="{9D8B030D-6E8A-4147-A177-3AD203B41FA5}">
                      <a16:colId xmlns:a16="http://schemas.microsoft.com/office/drawing/2014/main" val="20010"/>
                    </a:ext>
                  </a:extLst>
                </a:gridCol>
                <a:gridCol w="562554">
                  <a:extLst>
                    <a:ext uri="{9D8B030D-6E8A-4147-A177-3AD203B41FA5}">
                      <a16:colId xmlns:a16="http://schemas.microsoft.com/office/drawing/2014/main" val="20011"/>
                    </a:ext>
                  </a:extLst>
                </a:gridCol>
                <a:gridCol w="562554">
                  <a:extLst>
                    <a:ext uri="{9D8B030D-6E8A-4147-A177-3AD203B41FA5}">
                      <a16:colId xmlns:a16="http://schemas.microsoft.com/office/drawing/2014/main" val="20012"/>
                    </a:ext>
                  </a:extLst>
                </a:gridCol>
                <a:gridCol w="562554">
                  <a:extLst>
                    <a:ext uri="{9D8B030D-6E8A-4147-A177-3AD203B41FA5}">
                      <a16:colId xmlns:a16="http://schemas.microsoft.com/office/drawing/2014/main" val="20013"/>
                    </a:ext>
                  </a:extLst>
                </a:gridCol>
                <a:gridCol w="562554">
                  <a:extLst>
                    <a:ext uri="{9D8B030D-6E8A-4147-A177-3AD203B41FA5}">
                      <a16:colId xmlns:a16="http://schemas.microsoft.com/office/drawing/2014/main" val="20014"/>
                    </a:ext>
                  </a:extLst>
                </a:gridCol>
              </a:tblGrid>
              <a:tr h="360040">
                <a:tc>
                  <a:txBody>
                    <a:bodyPr/>
                    <a:lstStyle/>
                    <a:p>
                      <a:pPr algn="ctr">
                        <a:lnSpc>
                          <a:spcPts val="1800"/>
                        </a:lnSpc>
                      </a:pPr>
                      <a:r>
                        <a:rPr lang="zh-TW" altLang="en-US" sz="1400" dirty="0" smtClean="0">
                          <a:solidFill>
                            <a:schemeClr val="tx1"/>
                          </a:solidFill>
                          <a:latin typeface="微軟正黑體" panose="020B0604030504040204" pitchFamily="34" charset="-120"/>
                          <a:ea typeface="微軟正黑體" panose="020B0604030504040204" pitchFamily="34" charset="-120"/>
                        </a:rPr>
                        <a:t>推薦順序</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rgbClr val="0000FF"/>
                          </a:solidFill>
                          <a:latin typeface="微軟正黑體" panose="020B0604030504040204" pitchFamily="34" charset="-120"/>
                          <a:ea typeface="微軟正黑體" panose="020B0604030504040204" pitchFamily="34" charset="-120"/>
                        </a:rPr>
                        <a:t>A1</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rgbClr val="0000FF"/>
                          </a:solidFill>
                          <a:latin typeface="微軟正黑體" panose="020B0604030504040204" pitchFamily="34" charset="-120"/>
                          <a:ea typeface="微軟正黑體" panose="020B0604030504040204" pitchFamily="34" charset="-120"/>
                        </a:rPr>
                        <a:t>A2</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rgbClr val="0000FF"/>
                          </a:solidFill>
                          <a:latin typeface="微軟正黑體" panose="020B0604030504040204" pitchFamily="34" charset="-120"/>
                          <a:ea typeface="微軟正黑體" panose="020B0604030504040204" pitchFamily="34" charset="-120"/>
                        </a:rPr>
                        <a:t>A3</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rgbClr val="0000FF"/>
                          </a:solidFill>
                          <a:latin typeface="微軟正黑體" panose="020B0604030504040204" pitchFamily="34" charset="-120"/>
                          <a:ea typeface="微軟正黑體" panose="020B0604030504040204" pitchFamily="34" charset="-120"/>
                        </a:rPr>
                        <a:t>A4</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rgbClr val="0000FF"/>
                          </a:solidFill>
                          <a:latin typeface="微軟正黑體" panose="020B0604030504040204" pitchFamily="34" charset="-120"/>
                          <a:ea typeface="微軟正黑體" panose="020B0604030504040204" pitchFamily="34" charset="-120"/>
                        </a:rPr>
                        <a:t>A5</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rgbClr val="0000FF"/>
                          </a:solidFill>
                          <a:latin typeface="微軟正黑體" panose="020B0604030504040204" pitchFamily="34" charset="-120"/>
                          <a:ea typeface="微軟正黑體" panose="020B0604030504040204" pitchFamily="34" charset="-120"/>
                        </a:rPr>
                        <a:t>A6</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rgbClr val="0000FF"/>
                          </a:solidFill>
                          <a:latin typeface="微軟正黑體" panose="020B0604030504040204" pitchFamily="34" charset="-120"/>
                          <a:ea typeface="微軟正黑體" panose="020B0604030504040204" pitchFamily="34" charset="-120"/>
                        </a:rPr>
                        <a:t>A7</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rgbClr val="0000FF"/>
                          </a:solidFill>
                          <a:latin typeface="微軟正黑體" panose="020B0604030504040204" pitchFamily="34" charset="-120"/>
                          <a:ea typeface="微軟正黑體" panose="020B0604030504040204" pitchFamily="34" charset="-120"/>
                        </a:rPr>
                        <a:t>A8</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rgbClr val="0000FF"/>
                          </a:solidFill>
                          <a:latin typeface="微軟正黑體" panose="020B0604030504040204" pitchFamily="34" charset="-120"/>
                          <a:ea typeface="微軟正黑體" panose="020B0604030504040204" pitchFamily="34" charset="-120"/>
                        </a:rPr>
                        <a:t>A9</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rgbClr val="0000FF"/>
                          </a:solidFill>
                          <a:latin typeface="微軟正黑體" panose="020B0604030504040204" pitchFamily="34" charset="-120"/>
                          <a:ea typeface="微軟正黑體" panose="020B0604030504040204" pitchFamily="34" charset="-120"/>
                        </a:rPr>
                        <a:t>A10</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rgbClr val="0000FF"/>
                          </a:solidFill>
                          <a:latin typeface="微軟正黑體" panose="020B0604030504040204" pitchFamily="34" charset="-120"/>
                          <a:ea typeface="微軟正黑體" panose="020B0604030504040204" pitchFamily="34" charset="-120"/>
                        </a:rPr>
                        <a:t>A11</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rgbClr val="0000FF"/>
                          </a:solidFill>
                          <a:latin typeface="微軟正黑體" panose="020B0604030504040204" pitchFamily="34" charset="-120"/>
                          <a:ea typeface="微軟正黑體" panose="020B0604030504040204" pitchFamily="34" charset="-120"/>
                        </a:rPr>
                        <a:t>A12</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rgbClr val="0000FF"/>
                          </a:solidFill>
                          <a:latin typeface="微軟正黑體" panose="020B0604030504040204" pitchFamily="34" charset="-120"/>
                          <a:ea typeface="微軟正黑體" panose="020B0604030504040204" pitchFamily="34" charset="-120"/>
                        </a:rPr>
                        <a:t>A13</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rgbClr val="0000FF"/>
                          </a:solidFill>
                          <a:latin typeface="微軟正黑體" panose="020B0604030504040204" pitchFamily="34" charset="-120"/>
                          <a:ea typeface="微軟正黑體" panose="020B0604030504040204" pitchFamily="34" charset="-120"/>
                        </a:rPr>
                        <a:t>A14</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rgbClr val="0000FF"/>
                          </a:solidFill>
                          <a:latin typeface="微軟正黑體" panose="020B0604030504040204" pitchFamily="34" charset="-120"/>
                          <a:ea typeface="微軟正黑體" panose="020B0604030504040204" pitchFamily="34" charset="-120"/>
                        </a:rPr>
                        <a:t>A15</a:t>
                      </a:r>
                      <a:endParaRPr lang="zh-TW" altLang="en-US" sz="1400" dirty="0">
                        <a:solidFill>
                          <a:srgbClr val="0000FF"/>
                        </a:solidFill>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0"/>
                  </a:ext>
                </a:extLst>
              </a:tr>
              <a:tr h="370840">
                <a:tc>
                  <a:txBody>
                    <a:bodyPr/>
                    <a:lstStyle/>
                    <a:p>
                      <a:pPr algn="ctr">
                        <a:lnSpc>
                          <a:spcPts val="1800"/>
                        </a:lnSpc>
                      </a:pPr>
                      <a:r>
                        <a:rPr lang="zh-TW" altLang="en-US" sz="1400" b="1" dirty="0" smtClean="0">
                          <a:solidFill>
                            <a:schemeClr val="tx1"/>
                          </a:solidFill>
                          <a:latin typeface="微軟正黑體" panose="020B0604030504040204" pitchFamily="34" charset="-120"/>
                          <a:ea typeface="微軟正黑體" panose="020B0604030504040204" pitchFamily="34" charset="-120"/>
                        </a:rPr>
                        <a:t>比序排名</a:t>
                      </a:r>
                      <a:endParaRPr lang="zh-TW" altLang="en-US" sz="1400" b="1"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b="1" dirty="0" smtClean="0">
                          <a:solidFill>
                            <a:srgbClr val="6600CC"/>
                          </a:solidFill>
                          <a:latin typeface="微軟正黑體" panose="020B0604030504040204" pitchFamily="34" charset="-120"/>
                          <a:ea typeface="微軟正黑體" panose="020B0604030504040204" pitchFamily="34" charset="-120"/>
                        </a:rPr>
                        <a:t>52</a:t>
                      </a:r>
                      <a:endParaRPr lang="zh-TW" altLang="en-US" sz="1400" b="1" dirty="0">
                        <a:solidFill>
                          <a:srgbClr val="6600CC"/>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b="1" dirty="0" smtClean="0">
                          <a:solidFill>
                            <a:srgbClr val="FF3399"/>
                          </a:solidFill>
                          <a:latin typeface="微軟正黑體" panose="020B0604030504040204" pitchFamily="34" charset="-120"/>
                          <a:ea typeface="微軟正黑體" panose="020B0604030504040204" pitchFamily="34" charset="-120"/>
                        </a:rPr>
                        <a:t>48</a:t>
                      </a:r>
                      <a:endParaRPr lang="zh-TW" altLang="en-US" sz="1400" b="1" dirty="0">
                        <a:solidFill>
                          <a:srgbClr val="FF3399"/>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b="1" dirty="0" smtClean="0">
                          <a:solidFill>
                            <a:srgbClr val="00B050"/>
                          </a:solidFill>
                          <a:latin typeface="微軟正黑體" panose="020B0604030504040204" pitchFamily="34" charset="-120"/>
                          <a:ea typeface="微軟正黑體" panose="020B0604030504040204" pitchFamily="34" charset="-120"/>
                        </a:rPr>
                        <a:t>81</a:t>
                      </a:r>
                      <a:endParaRPr lang="zh-TW" altLang="en-US" sz="1400" b="1" dirty="0">
                        <a:solidFill>
                          <a:srgbClr val="00B050"/>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chemeClr val="tx1"/>
                          </a:solidFill>
                          <a:latin typeface="微軟正黑體" panose="020B0604030504040204" pitchFamily="34" charset="-120"/>
                          <a:ea typeface="微軟正黑體" panose="020B0604030504040204" pitchFamily="34" charset="-120"/>
                        </a:rPr>
                        <a:t>81</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chemeClr val="tx1"/>
                          </a:solidFill>
                          <a:latin typeface="微軟正黑體" panose="020B0604030504040204" pitchFamily="34" charset="-120"/>
                          <a:ea typeface="微軟正黑體" panose="020B0604030504040204" pitchFamily="34" charset="-120"/>
                        </a:rPr>
                        <a:t>182</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chemeClr val="tx1"/>
                          </a:solidFill>
                          <a:latin typeface="微軟正黑體" panose="020B0604030504040204" pitchFamily="34" charset="-120"/>
                          <a:ea typeface="微軟正黑體" panose="020B0604030504040204" pitchFamily="34" charset="-120"/>
                        </a:rPr>
                        <a:t>315</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chemeClr val="tx1"/>
                          </a:solidFill>
                          <a:latin typeface="微軟正黑體" panose="020B0604030504040204" pitchFamily="34" charset="-120"/>
                          <a:ea typeface="微軟正黑體" panose="020B0604030504040204" pitchFamily="34" charset="-120"/>
                        </a:rPr>
                        <a:t>305</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chemeClr val="tx1"/>
                          </a:solidFill>
                          <a:latin typeface="微軟正黑體" panose="020B0604030504040204" pitchFamily="34" charset="-120"/>
                          <a:ea typeface="微軟正黑體" panose="020B0604030504040204" pitchFamily="34" charset="-120"/>
                        </a:rPr>
                        <a:t>886</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400" dirty="0" smtClean="0">
                          <a:solidFill>
                            <a:schemeClr val="tx1"/>
                          </a:solidFill>
                          <a:latin typeface="微軟正黑體" panose="020B0604030504040204" pitchFamily="34" charset="-120"/>
                          <a:ea typeface="微軟正黑體" panose="020B0604030504040204" pitchFamily="34" charset="-120"/>
                        </a:rPr>
                        <a:t>913</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200" dirty="0" smtClean="0">
                          <a:solidFill>
                            <a:schemeClr val="tx1"/>
                          </a:solidFill>
                          <a:latin typeface="微軟正黑體" panose="020B0604030504040204" pitchFamily="34" charset="-120"/>
                          <a:ea typeface="微軟正黑體" panose="020B0604030504040204" pitchFamily="34" charset="-120"/>
                        </a:rPr>
                        <a:t>1125</a:t>
                      </a:r>
                      <a:endParaRPr lang="zh-TW" altLang="en-US" sz="12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200" dirty="0" smtClean="0">
                          <a:solidFill>
                            <a:schemeClr val="tx1"/>
                          </a:solidFill>
                          <a:latin typeface="微軟正黑體" panose="020B0604030504040204" pitchFamily="34" charset="-120"/>
                          <a:ea typeface="微軟正黑體" panose="020B0604030504040204" pitchFamily="34" charset="-120"/>
                        </a:rPr>
                        <a:t>1058</a:t>
                      </a:r>
                      <a:endParaRPr lang="zh-TW" altLang="en-US" sz="12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200" dirty="0" smtClean="0">
                          <a:solidFill>
                            <a:schemeClr val="tx1"/>
                          </a:solidFill>
                          <a:latin typeface="微軟正黑體" panose="020B0604030504040204" pitchFamily="34" charset="-120"/>
                          <a:ea typeface="微軟正黑體" panose="020B0604030504040204" pitchFamily="34" charset="-120"/>
                        </a:rPr>
                        <a:t>1637</a:t>
                      </a:r>
                      <a:endParaRPr lang="zh-TW" altLang="en-US" sz="120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200" dirty="0" smtClean="0">
                          <a:latin typeface="微軟正黑體" panose="020B0604030504040204" pitchFamily="34" charset="-120"/>
                          <a:ea typeface="微軟正黑體" panose="020B0604030504040204" pitchFamily="34" charset="-120"/>
                        </a:rPr>
                        <a:t>1755</a:t>
                      </a:r>
                      <a:endParaRPr lang="zh-TW" altLang="en-US" sz="1200" dirty="0">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200" dirty="0" smtClean="0">
                          <a:latin typeface="微軟正黑體" panose="020B0604030504040204" pitchFamily="34" charset="-120"/>
                          <a:ea typeface="微軟正黑體" panose="020B0604030504040204" pitchFamily="34" charset="-120"/>
                        </a:rPr>
                        <a:t>1943</a:t>
                      </a:r>
                      <a:endParaRPr lang="zh-TW" altLang="en-US" sz="1200" dirty="0">
                        <a:latin typeface="微軟正黑體" panose="020B0604030504040204" pitchFamily="34" charset="-120"/>
                        <a:ea typeface="微軟正黑體" panose="020B0604030504040204" pitchFamily="34" charset="-120"/>
                      </a:endParaRPr>
                    </a:p>
                  </a:txBody>
                  <a:tcPr anchor="ctr"/>
                </a:tc>
                <a:tc>
                  <a:txBody>
                    <a:bodyPr/>
                    <a:lstStyle/>
                    <a:p>
                      <a:pPr algn="ctr">
                        <a:lnSpc>
                          <a:spcPts val="1800"/>
                        </a:lnSpc>
                      </a:pPr>
                      <a:r>
                        <a:rPr lang="en-US" altLang="zh-TW" sz="1200" dirty="0" smtClean="0">
                          <a:latin typeface="微軟正黑體" panose="020B0604030504040204" pitchFamily="34" charset="-120"/>
                          <a:ea typeface="微軟正黑體" panose="020B0604030504040204" pitchFamily="34" charset="-120"/>
                        </a:rPr>
                        <a:t>2276</a:t>
                      </a:r>
                      <a:endParaRPr lang="zh-TW" altLang="en-US" sz="1200" dirty="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1"/>
                  </a:ext>
                </a:extLst>
              </a:tr>
            </a:tbl>
          </a:graphicData>
        </a:graphic>
      </p:graphicFrame>
      <p:cxnSp>
        <p:nvCxnSpPr>
          <p:cNvPr id="4" name="直線單箭頭接點 3"/>
          <p:cNvCxnSpPr/>
          <p:nvPr/>
        </p:nvCxnSpPr>
        <p:spPr>
          <a:xfrm flipH="1" flipV="1">
            <a:off x="909529" y="5530262"/>
            <a:ext cx="144016" cy="216024"/>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 name="文字方塊 4"/>
          <p:cNvSpPr txBox="1"/>
          <p:nvPr/>
        </p:nvSpPr>
        <p:spPr>
          <a:xfrm>
            <a:off x="1357791" y="5755551"/>
            <a:ext cx="763676" cy="523220"/>
          </a:xfrm>
          <a:prstGeom prst="rect">
            <a:avLst/>
          </a:prstGeom>
          <a:noFill/>
        </p:spPr>
        <p:txBody>
          <a:bodyPr wrap="square" rtlCol="0">
            <a:spAutoFit/>
          </a:bodyPr>
          <a:lstStyle/>
          <a:p>
            <a:r>
              <a:rPr lang="zh-TW" altLang="en-US" sz="1400" b="1" dirty="0" smtClean="0">
                <a:solidFill>
                  <a:srgbClr val="FF3399"/>
                </a:solidFill>
                <a:latin typeface="微軟正黑體" panose="020B0604030504040204" pitchFamily="34" charset="-120"/>
                <a:ea typeface="微軟正黑體" panose="020B0604030504040204" pitchFamily="34" charset="-120"/>
                <a:cs typeface="華康儷楷書" panose="03000509000000000000" pitchFamily="65" charset="-120"/>
              </a:rPr>
              <a:t>第一輪分發</a:t>
            </a:r>
            <a:endParaRPr lang="zh-TW" altLang="en-US" sz="1400" b="1" dirty="0">
              <a:solidFill>
                <a:srgbClr val="FF3399"/>
              </a:solidFill>
              <a:latin typeface="微軟正黑體" panose="020B0604030504040204" pitchFamily="34" charset="-120"/>
              <a:ea typeface="微軟正黑體" panose="020B0604030504040204" pitchFamily="34" charset="-120"/>
              <a:cs typeface="華康儷楷書" panose="03000509000000000000" pitchFamily="65" charset="-120"/>
            </a:endParaRPr>
          </a:p>
        </p:txBody>
      </p:sp>
      <p:sp>
        <p:nvSpPr>
          <p:cNvPr id="12" name="文字方塊 11"/>
          <p:cNvSpPr txBox="1"/>
          <p:nvPr/>
        </p:nvSpPr>
        <p:spPr>
          <a:xfrm>
            <a:off x="673688" y="5770254"/>
            <a:ext cx="763676" cy="523220"/>
          </a:xfrm>
          <a:prstGeom prst="rect">
            <a:avLst/>
          </a:prstGeom>
          <a:noFill/>
        </p:spPr>
        <p:txBody>
          <a:bodyPr wrap="square" rtlCol="0">
            <a:spAutoFit/>
          </a:bodyPr>
          <a:lstStyle/>
          <a:p>
            <a:r>
              <a:rPr lang="zh-TW" altLang="en-US" sz="1400" b="1" dirty="0" smtClean="0">
                <a:solidFill>
                  <a:srgbClr val="7030A0"/>
                </a:solidFill>
                <a:latin typeface="微軟正黑體" panose="020B0604030504040204" pitchFamily="34" charset="-120"/>
                <a:ea typeface="微軟正黑體" panose="020B0604030504040204" pitchFamily="34" charset="-120"/>
                <a:cs typeface="華康儷楷書" panose="03000509000000000000" pitchFamily="65" charset="-120"/>
              </a:rPr>
              <a:t>第二輪分發</a:t>
            </a:r>
            <a:endParaRPr lang="zh-TW" altLang="en-US" sz="1400" b="1" dirty="0">
              <a:solidFill>
                <a:srgbClr val="7030A0"/>
              </a:solidFill>
              <a:latin typeface="微軟正黑體" panose="020B0604030504040204" pitchFamily="34" charset="-120"/>
              <a:ea typeface="微軟正黑體" panose="020B0604030504040204" pitchFamily="34" charset="-120"/>
              <a:cs typeface="華康儷楷書" panose="03000509000000000000" pitchFamily="65" charset="-120"/>
            </a:endParaRPr>
          </a:p>
        </p:txBody>
      </p:sp>
      <p:sp>
        <p:nvSpPr>
          <p:cNvPr id="13" name="文字方塊 12"/>
          <p:cNvSpPr txBox="1"/>
          <p:nvPr/>
        </p:nvSpPr>
        <p:spPr>
          <a:xfrm>
            <a:off x="2021078" y="5762259"/>
            <a:ext cx="763676" cy="523220"/>
          </a:xfrm>
          <a:prstGeom prst="rect">
            <a:avLst/>
          </a:prstGeom>
          <a:noFill/>
        </p:spPr>
        <p:txBody>
          <a:bodyPr wrap="square" rtlCol="0">
            <a:spAutoFit/>
          </a:bodyPr>
          <a:lstStyle/>
          <a:p>
            <a:r>
              <a:rPr lang="zh-TW" altLang="en-US" sz="1400" b="1" dirty="0" smtClean="0">
                <a:solidFill>
                  <a:srgbClr val="00B050"/>
                </a:solidFill>
                <a:latin typeface="微軟正黑體" panose="020B0604030504040204" pitchFamily="34" charset="-120"/>
                <a:ea typeface="微軟正黑體" panose="020B0604030504040204" pitchFamily="34" charset="-120"/>
                <a:cs typeface="華康儷楷書" panose="03000509000000000000" pitchFamily="65" charset="-120"/>
              </a:rPr>
              <a:t>第三輪分發</a:t>
            </a:r>
            <a:endParaRPr lang="zh-TW" altLang="en-US" sz="1400" b="1" dirty="0">
              <a:solidFill>
                <a:srgbClr val="00B050"/>
              </a:solidFill>
              <a:latin typeface="微軟正黑體" panose="020B0604030504040204" pitchFamily="34" charset="-120"/>
              <a:ea typeface="微軟正黑體" panose="020B0604030504040204" pitchFamily="34" charset="-120"/>
              <a:cs typeface="華康儷楷書" panose="03000509000000000000" pitchFamily="65" charset="-120"/>
            </a:endParaRPr>
          </a:p>
        </p:txBody>
      </p:sp>
      <p:cxnSp>
        <p:nvCxnSpPr>
          <p:cNvPr id="14" name="直線單箭頭接點 13"/>
          <p:cNvCxnSpPr/>
          <p:nvPr/>
        </p:nvCxnSpPr>
        <p:spPr>
          <a:xfrm flipH="1" flipV="1">
            <a:off x="1437364" y="5515559"/>
            <a:ext cx="144016" cy="216024"/>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單箭頭接點 14"/>
          <p:cNvCxnSpPr/>
          <p:nvPr/>
        </p:nvCxnSpPr>
        <p:spPr>
          <a:xfrm flipH="1" flipV="1">
            <a:off x="2077840" y="5545603"/>
            <a:ext cx="144016" cy="216024"/>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橢圓 9"/>
          <p:cNvSpPr/>
          <p:nvPr/>
        </p:nvSpPr>
        <p:spPr bwMode="auto">
          <a:xfrm>
            <a:off x="1827296" y="5149221"/>
            <a:ext cx="394560" cy="384675"/>
          </a:xfrm>
          <a:prstGeom prst="ellipse">
            <a:avLst/>
          </a:prstGeom>
          <a:noFill/>
          <a:ln w="19050">
            <a:solidFill>
              <a:srgbClr val="FF0000"/>
            </a:solidFill>
            <a:miter lim="800000"/>
            <a:headEnd/>
            <a:tailEnd/>
          </a:ln>
          <a:extLst/>
        </p:spPr>
        <p:txBody>
          <a:bodyPr rtlCol="0" anchor="ctr"/>
          <a:lstStyle/>
          <a:p>
            <a:pPr algn="ctr"/>
            <a:endParaRPr lang="zh-TW" altLang="en-US">
              <a:noFill/>
            </a:endParaRPr>
          </a:p>
        </p:txBody>
      </p:sp>
      <p:sp>
        <p:nvSpPr>
          <p:cNvPr id="20" name="橢圓 19"/>
          <p:cNvSpPr/>
          <p:nvPr/>
        </p:nvSpPr>
        <p:spPr bwMode="auto">
          <a:xfrm>
            <a:off x="2376647" y="5155373"/>
            <a:ext cx="381838" cy="384675"/>
          </a:xfrm>
          <a:prstGeom prst="ellipse">
            <a:avLst/>
          </a:prstGeom>
          <a:noFill/>
          <a:ln w="19050">
            <a:solidFill>
              <a:srgbClr val="FF0000"/>
            </a:solidFill>
            <a:miter lim="800000"/>
            <a:headEnd/>
            <a:tailEnd/>
          </a:ln>
          <a:extLst/>
        </p:spPr>
        <p:txBody>
          <a:bodyPr rtlCol="0" anchor="ctr"/>
          <a:lstStyle/>
          <a:p>
            <a:pPr algn="ctr"/>
            <a:endParaRPr lang="zh-TW" altLang="en-US">
              <a:no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內容版面配置區 4"/>
          <p:cNvPicPr>
            <a:picLocks noGrp="1" noChangeAspect="1"/>
          </p:cNvPicPr>
          <p:nvPr>
            <p:ph idx="1"/>
          </p:nvPr>
        </p:nvPicPr>
        <p:blipFill rotWithShape="1">
          <a:blip r:embed="rId2">
            <a:extLst>
              <a:ext uri="{28A0092B-C50C-407E-A947-70E740481C1C}">
                <a14:useLocalDpi xmlns:a14="http://schemas.microsoft.com/office/drawing/2010/main" val="0"/>
              </a:ext>
            </a:extLst>
          </a:blip>
          <a:srcRect t="5885" r="11852"/>
          <a:stretch/>
        </p:blipFill>
        <p:spPr>
          <a:xfrm>
            <a:off x="-8781" y="1556792"/>
            <a:ext cx="8973269" cy="4803974"/>
          </a:xfrm>
        </p:spPr>
      </p:pic>
      <p:sp>
        <p:nvSpPr>
          <p:cNvPr id="6" name="矩形 5"/>
          <p:cNvSpPr/>
          <p:nvPr/>
        </p:nvSpPr>
        <p:spPr>
          <a:xfrm>
            <a:off x="179512" y="1065947"/>
            <a:ext cx="4824536"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eaLnBrk="1" hangingPunct="1">
              <a:defRPr/>
            </a:pPr>
            <a:r>
              <a:rPr lang="zh-TW" altLang="en-US" sz="2400" b="1" dirty="0" smtClean="0">
                <a:latin typeface="微軟正黑體" panose="020B0604030504040204" pitchFamily="34" charset="-120"/>
                <a:ea typeface="微軟正黑體" panose="020B0604030504040204" pitchFamily="34" charset="-120"/>
              </a:rPr>
              <a:t>高職學校作業系統</a:t>
            </a:r>
            <a:r>
              <a:rPr lang="en-US" altLang="zh-TW" sz="2400" b="1" dirty="0" smtClean="0">
                <a:latin typeface="微軟正黑體" panose="020B0604030504040204" pitchFamily="34" charset="-120"/>
                <a:ea typeface="微軟正黑體" panose="020B0604030504040204" pitchFamily="34" charset="-120"/>
              </a:rPr>
              <a:t>-</a:t>
            </a:r>
            <a:r>
              <a:rPr lang="zh-TW" altLang="en-US" sz="2400" b="1" dirty="0" smtClean="0">
                <a:latin typeface="微軟正黑體" panose="020B0604030504040204" pitchFamily="34" charset="-120"/>
                <a:ea typeface="微軟正黑體" panose="020B0604030504040204" pitchFamily="34" charset="-120"/>
              </a:rPr>
              <a:t>查詢畫面</a:t>
            </a:r>
            <a:r>
              <a:rPr lang="en-US" altLang="zh-TW" sz="2400" b="1" dirty="0" smtClean="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範例</a:t>
            </a:r>
          </a:p>
        </p:txBody>
      </p:sp>
      <p:sp>
        <p:nvSpPr>
          <p:cNvPr id="7" name="矩形 6"/>
          <p:cNvSpPr/>
          <p:nvPr/>
        </p:nvSpPr>
        <p:spPr bwMode="auto">
          <a:xfrm>
            <a:off x="1720348" y="3064829"/>
            <a:ext cx="324414" cy="2221422"/>
          </a:xfrm>
          <a:prstGeom prst="rect">
            <a:avLst/>
          </a:prstGeom>
          <a:blipFill rotWithShape="0">
            <a:blip r:embed="rId3"/>
            <a:tile tx="0" ty="0" sx="100000" sy="100000" flip="none" algn="tl"/>
          </a:blipFill>
          <a:ln>
            <a:noFill/>
          </a:ln>
          <a:extLst/>
        </p:spPr>
        <p:txBody>
          <a:bodyPr rtlCol="0" anchor="ctr"/>
          <a:lstStyle/>
          <a:p>
            <a:pPr algn="ctr"/>
            <a:endParaRPr lang="zh-TW" altLang="en-US">
              <a:noFill/>
            </a:endParaRPr>
          </a:p>
        </p:txBody>
      </p:sp>
      <p:sp>
        <p:nvSpPr>
          <p:cNvPr id="8" name="矩形 7"/>
          <p:cNvSpPr/>
          <p:nvPr/>
        </p:nvSpPr>
        <p:spPr bwMode="auto">
          <a:xfrm>
            <a:off x="400698" y="3064829"/>
            <a:ext cx="219746" cy="2221422"/>
          </a:xfrm>
          <a:prstGeom prst="rect">
            <a:avLst/>
          </a:prstGeom>
          <a:blipFill rotWithShape="0">
            <a:blip r:embed="rId3"/>
            <a:tile tx="0" ty="0" sx="100000" sy="100000" flip="none" algn="tl"/>
          </a:blipFill>
          <a:ln>
            <a:noFill/>
          </a:ln>
          <a:extLst/>
        </p:spPr>
        <p:txBody>
          <a:bodyPr rtlCol="0" anchor="ctr"/>
          <a:lstStyle/>
          <a:p>
            <a:pPr algn="ctr"/>
            <a:endParaRPr lang="zh-TW" altLang="en-US">
              <a:noFill/>
            </a:endParaRPr>
          </a:p>
        </p:txBody>
      </p:sp>
      <p:sp>
        <p:nvSpPr>
          <p:cNvPr id="9" name="矩形 8"/>
          <p:cNvSpPr/>
          <p:nvPr/>
        </p:nvSpPr>
        <p:spPr bwMode="auto">
          <a:xfrm>
            <a:off x="3598565" y="1935125"/>
            <a:ext cx="1163402" cy="207999"/>
          </a:xfrm>
          <a:prstGeom prst="rect">
            <a:avLst/>
          </a:prstGeom>
          <a:blipFill rotWithShape="0">
            <a:blip r:embed="rId3"/>
            <a:tile tx="0" ty="0" sx="100000" sy="100000" flip="none" algn="tl"/>
          </a:blipFill>
          <a:ln>
            <a:noFill/>
          </a:ln>
          <a:extLst/>
        </p:spPr>
        <p:txBody>
          <a:bodyPr rtlCol="0" anchor="ctr"/>
          <a:lstStyle/>
          <a:p>
            <a:pPr algn="ctr"/>
            <a:endParaRPr lang="zh-TW" altLang="en-US">
              <a:noFill/>
            </a:endParaRPr>
          </a:p>
        </p:txBody>
      </p:sp>
      <p:sp>
        <p:nvSpPr>
          <p:cNvPr id="10" name="橢圓 9"/>
          <p:cNvSpPr/>
          <p:nvPr/>
        </p:nvSpPr>
        <p:spPr bwMode="auto">
          <a:xfrm>
            <a:off x="6553200" y="4965803"/>
            <a:ext cx="755104" cy="358177"/>
          </a:xfrm>
          <a:prstGeom prst="ellipse">
            <a:avLst/>
          </a:prstGeom>
          <a:noFill/>
          <a:ln w="19050">
            <a:solidFill>
              <a:srgbClr val="FF0000"/>
            </a:solidFill>
            <a:miter lim="800000"/>
            <a:headEnd/>
            <a:tailEnd/>
          </a:ln>
          <a:extLst/>
        </p:spPr>
        <p:txBody>
          <a:bodyPr rtlCol="0" anchor="ctr"/>
          <a:lstStyle/>
          <a:p>
            <a:pPr algn="ctr"/>
            <a:endParaRPr lang="zh-TW" altLang="en-US">
              <a:noFill/>
            </a:endParaRPr>
          </a:p>
        </p:txBody>
      </p:sp>
      <p:sp>
        <p:nvSpPr>
          <p:cNvPr id="11" name="橢圓 10"/>
          <p:cNvSpPr/>
          <p:nvPr/>
        </p:nvSpPr>
        <p:spPr bwMode="auto">
          <a:xfrm>
            <a:off x="6424785" y="2133144"/>
            <a:ext cx="1033289" cy="891751"/>
          </a:xfrm>
          <a:prstGeom prst="ellipse">
            <a:avLst/>
          </a:prstGeom>
          <a:noFill/>
          <a:ln w="19050">
            <a:solidFill>
              <a:srgbClr val="FF0000"/>
            </a:solidFill>
            <a:miter lim="800000"/>
            <a:headEnd/>
            <a:tailEnd/>
          </a:ln>
          <a:extLst/>
        </p:spPr>
        <p:txBody>
          <a:bodyPr rtlCol="0" anchor="ctr"/>
          <a:lstStyle/>
          <a:p>
            <a:pPr algn="ctr"/>
            <a:endParaRPr lang="zh-TW" altLang="en-US">
              <a:noFill/>
            </a:endParaRPr>
          </a:p>
        </p:txBody>
      </p:sp>
      <p:sp>
        <p:nvSpPr>
          <p:cNvPr id="12" name="橢圓 11"/>
          <p:cNvSpPr/>
          <p:nvPr/>
        </p:nvSpPr>
        <p:spPr bwMode="auto">
          <a:xfrm>
            <a:off x="8525594" y="4969576"/>
            <a:ext cx="360040" cy="358177"/>
          </a:xfrm>
          <a:prstGeom prst="ellipse">
            <a:avLst/>
          </a:prstGeom>
          <a:noFill/>
          <a:ln w="19050">
            <a:solidFill>
              <a:srgbClr val="FF0000"/>
            </a:solidFill>
            <a:miter lim="800000"/>
            <a:headEnd/>
            <a:tailEnd/>
          </a:ln>
          <a:extLst/>
        </p:spPr>
        <p:txBody>
          <a:bodyPr rtlCol="0" anchor="ctr"/>
          <a:lstStyle/>
          <a:p>
            <a:pPr algn="ctr"/>
            <a:endParaRPr lang="zh-TW" altLang="en-US">
              <a:noFill/>
            </a:endParaRPr>
          </a:p>
        </p:txBody>
      </p:sp>
      <p:sp>
        <p:nvSpPr>
          <p:cNvPr id="13" name="內容版面配置區 2"/>
          <p:cNvSpPr txBox="1">
            <a:spLocks/>
          </p:cNvSpPr>
          <p:nvPr/>
        </p:nvSpPr>
        <p:spPr bwMode="auto">
          <a:xfrm>
            <a:off x="-18690" y="5949280"/>
            <a:ext cx="9187823" cy="911638"/>
          </a:xfrm>
          <a:prstGeom prst="rect">
            <a:avLst/>
          </a:prstGeom>
          <a:solidFill>
            <a:schemeClr val="bg1"/>
          </a:solidFill>
          <a:ln>
            <a:noFill/>
          </a:ln>
          <a:extLst/>
        </p:spPr>
        <p:txBody>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marL="808038" lvl="1" indent="-630238" algn="just" defTabSz="666750">
              <a:lnSpc>
                <a:spcPct val="110000"/>
              </a:lnSpc>
              <a:spcBef>
                <a:spcPts val="0"/>
              </a:spcBef>
              <a:spcAft>
                <a:spcPct val="15000"/>
              </a:spcAft>
              <a:buNone/>
              <a:tabLst>
                <a:tab pos="8515350" algn="l"/>
              </a:tabLst>
              <a:defRPr/>
            </a:pPr>
            <a:r>
              <a:rPr lang="zh-TW" altLang="en-US" sz="1800" b="1" spc="-100" dirty="0" smtClean="0">
                <a:latin typeface="微軟正黑體" panose="020B0604030504040204" pitchFamily="34" charset="-120"/>
                <a:ea typeface="微軟正黑體" panose="020B0604030504040204" pitchFamily="34" charset="-120"/>
                <a:cs typeface="Times New Roman" panose="02020603050405020304" pitchFamily="18" charset="0"/>
              </a:rPr>
              <a:t>說明：趙生推薦序為第</a:t>
            </a:r>
            <a:r>
              <a:rPr lang="en-US" altLang="zh-TW" sz="1800" b="1" spc="-100" dirty="0" smtClean="0">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en-US" sz="1800" b="1" spc="-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b="1" spc="-100" dirty="0" smtClean="0">
                <a:latin typeface="微軟正黑體" panose="020B0604030504040204" pitchFamily="34" charset="-120"/>
                <a:ea typeface="微軟正黑體" panose="020B0604030504040204" pitchFamily="34" charset="-120"/>
                <a:cs typeface="Times New Roman" panose="02020603050405020304" pitchFamily="18" charset="0"/>
              </a:rPr>
              <a:t>比序排名為</a:t>
            </a:r>
            <a:r>
              <a:rPr lang="en-US" altLang="zh-TW" sz="1800" b="1" spc="-100" dirty="0" smtClean="0">
                <a:latin typeface="微軟正黑體" panose="020B0604030504040204" pitchFamily="34" charset="-120"/>
                <a:ea typeface="微軟正黑體" panose="020B0604030504040204" pitchFamily="34" charset="-120"/>
                <a:cs typeface="Times New Roman" panose="02020603050405020304" pitchFamily="18" charset="0"/>
              </a:rPr>
              <a:t>185</a:t>
            </a:r>
            <a:r>
              <a:rPr lang="zh-TW" altLang="en-US" sz="1800" b="1" spc="-100" dirty="0" smtClean="0">
                <a:latin typeface="微軟正黑體" panose="020B0604030504040204" pitchFamily="34" charset="-120"/>
                <a:ea typeface="微軟正黑體" panose="020B0604030504040204" pitchFamily="34" charset="-120"/>
                <a:cs typeface="Times New Roman" panose="02020603050405020304" pitchFamily="18" charset="0"/>
              </a:rPr>
              <a:t>名，依分發方式規定，其比序排名為該校第</a:t>
            </a:r>
            <a:r>
              <a:rPr lang="en-US" altLang="zh-TW" sz="1800" b="1" spc="-100" dirty="0" smtClean="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1800" b="1" spc="-100" dirty="0" smtClean="0">
                <a:latin typeface="微軟正黑體" panose="020B0604030504040204" pitchFamily="34" charset="-120"/>
                <a:ea typeface="微軟正黑體" panose="020B0604030504040204" pitchFamily="34" charset="-120"/>
                <a:cs typeface="Times New Roman" panose="02020603050405020304" pitchFamily="18" charset="0"/>
              </a:rPr>
              <a:t>位，故為第一輪分發考生。汪生比序排名為</a:t>
            </a:r>
            <a:r>
              <a:rPr lang="en-US" altLang="zh-TW" sz="1800" b="1" spc="-100" dirty="0" smtClean="0">
                <a:latin typeface="微軟正黑體" panose="020B0604030504040204" pitchFamily="34" charset="-120"/>
                <a:ea typeface="微軟正黑體" panose="020B0604030504040204" pitchFamily="34" charset="-120"/>
                <a:cs typeface="Times New Roman" panose="02020603050405020304" pitchFamily="18" charset="0"/>
              </a:rPr>
              <a:t>703</a:t>
            </a:r>
            <a:r>
              <a:rPr lang="zh-TW" altLang="en-US" sz="1800" b="1" spc="-100" dirty="0" smtClean="0">
                <a:latin typeface="微軟正黑體" panose="020B0604030504040204" pitchFamily="34" charset="-120"/>
                <a:ea typeface="微軟正黑體" panose="020B0604030504040204" pitchFamily="34" charset="-120"/>
                <a:cs typeface="Times New Roman" panose="02020603050405020304" pitchFamily="18" charset="0"/>
              </a:rPr>
              <a:t>名，</a:t>
            </a:r>
            <a:r>
              <a:rPr lang="zh-TW" altLang="en-US" sz="1800" b="1" spc="-100" dirty="0">
                <a:latin typeface="微軟正黑體" panose="020B0604030504040204" pitchFamily="34" charset="-120"/>
                <a:ea typeface="微軟正黑體" panose="020B0604030504040204" pitchFamily="34" charset="-120"/>
                <a:cs typeface="Times New Roman" panose="02020603050405020304" pitchFamily="18" charset="0"/>
              </a:rPr>
              <a:t>為該校</a:t>
            </a:r>
            <a:r>
              <a:rPr lang="zh-TW" altLang="en-US" sz="1800" b="1" spc="-100" dirty="0" smtClean="0">
                <a:latin typeface="微軟正黑體" panose="020B0604030504040204" pitchFamily="34" charset="-120"/>
                <a:ea typeface="微軟正黑體" panose="020B0604030504040204" pitchFamily="34" charset="-120"/>
                <a:cs typeface="Times New Roman" panose="02020603050405020304" pitchFamily="18" charset="0"/>
              </a:rPr>
              <a:t>第</a:t>
            </a:r>
            <a:r>
              <a:rPr lang="en-US" altLang="zh-TW" sz="1800" b="1" spc="-100" dirty="0" smtClean="0">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1800" b="1" spc="-100" dirty="0" smtClean="0">
                <a:latin typeface="微軟正黑體" panose="020B0604030504040204" pitchFamily="34" charset="-120"/>
                <a:ea typeface="微軟正黑體" panose="020B0604030504040204" pitchFamily="34" charset="-120"/>
                <a:cs typeface="Times New Roman" panose="02020603050405020304" pitchFamily="18" charset="0"/>
              </a:rPr>
              <a:t>位</a:t>
            </a:r>
            <a:r>
              <a:rPr lang="zh-TW" altLang="en-US" sz="1800" b="1" spc="-100" dirty="0">
                <a:latin typeface="微軟正黑體" panose="020B0604030504040204" pitchFamily="34" charset="-120"/>
                <a:ea typeface="微軟正黑體" panose="020B0604030504040204" pitchFamily="34" charset="-120"/>
                <a:cs typeface="Times New Roman" panose="02020603050405020304" pitchFamily="18" charset="0"/>
              </a:rPr>
              <a:t>，故為</a:t>
            </a:r>
            <a:r>
              <a:rPr lang="zh-TW" altLang="en-US" sz="1800" b="1" spc="-100" dirty="0" smtClean="0">
                <a:latin typeface="微軟正黑體" panose="020B0604030504040204" pitchFamily="34" charset="-120"/>
                <a:ea typeface="微軟正黑體" panose="020B0604030504040204" pitchFamily="34" charset="-120"/>
                <a:cs typeface="Times New Roman" panose="02020603050405020304" pitchFamily="18" charset="0"/>
              </a:rPr>
              <a:t>第二輪</a:t>
            </a:r>
            <a:r>
              <a:rPr lang="zh-TW" altLang="en-US" sz="1800" b="1" spc="-100" dirty="0">
                <a:latin typeface="微軟正黑體" panose="020B0604030504040204" pitchFamily="34" charset="-120"/>
                <a:ea typeface="微軟正黑體" panose="020B0604030504040204" pitchFamily="34" charset="-120"/>
                <a:cs typeface="Times New Roman" panose="02020603050405020304" pitchFamily="18" charset="0"/>
              </a:rPr>
              <a:t>分發考生</a:t>
            </a:r>
            <a:r>
              <a:rPr lang="zh-TW" altLang="en-US" sz="1800" b="1" spc="-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800" b="1" spc="-100" dirty="0" smtClean="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a:xfrm>
            <a:off x="7008132" y="6432494"/>
            <a:ext cx="2133600" cy="476250"/>
          </a:xfrm>
        </p:spPr>
        <p:txBody>
          <a:bodyPr/>
          <a:lstStyle/>
          <a:p>
            <a:pPr>
              <a:defRPr/>
            </a:pPr>
            <a:fld id="{ABFE6108-DA02-42FF-8F2B-6965D0D38C5E}" type="slidenum">
              <a:rPr lang="zh-TW" altLang="en-US" smtClean="0"/>
              <a:pPr>
                <a:defRPr/>
              </a:pPr>
              <a:t>28</a:t>
            </a:fld>
            <a:endParaRPr lang="en-US" altLang="zh-TW" dirty="0"/>
          </a:p>
        </p:txBody>
      </p:sp>
      <p:sp>
        <p:nvSpPr>
          <p:cNvPr id="14" name="橢圓 13"/>
          <p:cNvSpPr/>
          <p:nvPr/>
        </p:nvSpPr>
        <p:spPr bwMode="auto">
          <a:xfrm>
            <a:off x="6553174" y="3036254"/>
            <a:ext cx="755129" cy="358177"/>
          </a:xfrm>
          <a:prstGeom prst="ellipse">
            <a:avLst/>
          </a:prstGeom>
          <a:noFill/>
          <a:ln w="19050">
            <a:solidFill>
              <a:srgbClr val="FFC000"/>
            </a:solidFill>
            <a:miter lim="800000"/>
            <a:headEnd/>
            <a:tailEnd/>
          </a:ln>
          <a:extLst/>
        </p:spPr>
        <p:txBody>
          <a:bodyPr rtlCol="0" anchor="ctr"/>
          <a:lstStyle/>
          <a:p>
            <a:pPr algn="ctr"/>
            <a:endParaRPr lang="zh-TW" altLang="en-US">
              <a:noFill/>
            </a:endParaRPr>
          </a:p>
        </p:txBody>
      </p:sp>
      <p:sp>
        <p:nvSpPr>
          <p:cNvPr id="15" name="橢圓 14"/>
          <p:cNvSpPr/>
          <p:nvPr/>
        </p:nvSpPr>
        <p:spPr bwMode="auto">
          <a:xfrm>
            <a:off x="8535119" y="3038141"/>
            <a:ext cx="368924" cy="358177"/>
          </a:xfrm>
          <a:prstGeom prst="ellipse">
            <a:avLst/>
          </a:prstGeom>
          <a:noFill/>
          <a:ln w="19050">
            <a:solidFill>
              <a:srgbClr val="FFC000"/>
            </a:solidFill>
            <a:miter lim="800000"/>
            <a:headEnd/>
            <a:tailEnd/>
          </a:ln>
          <a:extLst/>
        </p:spPr>
        <p:txBody>
          <a:bodyPr rtlCol="0" anchor="ctr"/>
          <a:lstStyle/>
          <a:p>
            <a:pPr algn="ctr"/>
            <a:endParaRPr lang="zh-TW" altLang="en-US">
              <a:noFill/>
            </a:endParaRPr>
          </a:p>
        </p:txBody>
      </p:sp>
      <p:sp>
        <p:nvSpPr>
          <p:cNvPr id="16" name="標題 1"/>
          <p:cNvSpPr txBox="1">
            <a:spLocks/>
          </p:cNvSpPr>
          <p:nvPr/>
        </p:nvSpPr>
        <p:spPr bwMode="auto">
          <a:xfrm>
            <a:off x="-18690" y="214138"/>
            <a:ext cx="822960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Arial" charset="0"/>
                <a:ea typeface="新細明體" charset="-120"/>
              </a:defRPr>
            </a:lvl2pPr>
            <a:lvl3pPr algn="l" rtl="0" eaLnBrk="0" fontAlgn="base" hangingPunct="0">
              <a:spcBef>
                <a:spcPct val="0"/>
              </a:spcBef>
              <a:spcAft>
                <a:spcPct val="0"/>
              </a:spcAft>
              <a:defRPr kumimoji="1" sz="2800">
                <a:solidFill>
                  <a:schemeClr val="tx2"/>
                </a:solidFill>
                <a:latin typeface="Arial" charset="0"/>
                <a:ea typeface="新細明體" charset="-120"/>
              </a:defRPr>
            </a:lvl3pPr>
            <a:lvl4pPr algn="l" rtl="0" eaLnBrk="0" fontAlgn="base" hangingPunct="0">
              <a:spcBef>
                <a:spcPct val="0"/>
              </a:spcBef>
              <a:spcAft>
                <a:spcPct val="0"/>
              </a:spcAft>
              <a:defRPr kumimoji="1" sz="2800">
                <a:solidFill>
                  <a:schemeClr val="tx2"/>
                </a:solidFill>
                <a:latin typeface="Arial" charset="0"/>
                <a:ea typeface="新細明體" charset="-120"/>
              </a:defRPr>
            </a:lvl4pPr>
            <a:lvl5pPr algn="l" rtl="0" eaLnBrk="0" fontAlgn="base" hangingPunct="0">
              <a:spcBef>
                <a:spcPct val="0"/>
              </a:spcBef>
              <a:spcAft>
                <a:spcPct val="0"/>
              </a:spcAft>
              <a:defRPr kumimoji="1" sz="2800">
                <a:solidFill>
                  <a:schemeClr val="tx2"/>
                </a:solidFill>
                <a:latin typeface="Arial" charset="0"/>
                <a:ea typeface="新細明體" charset="-120"/>
              </a:defRPr>
            </a:lvl5pPr>
            <a:lvl6pPr marL="457200" algn="l" rtl="0" fontAlgn="base">
              <a:spcBef>
                <a:spcPct val="0"/>
              </a:spcBef>
              <a:spcAft>
                <a:spcPct val="0"/>
              </a:spcAft>
              <a:defRPr kumimoji="1" sz="2800">
                <a:solidFill>
                  <a:schemeClr val="tx2"/>
                </a:solidFill>
                <a:latin typeface="Arial" charset="0"/>
                <a:ea typeface="新細明體" charset="-120"/>
              </a:defRPr>
            </a:lvl6pPr>
            <a:lvl7pPr marL="914400" algn="l" rtl="0" fontAlgn="base">
              <a:spcBef>
                <a:spcPct val="0"/>
              </a:spcBef>
              <a:spcAft>
                <a:spcPct val="0"/>
              </a:spcAft>
              <a:defRPr kumimoji="1" sz="2800">
                <a:solidFill>
                  <a:schemeClr val="tx2"/>
                </a:solidFill>
                <a:latin typeface="Arial" charset="0"/>
                <a:ea typeface="新細明體" charset="-120"/>
              </a:defRPr>
            </a:lvl7pPr>
            <a:lvl8pPr marL="1371600" algn="l" rtl="0" fontAlgn="base">
              <a:spcBef>
                <a:spcPct val="0"/>
              </a:spcBef>
              <a:spcAft>
                <a:spcPct val="0"/>
              </a:spcAft>
              <a:defRPr kumimoji="1" sz="2800">
                <a:solidFill>
                  <a:schemeClr val="tx2"/>
                </a:solidFill>
                <a:latin typeface="Arial" charset="0"/>
                <a:ea typeface="新細明體" charset="-120"/>
              </a:defRPr>
            </a:lvl8pPr>
            <a:lvl9pPr marL="1828800" algn="l" rtl="0" fontAlgn="base">
              <a:spcBef>
                <a:spcPct val="0"/>
              </a:spcBef>
              <a:spcAft>
                <a:spcPct val="0"/>
              </a:spcAft>
              <a:defRPr kumimoji="1" sz="2800">
                <a:solidFill>
                  <a:schemeClr val="tx2"/>
                </a:solidFill>
                <a:latin typeface="Arial" charset="0"/>
                <a:ea typeface="新細明體" charset="-120"/>
              </a:defRPr>
            </a:lvl9pPr>
          </a:lstStyle>
          <a:p>
            <a:r>
              <a:rPr lang="zh-TW" altLang="en-US" sz="4400" kern="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拾、分發方式及錄取規定</a:t>
            </a:r>
            <a:r>
              <a:rPr lang="zh-TW" altLang="en-US" sz="3200" b="1" kern="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kern="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2/5</a:t>
            </a:r>
            <a:r>
              <a:rPr lang="zh-TW" altLang="en-US" sz="3200" b="1" kern="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kern="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8427470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拾、分發方式及錄取規定</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2/5</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66562" name="內容版面配置區 2"/>
          <p:cNvSpPr>
            <a:spLocks noGrp="1"/>
          </p:cNvSpPr>
          <p:nvPr>
            <p:ph idx="1"/>
          </p:nvPr>
        </p:nvSpPr>
        <p:spPr>
          <a:xfrm>
            <a:off x="0" y="1657351"/>
            <a:ext cx="8874125" cy="1987674"/>
          </a:xfrm>
        </p:spPr>
        <p:txBody>
          <a:bodyPr/>
          <a:lstStyle/>
          <a:p>
            <a:pPr marL="361950" lvl="1" indent="-361950" algn="just" defTabSz="666750">
              <a:lnSpc>
                <a:spcPct val="110000"/>
              </a:lnSpc>
              <a:spcBef>
                <a:spcPts val="0"/>
              </a:spcBef>
              <a:spcAft>
                <a:spcPct val="15000"/>
              </a:spcAft>
              <a:buFont typeface="Wingdings" panose="05000000000000000000" pitchFamily="2" charset="2"/>
              <a:buChar char="u"/>
              <a:defRPr/>
            </a:pPr>
            <a:r>
              <a:rPr lang="zh-TW" altLang="en-US" sz="24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取</a:t>
            </a:r>
            <a:r>
              <a:rPr lang="zh-TW" altLang="en-US" sz="240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第一輪</a:t>
            </a:r>
            <a:r>
              <a:rPr lang="zh-TW" altLang="en-US" sz="24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分發考生</a:t>
            </a:r>
            <a:r>
              <a:rPr lang="zh-TW" altLang="en-US" sz="2400" spc="-100" dirty="0" smtClean="0">
                <a:latin typeface="微軟正黑體" panose="020B0604030504040204" pitchFamily="34" charset="-120"/>
                <a:ea typeface="微軟正黑體" panose="020B0604030504040204" pitchFamily="34" charset="-120"/>
                <a:cs typeface="Times New Roman" panose="02020603050405020304" pitchFamily="18" charset="0"/>
              </a:rPr>
              <a:t>，依</a:t>
            </a:r>
            <a:r>
              <a:rPr lang="zh-TW" altLang="en-US" sz="2400" spc="-100" dirty="0">
                <a:latin typeface="微軟正黑體" panose="020B0604030504040204" pitchFamily="34" charset="-120"/>
                <a:ea typeface="微軟正黑體" panose="020B0604030504040204" pitchFamily="34" charset="-120"/>
                <a:cs typeface="Times New Roman" panose="02020603050405020304" pitchFamily="18" charset="0"/>
              </a:rPr>
              <a:t>其比序排名及所選填登記就讀志願序，進行各校系</a:t>
            </a:r>
            <a:r>
              <a:rPr lang="en-US" altLang="zh-TW" sz="2400" spc="-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spc="-100" dirty="0">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sz="2400" spc="-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spc="-100" dirty="0">
                <a:latin typeface="微軟正黑體" panose="020B0604030504040204" pitchFamily="34" charset="-120"/>
                <a:ea typeface="微軟正黑體" panose="020B0604030504040204" pitchFamily="34" charset="-120"/>
                <a:cs typeface="Times New Roman" panose="02020603050405020304" pitchFamily="18" charset="0"/>
              </a:rPr>
              <a:t>、學程招生名額分發。</a:t>
            </a:r>
            <a:endParaRPr lang="en-US" altLang="zh-TW" sz="2400" spc="-100" dirty="0">
              <a:latin typeface="微軟正黑體" panose="020B0604030504040204" pitchFamily="34" charset="-120"/>
              <a:ea typeface="微軟正黑體" panose="020B0604030504040204" pitchFamily="34" charset="-120"/>
              <a:cs typeface="Times New Roman" panose="02020603050405020304" pitchFamily="18" charset="0"/>
            </a:endParaRPr>
          </a:p>
          <a:p>
            <a:pPr marL="361950" lvl="1" indent="-361950" algn="just" defTabSz="666750">
              <a:lnSpc>
                <a:spcPct val="110000"/>
              </a:lnSpc>
              <a:spcBef>
                <a:spcPts val="0"/>
              </a:spcBef>
              <a:spcAft>
                <a:spcPct val="15000"/>
              </a:spcAft>
              <a:buFont typeface="Wingdings" panose="05000000000000000000" pitchFamily="2" charset="2"/>
              <a:buChar char="u"/>
              <a:defRPr/>
            </a:pPr>
            <a:r>
              <a:rPr lang="zh-TW" altLang="en-US" sz="24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若於首輪分發</a:t>
            </a:r>
            <a:r>
              <a:rPr lang="zh-TW" altLang="en-US" sz="2400" spc="-100" dirty="0">
                <a:latin typeface="微軟正黑體" panose="020B0604030504040204" pitchFamily="34" charset="-120"/>
                <a:ea typeface="微軟正黑體" panose="020B0604030504040204" pitchFamily="34" charset="-120"/>
                <a:cs typeface="Times New Roman" panose="02020603050405020304" pitchFamily="18" charset="0"/>
              </a:rPr>
              <a:t>，倘有考生</a:t>
            </a:r>
            <a:r>
              <a:rPr lang="zh-TW" altLang="en-US" sz="2400" b="1" spc="-100" dirty="0">
                <a:latin typeface="微軟正黑體" panose="020B0604030504040204" pitchFamily="34" charset="-120"/>
                <a:ea typeface="微軟正黑體" panose="020B0604030504040204" pitchFamily="34" charset="-120"/>
                <a:cs typeface="Times New Roman" panose="02020603050405020304" pitchFamily="18" charset="0"/>
              </a:rPr>
              <a:t>未獲分發錄取</a:t>
            </a:r>
            <a:r>
              <a:rPr lang="zh-TW" altLang="en-US" sz="2400" spc="-100" dirty="0">
                <a:latin typeface="微軟正黑體" panose="020B0604030504040204" pitchFamily="34" charset="-120"/>
                <a:ea typeface="微軟正黑體" panose="020B0604030504040204" pitchFamily="34" charset="-120"/>
                <a:cs typeface="Times New Roman" panose="02020603050405020304" pitchFamily="18" charset="0"/>
              </a:rPr>
              <a:t>之高職學校，僅由該校原訂於</a:t>
            </a:r>
            <a:r>
              <a:rPr lang="zh-TW" altLang="en-US" sz="240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第二輪</a:t>
            </a:r>
            <a:r>
              <a:rPr lang="zh-TW" altLang="en-US" sz="2400" spc="-100" dirty="0">
                <a:latin typeface="微軟正黑體" panose="020B0604030504040204" pitchFamily="34" charset="-120"/>
                <a:ea typeface="微軟正黑體" panose="020B0604030504040204" pitchFamily="34" charset="-120"/>
                <a:cs typeface="Times New Roman" panose="02020603050405020304" pitchFamily="18" charset="0"/>
              </a:rPr>
              <a:t>分發之考生優先參與</a:t>
            </a:r>
            <a:r>
              <a:rPr lang="zh-TW" altLang="en-US" sz="240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第一輪遞補分發</a:t>
            </a:r>
            <a:r>
              <a:rPr lang="zh-TW" altLang="en-US" sz="2400" spc="-100" dirty="0">
                <a:latin typeface="微軟正黑體" panose="020B0604030504040204" pitchFamily="34" charset="-120"/>
                <a:ea typeface="微軟正黑體" panose="020B0604030504040204" pitchFamily="34" charset="-120"/>
                <a:cs typeface="Times New Roman" panose="02020603050405020304" pitchFamily="18" charset="0"/>
              </a:rPr>
              <a:t>，但此項遞補</a:t>
            </a:r>
            <a:r>
              <a:rPr lang="zh-TW" altLang="en-US" sz="2400" b="1" spc="-100" dirty="0">
                <a:latin typeface="微軟正黑體" panose="020B0604030504040204" pitchFamily="34" charset="-120"/>
                <a:ea typeface="微軟正黑體" panose="020B0604030504040204" pitchFamily="34" charset="-120"/>
                <a:cs typeface="Times New Roman" panose="02020603050405020304" pitchFamily="18" charset="0"/>
              </a:rPr>
              <a:t>不改變</a:t>
            </a:r>
            <a:r>
              <a:rPr lang="zh-TW" altLang="en-US" sz="2400" spc="-100" dirty="0">
                <a:latin typeface="微軟正黑體" panose="020B0604030504040204" pitchFamily="34" charset="-120"/>
                <a:ea typeface="微軟正黑體" panose="020B0604030504040204" pitchFamily="34" charset="-120"/>
                <a:cs typeface="Times New Roman" panose="02020603050405020304" pitchFamily="18" charset="0"/>
              </a:rPr>
              <a:t>原先已獲分發考生之錄取結果。</a:t>
            </a:r>
            <a:endParaRPr lang="en-US" altLang="zh-TW" sz="2400" spc="-100" dirty="0">
              <a:latin typeface="微軟正黑體" panose="020B0604030504040204" pitchFamily="34" charset="-120"/>
              <a:ea typeface="微軟正黑體" panose="020B0604030504040204" pitchFamily="34" charset="-120"/>
              <a:cs typeface="Times New Roman" panose="02020603050405020304" pitchFamily="18" charset="0"/>
            </a:endParaRPr>
          </a:p>
          <a:p>
            <a:pPr marL="0" indent="0">
              <a:buNone/>
            </a:pPr>
            <a:endParaRPr lang="en-US" altLang="zh-TW" sz="2400" dirty="0">
              <a:latin typeface="微軟正黑體" panose="020B0604030504040204" pitchFamily="34" charset="-120"/>
              <a:ea typeface="微軟正黑體" panose="020B0604030504040204" pitchFamily="34" charset="-120"/>
            </a:endParaRPr>
          </a:p>
          <a:p>
            <a:pPr marL="0" indent="0">
              <a:buNone/>
            </a:pPr>
            <a:endParaRPr lang="zh-TW" altLang="zh-TW" sz="2400" dirty="0" smtClean="0">
              <a:latin typeface="微軟正黑體" panose="020B0604030504040204" pitchFamily="34" charset="-120"/>
              <a:ea typeface="微軟正黑體" panose="020B0604030504040204" pitchFamily="34" charset="-120"/>
            </a:endParaRPr>
          </a:p>
          <a:p>
            <a:endParaRPr lang="zh-TW" altLang="en-US" dirty="0" smtClean="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66563"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25818F3C-7992-42AE-9A8A-1F7FC09B9BC4}" type="slidenum">
              <a:rPr lang="zh-TW" altLang="en-US" sz="1400" smtClean="0"/>
              <a:pPr>
                <a:spcBef>
                  <a:spcPct val="0"/>
                </a:spcBef>
                <a:buFontTx/>
                <a:buNone/>
              </a:pPr>
              <a:t>29</a:t>
            </a:fld>
            <a:endParaRPr lang="en-US" altLang="zh-TW" sz="1400" smtClean="0"/>
          </a:p>
        </p:txBody>
      </p:sp>
      <p:sp>
        <p:nvSpPr>
          <p:cNvPr id="6" name="矩形 5"/>
          <p:cNvSpPr/>
          <p:nvPr/>
        </p:nvSpPr>
        <p:spPr>
          <a:xfrm>
            <a:off x="205479" y="1101172"/>
            <a:ext cx="198446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第一輪分發</a:t>
            </a:r>
          </a:p>
        </p:txBody>
      </p:sp>
      <p:sp>
        <p:nvSpPr>
          <p:cNvPr id="7" name="矩形 6"/>
          <p:cNvSpPr/>
          <p:nvPr/>
        </p:nvSpPr>
        <p:spPr>
          <a:xfrm>
            <a:off x="205479" y="4140423"/>
            <a:ext cx="198446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第二輪分發</a:t>
            </a:r>
          </a:p>
        </p:txBody>
      </p:sp>
      <p:sp>
        <p:nvSpPr>
          <p:cNvPr id="8" name="內容版面配置區 2"/>
          <p:cNvSpPr txBox="1">
            <a:spLocks/>
          </p:cNvSpPr>
          <p:nvPr/>
        </p:nvSpPr>
        <p:spPr bwMode="auto">
          <a:xfrm>
            <a:off x="0" y="4653136"/>
            <a:ext cx="8874125" cy="1987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61950" lvl="1" indent="-361950" defTabSz="666750">
              <a:lnSpc>
                <a:spcPct val="110000"/>
              </a:lnSpc>
              <a:spcAft>
                <a:spcPct val="15000"/>
              </a:spcAft>
              <a:buFont typeface="Wingdings" panose="05000000000000000000" pitchFamily="2" charset="2"/>
              <a:buChar char="u"/>
              <a:defRPr/>
            </a:pPr>
            <a:r>
              <a:rPr lang="zh-TW" altLang="zh-TW" sz="24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第一輪分發後</a:t>
            </a:r>
            <a:r>
              <a:rPr lang="zh-TW" altLang="zh-TW" sz="2400" b="1"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若有缺額</a:t>
            </a:r>
            <a:r>
              <a:rPr lang="zh-TW" altLang="zh-TW" sz="24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之校系</a:t>
            </a:r>
            <a:r>
              <a:rPr lang="en-US" altLang="zh-TW" sz="24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4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sz="24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4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、學程再進行</a:t>
            </a:r>
            <a:r>
              <a:rPr lang="zh-TW" altLang="zh-TW" sz="240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第二輪</a:t>
            </a:r>
            <a:r>
              <a:rPr lang="zh-TW" altLang="zh-TW" sz="24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分發。</a:t>
            </a:r>
            <a:r>
              <a:rPr lang="zh-TW" altLang="zh-TW" sz="2400" spc="-100" dirty="0">
                <a:latin typeface="微軟正黑體" panose="020B0604030504040204" pitchFamily="34" charset="-120"/>
                <a:ea typeface="微軟正黑體" panose="020B0604030504040204" pitchFamily="34" charset="-120"/>
                <a:cs typeface="Times New Roman" panose="02020603050405020304" pitchFamily="18" charset="0"/>
              </a:rPr>
              <a:t>取</a:t>
            </a:r>
            <a:r>
              <a:rPr lang="zh-TW" altLang="zh-TW" sz="2400" u="sng" spc="-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第二輪</a:t>
            </a:r>
            <a:r>
              <a:rPr lang="zh-TW" altLang="zh-TW" sz="2400" spc="-100" dirty="0">
                <a:latin typeface="微軟正黑體" panose="020B0604030504040204" pitchFamily="34" charset="-120"/>
                <a:ea typeface="微軟正黑體" panose="020B0604030504040204" pitchFamily="34" charset="-120"/>
                <a:cs typeface="Times New Roman" panose="02020603050405020304" pitchFamily="18" charset="0"/>
              </a:rPr>
              <a:t>分發考生</a:t>
            </a:r>
            <a:r>
              <a:rPr lang="zh-TW" altLang="zh-TW" sz="2000" spc="-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b="1" spc="-100" dirty="0">
                <a:latin typeface="微軟正黑體" panose="020B0604030504040204" pitchFamily="34" charset="-120"/>
                <a:ea typeface="微軟正黑體" panose="020B0604030504040204" pitchFamily="34" charset="-120"/>
                <a:cs typeface="Times New Roman" panose="02020603050405020304" pitchFamily="18" charset="0"/>
              </a:rPr>
              <a:t>不含</a:t>
            </a:r>
            <a:r>
              <a:rPr lang="zh-TW" altLang="zh-TW" sz="2000" spc="-100" dirty="0">
                <a:latin typeface="微軟正黑體" panose="020B0604030504040204" pitchFamily="34" charset="-120"/>
                <a:ea typeface="微軟正黑體" panose="020B0604030504040204" pitchFamily="34" charset="-120"/>
                <a:cs typeface="Times New Roman" panose="02020603050405020304" pitchFamily="18" charset="0"/>
              </a:rPr>
              <a:t>已參與第一輪遞補分發者）</a:t>
            </a:r>
            <a:r>
              <a:rPr lang="zh-TW" altLang="zh-TW" sz="2400" spc="-100" dirty="0">
                <a:latin typeface="微軟正黑體" panose="020B0604030504040204" pitchFamily="34" charset="-120"/>
                <a:ea typeface="微軟正黑體" panose="020B0604030504040204" pitchFamily="34" charset="-120"/>
                <a:cs typeface="Times New Roman" panose="02020603050405020304" pitchFamily="18" charset="0"/>
              </a:rPr>
              <a:t>參加分發</a:t>
            </a:r>
            <a:r>
              <a:rPr lang="zh-TW" altLang="en-US" sz="2400" spc="-100" dirty="0">
                <a:latin typeface="微軟正黑體" panose="020B0604030504040204" pitchFamily="34" charset="-120"/>
                <a:ea typeface="微軟正黑體" panose="020B0604030504040204" pitchFamily="34" charset="-120"/>
                <a:cs typeface="Times New Roman" panose="02020603050405020304" pitchFamily="18" charset="0"/>
              </a:rPr>
              <a:t>。</a:t>
            </a:r>
          </a:p>
          <a:p>
            <a:pPr marL="0" indent="0">
              <a:buFontTx/>
              <a:buNone/>
            </a:pPr>
            <a:endParaRPr lang="en-US" altLang="zh-TW" sz="2400" kern="0" dirty="0" smtClean="0">
              <a:latin typeface="微軟正黑體" panose="020B0604030504040204" pitchFamily="34" charset="-120"/>
              <a:ea typeface="微軟正黑體" panose="020B0604030504040204" pitchFamily="34" charset="-120"/>
            </a:endParaRPr>
          </a:p>
          <a:p>
            <a:pPr marL="0" indent="0">
              <a:buFontTx/>
              <a:buNone/>
            </a:pPr>
            <a:endParaRPr lang="zh-TW" altLang="zh-TW" sz="2400" kern="0" dirty="0" smtClean="0">
              <a:latin typeface="微軟正黑體" panose="020B0604030504040204" pitchFamily="34" charset="-120"/>
              <a:ea typeface="微軟正黑體" panose="020B0604030504040204" pitchFamily="34" charset="-120"/>
            </a:endParaRPr>
          </a:p>
          <a:p>
            <a:endParaRPr lang="zh-TW" altLang="en-US" kern="0" dirty="0" smtClean="0">
              <a:latin typeface="微軟正黑體" panose="020B0604030504040204" pitchFamily="34" charset="-120"/>
              <a:ea typeface="微軟正黑體" panose="020B0604030504040204" pitchFamily="34" charset="-12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6512" y="163969"/>
            <a:ext cx="9108504" cy="633413"/>
          </a:xfrm>
        </p:spPr>
        <p:txBody>
          <a:bodyPr/>
          <a:lstStyle/>
          <a:p>
            <a:r>
              <a:rPr lang="zh-TW" altLang="en-US" sz="4200" dirty="0" smtClean="0">
                <a:solidFill>
                  <a:schemeClr val="tx1"/>
                </a:solidFill>
                <a:latin typeface="華康超明體" panose="02020C09000000000000" pitchFamily="49" charset="-120"/>
                <a:ea typeface="華康超明體" panose="02020C09000000000000" pitchFamily="49" charset="-120"/>
              </a:rPr>
              <a:t>壹、重大變</a:t>
            </a:r>
            <a:r>
              <a:rPr lang="zh-TW" altLang="en-US" sz="4200" dirty="0">
                <a:solidFill>
                  <a:schemeClr val="tx1"/>
                </a:solidFill>
                <a:latin typeface="華康超明體" panose="02020C09000000000000" pitchFamily="49" charset="-120"/>
                <a:ea typeface="華康超明體" panose="02020C09000000000000" pitchFamily="49" charset="-120"/>
              </a:rPr>
              <a:t>革</a:t>
            </a:r>
          </a:p>
        </p:txBody>
      </p:sp>
      <p:sp>
        <p:nvSpPr>
          <p:cNvPr id="4" name="投影片編號版面配置區 3"/>
          <p:cNvSpPr>
            <a:spLocks noGrp="1"/>
          </p:cNvSpPr>
          <p:nvPr>
            <p:ph type="sldNum" sz="quarter" idx="12"/>
          </p:nvPr>
        </p:nvSpPr>
        <p:spPr/>
        <p:txBody>
          <a:bodyPr/>
          <a:lstStyle/>
          <a:p>
            <a:pPr>
              <a:defRPr/>
            </a:pPr>
            <a:fld id="{ABFE6108-DA02-42FF-8F2B-6965D0D38C5E}" type="slidenum">
              <a:rPr lang="zh-TW" altLang="en-US" smtClean="0"/>
              <a:pPr>
                <a:defRPr/>
              </a:pPr>
              <a:t>3</a:t>
            </a:fld>
            <a:endParaRPr lang="en-US" altLang="zh-TW"/>
          </a:p>
        </p:txBody>
      </p:sp>
      <p:sp>
        <p:nvSpPr>
          <p:cNvPr id="3" name="文字方塊 2"/>
          <p:cNvSpPr txBox="1"/>
          <p:nvPr/>
        </p:nvSpPr>
        <p:spPr>
          <a:xfrm>
            <a:off x="197260" y="1196752"/>
            <a:ext cx="8489540" cy="5088573"/>
          </a:xfrm>
          <a:prstGeom prst="rect">
            <a:avLst/>
          </a:prstGeom>
          <a:noFill/>
        </p:spPr>
        <p:txBody>
          <a:bodyPr wrap="square" rtlCol="0">
            <a:spAutoFit/>
          </a:bodyPr>
          <a:lstStyle/>
          <a:p>
            <a:pPr marL="514350" indent="-514350" algn="just">
              <a:lnSpc>
                <a:spcPts val="4000"/>
              </a:lnSpc>
              <a:spcAft>
                <a:spcPts val="1200"/>
              </a:spcAft>
              <a:buFont typeface="Wingdings" panose="05000000000000000000" pitchFamily="2" charset="2"/>
              <a:buChar char="Ø"/>
            </a:pPr>
            <a:r>
              <a:rPr lang="zh-TW" altLang="en-US" sz="2800" dirty="0" smtClean="0">
                <a:latin typeface="微軟正黑體" panose="020B0604030504040204" pitchFamily="34" charset="-120"/>
                <a:ea typeface="微軟正黑體" panose="020B0604030504040204" pitchFamily="34" charset="-120"/>
              </a:rPr>
              <a:t>依教育部</a:t>
            </a:r>
            <a:r>
              <a:rPr lang="en-US" altLang="zh-TW" sz="2800" dirty="0">
                <a:latin typeface="微軟正黑體" panose="020B0604030504040204" pitchFamily="34" charset="-120"/>
                <a:ea typeface="微軟正黑體" panose="020B0604030504040204" pitchFamily="34" charset="-120"/>
              </a:rPr>
              <a:t>108</a:t>
            </a:r>
            <a:r>
              <a:rPr lang="zh-TW" altLang="en-US" sz="2800" dirty="0">
                <a:latin typeface="微軟正黑體" panose="020B0604030504040204" pitchFamily="34" charset="-120"/>
                <a:ea typeface="微軟正黑體" panose="020B0604030504040204" pitchFamily="34" charset="-120"/>
              </a:rPr>
              <a:t>年</a:t>
            </a:r>
            <a:r>
              <a:rPr lang="en-US" altLang="zh-TW" sz="2800" dirty="0">
                <a:latin typeface="微軟正黑體" panose="020B0604030504040204" pitchFamily="34" charset="-120"/>
                <a:ea typeface="微軟正黑體" panose="020B0604030504040204" pitchFamily="34" charset="-120"/>
              </a:rPr>
              <a:t>1</a:t>
            </a:r>
            <a:r>
              <a:rPr lang="zh-TW" altLang="en-US" sz="2800" dirty="0">
                <a:latin typeface="微軟正黑體" panose="020B0604030504040204" pitchFamily="34" charset="-120"/>
                <a:ea typeface="微軟正黑體" panose="020B0604030504040204" pitchFamily="34" charset="-120"/>
              </a:rPr>
              <a:t>月</a:t>
            </a:r>
            <a:r>
              <a:rPr lang="en-US" altLang="zh-TW" sz="2800" dirty="0">
                <a:latin typeface="微軟正黑體" panose="020B0604030504040204" pitchFamily="34" charset="-120"/>
                <a:ea typeface="微軟正黑體" panose="020B0604030504040204" pitchFamily="34" charset="-120"/>
              </a:rPr>
              <a:t>11</a:t>
            </a:r>
            <a:r>
              <a:rPr lang="zh-TW" altLang="en-US" sz="2800" dirty="0">
                <a:latin typeface="微軟正黑體" panose="020B0604030504040204" pitchFamily="34" charset="-120"/>
                <a:ea typeface="微軟正黑體" panose="020B0604030504040204" pitchFamily="34" charset="-120"/>
              </a:rPr>
              <a:t>日臺教技（一）字第</a:t>
            </a:r>
            <a:r>
              <a:rPr lang="en-US" altLang="zh-TW" sz="2800" dirty="0">
                <a:latin typeface="微軟正黑體" panose="020B0604030504040204" pitchFamily="34" charset="-120"/>
                <a:ea typeface="微軟正黑體" panose="020B0604030504040204" pitchFamily="34" charset="-120"/>
              </a:rPr>
              <a:t>1080004293</a:t>
            </a:r>
            <a:r>
              <a:rPr lang="zh-TW" altLang="en-US" sz="2800" dirty="0">
                <a:latin typeface="微軟正黑體" panose="020B0604030504040204" pitchFamily="34" charset="-120"/>
                <a:ea typeface="微軟正黑體" panose="020B0604030504040204" pitchFamily="34" charset="-120"/>
              </a:rPr>
              <a:t>號</a:t>
            </a:r>
            <a:r>
              <a:rPr lang="zh-TW" altLang="en-US" sz="2800" dirty="0" smtClean="0">
                <a:latin typeface="微軟正黑體" panose="020B0604030504040204" pitchFamily="34" charset="-120"/>
                <a:ea typeface="微軟正黑體" panose="020B0604030504040204" pitchFamily="34" charset="-120"/>
              </a:rPr>
              <a:t>函辦理。</a:t>
            </a:r>
            <a:endParaRPr lang="en-US" altLang="zh-TW" sz="2800" dirty="0" smtClean="0">
              <a:latin typeface="微軟正黑體" panose="020B0604030504040204" pitchFamily="34" charset="-120"/>
              <a:ea typeface="微軟正黑體" panose="020B0604030504040204" pitchFamily="34" charset="-120"/>
            </a:endParaRPr>
          </a:p>
          <a:p>
            <a:pPr marL="514350" indent="-514350" algn="just">
              <a:lnSpc>
                <a:spcPts val="4000"/>
              </a:lnSpc>
              <a:spcAft>
                <a:spcPts val="1200"/>
              </a:spcAft>
              <a:buFont typeface="Wingdings" panose="05000000000000000000" pitchFamily="2" charset="2"/>
              <a:buChar char="Ø"/>
            </a:pPr>
            <a:r>
              <a:rPr lang="en-US" altLang="zh-TW" sz="2800" dirty="0">
                <a:latin typeface="微軟正黑體" panose="020B0604030504040204" pitchFamily="34" charset="-120"/>
                <a:ea typeface="微軟正黑體" panose="020B0604030504040204" pitchFamily="34" charset="-120"/>
              </a:rPr>
              <a:t>111</a:t>
            </a:r>
            <a:r>
              <a:rPr lang="zh-TW" altLang="zh-TW" sz="2800" dirty="0">
                <a:latin typeface="微軟正黑體" panose="020B0604030504040204" pitchFamily="34" charset="-120"/>
                <a:ea typeface="微軟正黑體" panose="020B0604030504040204" pitchFamily="34" charset="-120"/>
              </a:rPr>
              <a:t>學年度起</a:t>
            </a:r>
            <a:r>
              <a:rPr lang="zh-TW" altLang="zh-TW" sz="2800" dirty="0" smtClean="0">
                <a:latin typeface="微軟正黑體" panose="020B0604030504040204" pitchFamily="34" charset="-120"/>
                <a:ea typeface="微軟正黑體" panose="020B0604030504040204" pitchFamily="34" charset="-120"/>
              </a:rPr>
              <a:t>，</a:t>
            </a:r>
            <a:r>
              <a:rPr lang="zh-TW" altLang="en-US" sz="2800" dirty="0" smtClean="0">
                <a:latin typeface="微軟正黑體" panose="020B0604030504040204" pitchFamily="34" charset="-120"/>
                <a:ea typeface="微軟正黑體" panose="020B0604030504040204" pitchFamily="34" charset="-120"/>
              </a:rPr>
              <a:t>科技繁星</a:t>
            </a:r>
            <a:r>
              <a:rPr lang="zh-TW" altLang="zh-TW" sz="2800" dirty="0" smtClean="0">
                <a:latin typeface="微軟正黑體" panose="020B0604030504040204" pitchFamily="34" charset="-120"/>
                <a:ea typeface="微軟正黑體" panose="020B0604030504040204" pitchFamily="34" charset="-120"/>
              </a:rPr>
              <a:t>招生</a:t>
            </a:r>
            <a:r>
              <a:rPr lang="zh-TW" altLang="zh-TW" sz="2800" dirty="0">
                <a:latin typeface="微軟正黑體" panose="020B0604030504040204" pitchFamily="34" charset="-120"/>
                <a:ea typeface="微軟正黑體" panose="020B0604030504040204" pitchFamily="34" charset="-120"/>
              </a:rPr>
              <a:t>分別於比序排名及同名次參酌比序之項目中，</a:t>
            </a:r>
            <a:r>
              <a:rPr lang="zh-TW" altLang="zh-TW" sz="2800" b="1" dirty="0">
                <a:solidFill>
                  <a:srgbClr val="0000FF"/>
                </a:solidFill>
                <a:latin typeface="微軟正黑體" panose="020B0604030504040204" pitchFamily="34" charset="-120"/>
                <a:ea typeface="微軟正黑體" panose="020B0604030504040204" pitchFamily="34" charset="-120"/>
              </a:rPr>
              <a:t>增列「技能領域」為第</a:t>
            </a:r>
            <a:r>
              <a:rPr lang="en-US" altLang="zh-TW" sz="2800" b="1" dirty="0">
                <a:solidFill>
                  <a:srgbClr val="0000FF"/>
                </a:solidFill>
                <a:latin typeface="微軟正黑體" panose="020B0604030504040204" pitchFamily="34" charset="-120"/>
                <a:ea typeface="微軟正黑體" panose="020B0604030504040204" pitchFamily="34" charset="-120"/>
              </a:rPr>
              <a:t>3</a:t>
            </a:r>
            <a:r>
              <a:rPr lang="zh-TW" altLang="zh-TW" sz="2800" b="1" dirty="0">
                <a:solidFill>
                  <a:srgbClr val="0000FF"/>
                </a:solidFill>
                <a:latin typeface="微軟正黑體" panose="020B0604030504040204" pitchFamily="34" charset="-120"/>
                <a:ea typeface="微軟正黑體" panose="020B0604030504040204" pitchFamily="34" charset="-120"/>
              </a:rPr>
              <a:t>比序</a:t>
            </a:r>
            <a:r>
              <a:rPr lang="zh-TW" altLang="zh-TW" sz="2800" b="1" dirty="0" smtClean="0">
                <a:solidFill>
                  <a:srgbClr val="0000FF"/>
                </a:solidFill>
                <a:latin typeface="微軟正黑體" panose="020B0604030504040204" pitchFamily="34" charset="-120"/>
                <a:ea typeface="微軟正黑體" panose="020B0604030504040204" pitchFamily="34" charset="-120"/>
              </a:rPr>
              <a:t>項目</a:t>
            </a:r>
            <a:r>
              <a:rPr lang="zh-TW" altLang="zh-TW" sz="2800" dirty="0" smtClean="0">
                <a:latin typeface="微軟正黑體" panose="020B0604030504040204" pitchFamily="34" charset="-120"/>
                <a:ea typeface="微軟正黑體" panose="020B0604030504040204" pitchFamily="34" charset="-120"/>
              </a:rPr>
              <a:t>。</a:t>
            </a:r>
            <a:endParaRPr lang="en-US" altLang="zh-TW" sz="2800" dirty="0" smtClean="0">
              <a:latin typeface="微軟正黑體" panose="020B0604030504040204" pitchFamily="34" charset="-120"/>
              <a:ea typeface="微軟正黑體" panose="020B0604030504040204" pitchFamily="34" charset="-120"/>
            </a:endParaRPr>
          </a:p>
          <a:p>
            <a:pPr marL="514350" indent="-514350" algn="just">
              <a:lnSpc>
                <a:spcPts val="4000"/>
              </a:lnSpc>
              <a:spcAft>
                <a:spcPts val="1200"/>
              </a:spcAft>
              <a:buFont typeface="Wingdings" panose="05000000000000000000" pitchFamily="2" charset="2"/>
              <a:buChar char="Ø"/>
            </a:pPr>
            <a:r>
              <a:rPr lang="zh-TW" altLang="en-US" sz="2800" u="sng" dirty="0" smtClean="0">
                <a:latin typeface="微軟正黑體" panose="020B0604030504040204" pitchFamily="34" charset="-120"/>
                <a:ea typeface="微軟正黑體" panose="020B0604030504040204" pitchFamily="34" charset="-120"/>
              </a:rPr>
              <a:t>綜合高中</a:t>
            </a:r>
            <a:r>
              <a:rPr lang="zh-TW" altLang="en-US" sz="2800" dirty="0" smtClean="0">
                <a:latin typeface="微軟正黑體" panose="020B0604030504040204" pitchFamily="34" charset="-120"/>
                <a:ea typeface="微軟正黑體" panose="020B0604030504040204" pitchFamily="34" charset="-120"/>
              </a:rPr>
              <a:t>第</a:t>
            </a:r>
            <a:r>
              <a:rPr lang="en-US" altLang="zh-TW" sz="2800" dirty="0" smtClean="0">
                <a:latin typeface="微軟正黑體" panose="020B0604030504040204" pitchFamily="34" charset="-120"/>
                <a:ea typeface="微軟正黑體" panose="020B0604030504040204" pitchFamily="34" charset="-120"/>
              </a:rPr>
              <a:t>2</a:t>
            </a:r>
            <a:r>
              <a:rPr lang="zh-TW" altLang="en-US" sz="2800" dirty="0">
                <a:latin typeface="微軟正黑體" panose="020B0604030504040204" pitchFamily="34" charset="-120"/>
                <a:ea typeface="微軟正黑體" panose="020B0604030504040204" pitchFamily="34" charset="-120"/>
              </a:rPr>
              <a:t>比序採</a:t>
            </a:r>
            <a:r>
              <a:rPr lang="zh-TW" altLang="en-US" sz="2800" dirty="0" smtClean="0">
                <a:latin typeface="微軟正黑體" panose="020B0604030504040204" pitchFamily="34" charset="-120"/>
                <a:ea typeface="微軟正黑體" panose="020B0604030504040204" pitchFamily="34" charset="-120"/>
              </a:rPr>
              <a:t>計</a:t>
            </a:r>
            <a:r>
              <a:rPr lang="zh-TW" altLang="zh-TW" sz="2800" b="1" dirty="0">
                <a:latin typeface="微軟正黑體" panose="020B0604030504040204" pitchFamily="34" charset="-120"/>
                <a:ea typeface="微軟正黑體" panose="020B0604030504040204" pitchFamily="34" charset="-120"/>
              </a:rPr>
              <a:t>「</a:t>
            </a:r>
            <a:r>
              <a:rPr lang="zh-TW" altLang="en-US" sz="2800" b="1" dirty="0" smtClean="0">
                <a:latin typeface="微軟正黑體" panose="020B0604030504040204" pitchFamily="34" charset="-120"/>
                <a:ea typeface="微軟正黑體" panose="020B0604030504040204" pitchFamily="34" charset="-120"/>
              </a:rPr>
              <a:t>專</a:t>
            </a:r>
            <a:r>
              <a:rPr lang="zh-TW" altLang="en-US" sz="2800" b="1" dirty="0">
                <a:latin typeface="微軟正黑體" panose="020B0604030504040204" pitchFamily="34" charset="-120"/>
                <a:ea typeface="微軟正黑體" panose="020B0604030504040204" pitchFamily="34" charset="-120"/>
              </a:rPr>
              <a:t>精</a:t>
            </a:r>
            <a:r>
              <a:rPr lang="zh-TW" altLang="en-US" sz="2800" b="1" dirty="0" smtClean="0">
                <a:latin typeface="微軟正黑體" panose="020B0604030504040204" pitchFamily="34" charset="-120"/>
                <a:ea typeface="微軟正黑體" panose="020B0604030504040204" pitchFamily="34" charset="-120"/>
              </a:rPr>
              <a:t>科目</a:t>
            </a:r>
            <a:r>
              <a:rPr lang="zh-TW" altLang="zh-TW" sz="2800" b="1" dirty="0">
                <a:latin typeface="微軟正黑體" panose="020B0604030504040204" pitchFamily="34" charset="-120"/>
                <a:ea typeface="微軟正黑體" panose="020B0604030504040204" pitchFamily="34" charset="-120"/>
              </a:rPr>
              <a:t>」 </a:t>
            </a:r>
            <a:r>
              <a:rPr lang="zh-TW" altLang="en-US" sz="2800" dirty="0" smtClean="0">
                <a:latin typeface="微軟正黑體" panose="020B0604030504040204" pitchFamily="34" charset="-120"/>
                <a:ea typeface="微軟正黑體" panose="020B0604030504040204" pitchFamily="34" charset="-120"/>
              </a:rPr>
              <a:t>。</a:t>
            </a:r>
            <a:endParaRPr lang="en-US" altLang="zh-TW" sz="2800" dirty="0" smtClean="0">
              <a:latin typeface="微軟正黑體" panose="020B0604030504040204" pitchFamily="34" charset="-120"/>
              <a:ea typeface="微軟正黑體" panose="020B0604030504040204" pitchFamily="34" charset="-120"/>
            </a:endParaRPr>
          </a:p>
          <a:p>
            <a:pPr marL="514350" indent="-514350">
              <a:lnSpc>
                <a:spcPts val="4000"/>
              </a:lnSpc>
              <a:spcAft>
                <a:spcPts val="1200"/>
              </a:spcAft>
              <a:buFont typeface="Wingdings" panose="05000000000000000000" pitchFamily="2" charset="2"/>
              <a:buChar char="Ø"/>
            </a:pPr>
            <a:r>
              <a:rPr lang="zh-TW" altLang="en-US" sz="2800" u="sng" dirty="0" smtClean="0">
                <a:latin typeface="微軟正黑體" panose="020B0604030504040204" pitchFamily="34" charset="-120"/>
                <a:ea typeface="微軟正黑體" panose="020B0604030504040204" pitchFamily="34" charset="-120"/>
              </a:rPr>
              <a:t>綜合高中</a:t>
            </a:r>
            <a:r>
              <a:rPr lang="zh-TW" altLang="en-US" sz="2800" dirty="0" smtClean="0">
                <a:latin typeface="微軟正黑體" panose="020B0604030504040204" pitchFamily="34" charset="-120"/>
                <a:ea typeface="微軟正黑體" panose="020B0604030504040204" pitchFamily="34" charset="-120"/>
              </a:rPr>
              <a:t>第</a:t>
            </a:r>
            <a:r>
              <a:rPr lang="en-US" altLang="zh-TW" sz="2800" dirty="0" smtClean="0">
                <a:latin typeface="微軟正黑體" panose="020B0604030504040204" pitchFamily="34" charset="-120"/>
                <a:ea typeface="微軟正黑體" panose="020B0604030504040204" pitchFamily="34" charset="-120"/>
              </a:rPr>
              <a:t>3</a:t>
            </a:r>
            <a:r>
              <a:rPr lang="zh-TW" altLang="en-US" sz="2800" dirty="0">
                <a:latin typeface="微軟正黑體" panose="020B0604030504040204" pitchFamily="34" charset="-120"/>
                <a:ea typeface="微軟正黑體" panose="020B0604030504040204" pitchFamily="34" charset="-120"/>
              </a:rPr>
              <a:t>比序採</a:t>
            </a:r>
            <a:r>
              <a:rPr lang="zh-TW" altLang="en-US" sz="2800" dirty="0" smtClean="0">
                <a:latin typeface="微軟正黑體" panose="020B0604030504040204" pitchFamily="34" charset="-120"/>
                <a:ea typeface="微軟正黑體" panose="020B0604030504040204" pitchFamily="34" charset="-120"/>
              </a:rPr>
              <a:t>計</a:t>
            </a:r>
            <a:r>
              <a:rPr lang="zh-TW" altLang="zh-TW" sz="2800" b="1" dirty="0">
                <a:latin typeface="微軟正黑體" panose="020B0604030504040204" pitchFamily="34" charset="-120"/>
                <a:ea typeface="微軟正黑體" panose="020B0604030504040204" pitchFamily="34" charset="-120"/>
              </a:rPr>
              <a:t>「</a:t>
            </a:r>
            <a:r>
              <a:rPr lang="zh-TW" altLang="en-US" sz="2800" b="1" dirty="0" smtClean="0">
                <a:latin typeface="微軟正黑體" panose="020B0604030504040204" pitchFamily="34" charset="-120"/>
                <a:ea typeface="微軟正黑體" panose="020B0604030504040204" pitchFamily="34" charset="-120"/>
              </a:rPr>
              <a:t>核心科目</a:t>
            </a:r>
            <a:r>
              <a:rPr lang="zh-TW" altLang="zh-TW" sz="2800" b="1" dirty="0">
                <a:latin typeface="微軟正黑體" panose="020B0604030504040204" pitchFamily="34" charset="-120"/>
                <a:ea typeface="微軟正黑體" panose="020B0604030504040204" pitchFamily="34" charset="-120"/>
              </a:rPr>
              <a:t>」 </a:t>
            </a:r>
            <a:r>
              <a:rPr lang="zh-TW" altLang="en-US" sz="2800" dirty="0" smtClean="0">
                <a:latin typeface="微軟正黑體" panose="020B0604030504040204" pitchFamily="34" charset="-120"/>
                <a:ea typeface="微軟正黑體" panose="020B0604030504040204" pitchFamily="34" charset="-120"/>
              </a:rPr>
              <a:t>；</a:t>
            </a:r>
            <a:r>
              <a:rPr lang="en-US" altLang="zh-TW" sz="2800" dirty="0" smtClean="0">
                <a:latin typeface="微軟正黑體" panose="020B0604030504040204" pitchFamily="34" charset="-120"/>
                <a:ea typeface="微軟正黑體" panose="020B0604030504040204" pitchFamily="34" charset="-120"/>
              </a:rPr>
              <a:t/>
            </a:r>
            <a:br>
              <a:rPr lang="en-US" altLang="zh-TW" sz="2800" dirty="0" smtClean="0">
                <a:latin typeface="微軟正黑體" panose="020B0604030504040204" pitchFamily="34" charset="-120"/>
                <a:ea typeface="微軟正黑體" panose="020B0604030504040204" pitchFamily="34" charset="-120"/>
              </a:rPr>
            </a:br>
            <a:r>
              <a:rPr lang="zh-TW" altLang="en-US" sz="2800" u="sng" dirty="0" smtClean="0">
                <a:latin typeface="微軟正黑體" panose="020B0604030504040204" pitchFamily="34" charset="-120"/>
                <a:ea typeface="微軟正黑體" panose="020B0604030504040204" pitchFamily="34" charset="-120"/>
              </a:rPr>
              <a:t>實用</a:t>
            </a:r>
            <a:r>
              <a:rPr lang="zh-TW" altLang="en-US" sz="2800" u="sng" dirty="0">
                <a:latin typeface="微軟正黑體" panose="020B0604030504040204" pitchFamily="34" charset="-120"/>
                <a:ea typeface="微軟正黑體" panose="020B0604030504040204" pitchFamily="34" charset="-120"/>
              </a:rPr>
              <a:t>技能學程及建教合作</a:t>
            </a:r>
            <a:r>
              <a:rPr lang="zh-TW" altLang="en-US" sz="2800" u="sng" dirty="0" smtClean="0">
                <a:latin typeface="微軟正黑體" panose="020B0604030504040204" pitchFamily="34" charset="-120"/>
                <a:ea typeface="微軟正黑體" panose="020B0604030504040204" pitchFamily="34" charset="-120"/>
              </a:rPr>
              <a:t>班</a:t>
            </a:r>
            <a:r>
              <a:rPr lang="zh-TW" altLang="en-US" sz="2800" dirty="0">
                <a:latin typeface="微軟正黑體" panose="020B0604030504040204" pitchFamily="34" charset="-120"/>
                <a:ea typeface="微軟正黑體" panose="020B0604030504040204" pitchFamily="34" charset="-120"/>
              </a:rPr>
              <a:t>採</a:t>
            </a:r>
            <a:r>
              <a:rPr lang="zh-TW" altLang="en-US" sz="2800" dirty="0" smtClean="0">
                <a:latin typeface="微軟正黑體" panose="020B0604030504040204" pitchFamily="34" charset="-120"/>
                <a:ea typeface="微軟正黑體" panose="020B0604030504040204" pitchFamily="34" charset="-120"/>
              </a:rPr>
              <a:t>計</a:t>
            </a:r>
            <a:r>
              <a:rPr lang="zh-TW" altLang="zh-TW" sz="2800" b="1" dirty="0">
                <a:latin typeface="微軟正黑體" panose="020B0604030504040204" pitchFamily="34" charset="-120"/>
                <a:ea typeface="微軟正黑體" panose="020B0604030504040204" pitchFamily="34" charset="-120"/>
              </a:rPr>
              <a:t>「</a:t>
            </a:r>
            <a:r>
              <a:rPr lang="zh-TW" altLang="en-US" sz="2800" b="1" dirty="0" smtClean="0">
                <a:latin typeface="微軟正黑體" panose="020B0604030504040204" pitchFamily="34" charset="-120"/>
                <a:ea typeface="微軟正黑體" panose="020B0604030504040204" pitchFamily="34" charset="-120"/>
              </a:rPr>
              <a:t>實習科目</a:t>
            </a:r>
            <a:r>
              <a:rPr lang="zh-TW" altLang="zh-TW" sz="2800" b="1" dirty="0">
                <a:latin typeface="微軟正黑體" panose="020B0604030504040204" pitchFamily="34" charset="-120"/>
                <a:ea typeface="微軟正黑體" panose="020B0604030504040204" pitchFamily="34" charset="-120"/>
              </a:rPr>
              <a:t>」 </a:t>
            </a:r>
            <a:r>
              <a:rPr lang="zh-TW" altLang="en-US" sz="2800" dirty="0" smtClean="0">
                <a:latin typeface="微軟正黑體" panose="020B0604030504040204" pitchFamily="34" charset="-120"/>
                <a:ea typeface="微軟正黑體" panose="020B0604030504040204" pitchFamily="34" charset="-120"/>
              </a:rPr>
              <a:t>。</a:t>
            </a:r>
            <a:endParaRPr lang="zh-TW" altLang="zh-TW" sz="2800" dirty="0">
              <a:latin typeface="微軟正黑體" panose="020B0604030504040204" pitchFamily="34" charset="-120"/>
              <a:ea typeface="微軟正黑體" panose="020B0604030504040204" pitchFamily="34" charset="-120"/>
            </a:endParaRPr>
          </a:p>
          <a:p>
            <a:pPr algn="just"/>
            <a:endParaRPr lang="zh-TW" altLang="en-US" dirty="0"/>
          </a:p>
        </p:txBody>
      </p:sp>
    </p:spTree>
    <p:extLst>
      <p:ext uri="{BB962C8B-B14F-4D97-AF65-F5344CB8AC3E}">
        <p14:creationId xmlns:p14="http://schemas.microsoft.com/office/powerpoint/2010/main" val="7350193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拾、分發方式及錄取規定</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3/5</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68611"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3C66C033-82E7-48C8-8D6C-48D59194E731}" type="slidenum">
              <a:rPr lang="zh-TW" altLang="en-US" sz="1400" smtClean="0"/>
              <a:pPr>
                <a:spcBef>
                  <a:spcPct val="0"/>
                </a:spcBef>
                <a:buFontTx/>
                <a:buNone/>
              </a:pPr>
              <a:t>30</a:t>
            </a:fld>
            <a:endParaRPr lang="en-US" altLang="zh-TW" sz="1400" smtClean="0"/>
          </a:p>
        </p:txBody>
      </p:sp>
      <p:sp>
        <p:nvSpPr>
          <p:cNvPr id="7" name="矩形 6"/>
          <p:cNvSpPr/>
          <p:nvPr/>
        </p:nvSpPr>
        <p:spPr>
          <a:xfrm>
            <a:off x="179512" y="1196752"/>
            <a:ext cx="198446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第三輪分發</a:t>
            </a:r>
          </a:p>
        </p:txBody>
      </p:sp>
      <p:sp>
        <p:nvSpPr>
          <p:cNvPr id="68619" name="矩形 7"/>
          <p:cNvSpPr>
            <a:spLocks noChangeArrowheads="1"/>
          </p:cNvSpPr>
          <p:nvPr/>
        </p:nvSpPr>
        <p:spPr bwMode="auto">
          <a:xfrm>
            <a:off x="179512" y="1700808"/>
            <a:ext cx="9144000" cy="467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marL="361950" lvl="1" indent="-361950" defTabSz="666750">
              <a:lnSpc>
                <a:spcPct val="110000"/>
              </a:lnSpc>
              <a:spcAft>
                <a:spcPct val="15000"/>
              </a:spcAft>
              <a:buFont typeface="Wingdings" panose="05000000000000000000" pitchFamily="2" charset="2"/>
              <a:buChar char="u"/>
              <a:defRPr/>
            </a:pPr>
            <a:r>
              <a:rPr lang="zh-TW" altLang="en-US" sz="2400" spc="-100" dirty="0">
                <a:latin typeface="微軟正黑體" panose="020B0604030504040204" pitchFamily="34" charset="-120"/>
                <a:ea typeface="微軟正黑體" panose="020B0604030504040204" pitchFamily="34" charset="-120"/>
                <a:cs typeface="Times New Roman" panose="02020603050405020304" pitchFamily="18" charset="0"/>
              </a:rPr>
              <a:t>分發規則</a:t>
            </a:r>
            <a:r>
              <a:rPr lang="zh-TW" altLang="en-US" sz="2400" b="1" spc="-100" dirty="0">
                <a:latin typeface="微軟正黑體" panose="020B0604030504040204" pitchFamily="34" charset="-120"/>
                <a:ea typeface="微軟正黑體" panose="020B0604030504040204" pitchFamily="34" charset="-120"/>
                <a:cs typeface="Times New Roman" panose="02020603050405020304" pitchFamily="18" charset="0"/>
              </a:rPr>
              <a:t>同第二輪</a:t>
            </a:r>
            <a:r>
              <a:rPr lang="zh-TW" altLang="en-US" sz="2100" spc="-100" dirty="0">
                <a:latin typeface="微軟正黑體" panose="020B0604030504040204" pitchFamily="34" charset="-120"/>
                <a:ea typeface="微軟正黑體" panose="020B0604030504040204" pitchFamily="34" charset="-120"/>
                <a:cs typeface="Times New Roman" panose="02020603050405020304" pitchFamily="18" charset="0"/>
              </a:rPr>
              <a:t>。</a:t>
            </a:r>
          </a:p>
        </p:txBody>
      </p:sp>
      <p:sp>
        <p:nvSpPr>
          <p:cNvPr id="9" name="矩形 8"/>
          <p:cNvSpPr/>
          <p:nvPr/>
        </p:nvSpPr>
        <p:spPr>
          <a:xfrm>
            <a:off x="179512" y="2498354"/>
            <a:ext cx="198446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第四輪分發</a:t>
            </a:r>
          </a:p>
        </p:txBody>
      </p:sp>
      <p:sp>
        <p:nvSpPr>
          <p:cNvPr id="3" name="文字方塊 2"/>
          <p:cNvSpPr txBox="1"/>
          <p:nvPr/>
        </p:nvSpPr>
        <p:spPr>
          <a:xfrm>
            <a:off x="179512" y="3068960"/>
            <a:ext cx="8640960" cy="1698927"/>
          </a:xfrm>
          <a:prstGeom prst="rect">
            <a:avLst/>
          </a:prstGeom>
          <a:noFill/>
        </p:spPr>
        <p:txBody>
          <a:bodyPr wrap="square" rtlCol="0">
            <a:spAutoFit/>
          </a:bodyPr>
          <a:lstStyle/>
          <a:p>
            <a:pPr marL="361950" lvl="1" indent="-361950" defTabSz="666750">
              <a:lnSpc>
                <a:spcPct val="110000"/>
              </a:lnSpc>
              <a:spcAft>
                <a:spcPct val="15000"/>
              </a:spcAft>
              <a:buFont typeface="Wingdings" panose="05000000000000000000" pitchFamily="2" charset="2"/>
              <a:buChar char="u"/>
              <a:defRPr/>
            </a:pPr>
            <a:r>
              <a:rPr lang="zh-TW" altLang="en-US" sz="2400" spc="-100" dirty="0">
                <a:latin typeface="微軟正黑體" panose="020B0604030504040204" pitchFamily="34" charset="-120"/>
                <a:ea typeface="微軟正黑體" panose="020B0604030504040204" pitchFamily="34" charset="-120"/>
                <a:cs typeface="Times New Roman" panose="02020603050405020304" pitchFamily="18" charset="0"/>
              </a:rPr>
              <a:t>分發規則</a:t>
            </a:r>
            <a:r>
              <a:rPr lang="zh-TW" altLang="en-US" sz="2400" b="1" spc="-100" dirty="0">
                <a:latin typeface="微軟正黑體" panose="020B0604030504040204" pitchFamily="34" charset="-120"/>
                <a:ea typeface="微軟正黑體" panose="020B0604030504040204" pitchFamily="34" charset="-120"/>
                <a:cs typeface="Times New Roman" panose="02020603050405020304" pitchFamily="18" charset="0"/>
              </a:rPr>
              <a:t>同第二輪</a:t>
            </a:r>
            <a:r>
              <a:rPr lang="zh-TW" altLang="en-US" sz="2400" spc="-100" dirty="0">
                <a:latin typeface="微軟正黑體" panose="020B0604030504040204" pitchFamily="34" charset="-120"/>
                <a:ea typeface="微軟正黑體" panose="020B0604030504040204" pitchFamily="34" charset="-120"/>
                <a:cs typeface="Times New Roman" panose="02020603050405020304" pitchFamily="18" charset="0"/>
              </a:rPr>
              <a:t>。</a:t>
            </a:r>
          </a:p>
          <a:p>
            <a:pPr marL="361950" lvl="1" indent="-361950" defTabSz="666750">
              <a:lnSpc>
                <a:spcPct val="110000"/>
              </a:lnSpc>
              <a:spcAft>
                <a:spcPct val="15000"/>
              </a:spcAft>
              <a:buFont typeface="Wingdings" panose="05000000000000000000" pitchFamily="2" charset="2"/>
              <a:buChar char="u"/>
              <a:defRPr/>
            </a:pPr>
            <a:r>
              <a:rPr lang="zh-TW" altLang="zh-TW" sz="2400" spc="-100" dirty="0">
                <a:latin typeface="微軟正黑體" panose="020B0604030504040204" pitchFamily="34" charset="-120"/>
                <a:ea typeface="微軟正黑體" panose="020B0604030504040204" pitchFamily="34" charset="-120"/>
                <a:cs typeface="Times New Roman" panose="02020603050405020304" pitchFamily="18" charset="0"/>
              </a:rPr>
              <a:t>各科技校院</a:t>
            </a:r>
            <a:r>
              <a:rPr lang="zh-TW" altLang="zh-TW" sz="2400"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對單一高職學校考生</a:t>
            </a:r>
            <a:r>
              <a:rPr lang="zh-TW" altLang="zh-TW" sz="2400" b="1" u="sng"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至多再錄取</a:t>
            </a:r>
            <a:r>
              <a:rPr lang="en-US" altLang="zh-TW" sz="2400" b="1" u="sng"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zh-TW" sz="2400" b="1" u="sng" spc="-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名</a:t>
            </a:r>
            <a:r>
              <a:rPr lang="zh-TW" altLang="zh-TW" sz="2400" spc="-100" dirty="0">
                <a:latin typeface="微軟正黑體" panose="020B0604030504040204" pitchFamily="34" charset="-120"/>
                <a:ea typeface="微軟正黑體" panose="020B0604030504040204" pitchFamily="34" charset="-120"/>
                <a:cs typeface="Times New Roman" panose="02020603050405020304" pitchFamily="18" charset="0"/>
              </a:rPr>
              <a:t>，以各高職學校推薦順序較前者優先錄取。</a:t>
            </a:r>
          </a:p>
          <a:p>
            <a:endParaRPr lang="zh-TW" altLang="en-US" dirty="0">
              <a:latin typeface="微軟正黑體" panose="020B0604030504040204" pitchFamily="34" charset="-120"/>
              <a:ea typeface="微軟正黑體" panose="020B0604030504040204" pitchFamily="34" charset="-12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拾、分發方式及錄取規定</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4/5</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70659"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A5EF6BF6-3B9A-456C-BF66-2F7A73D9BE7F}" type="slidenum">
              <a:rPr lang="zh-TW" altLang="en-US" sz="1400" smtClean="0"/>
              <a:pPr>
                <a:spcBef>
                  <a:spcPct val="0"/>
                </a:spcBef>
                <a:buFontTx/>
                <a:buNone/>
              </a:pPr>
              <a:t>31</a:t>
            </a:fld>
            <a:endParaRPr lang="en-US" altLang="zh-TW" sz="1400" smtClean="0"/>
          </a:p>
        </p:txBody>
      </p:sp>
      <p:sp>
        <p:nvSpPr>
          <p:cNvPr id="7" name="矩形 6"/>
          <p:cNvSpPr/>
          <p:nvPr/>
        </p:nvSpPr>
        <p:spPr>
          <a:xfrm>
            <a:off x="107504" y="1196752"/>
            <a:ext cx="198446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錄取規定</a:t>
            </a:r>
          </a:p>
        </p:txBody>
      </p:sp>
      <p:sp>
        <p:nvSpPr>
          <p:cNvPr id="70667" name="矩形 7"/>
          <p:cNvSpPr>
            <a:spLocks noChangeArrowheads="1"/>
          </p:cNvSpPr>
          <p:nvPr/>
        </p:nvSpPr>
        <p:spPr bwMode="auto">
          <a:xfrm>
            <a:off x="467544" y="1844824"/>
            <a:ext cx="8219256" cy="2539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lgn="just">
              <a:spcBef>
                <a:spcPts val="1200"/>
              </a:spcBef>
              <a:spcAft>
                <a:spcPts val="600"/>
              </a:spcAft>
              <a:buFont typeface="Wingdings" panose="05000000000000000000" pitchFamily="2" charset="2"/>
              <a:buChar char="u"/>
            </a:pPr>
            <a:r>
              <a:rPr lang="zh-TW" altLang="zh-TW" sz="2400" b="1" dirty="0">
                <a:latin typeface="微軟正黑體" panose="020B0604030504040204" pitchFamily="34" charset="-120"/>
                <a:ea typeface="微軟正黑體" panose="020B0604030504040204" pitchFamily="34" charset="-120"/>
                <a:cs typeface="Times New Roman" panose="02020603050405020304" pitchFamily="18" charset="0"/>
              </a:rPr>
              <a:t>經本委員會分發錄取之</a:t>
            </a:r>
            <a:r>
              <a:rPr lang="zh-TW" altLang="zh-TW" sz="24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錄取生</a:t>
            </a:r>
            <a:r>
              <a:rPr lang="zh-TW" altLang="zh-TW" sz="2400"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4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無論放棄與否</a:t>
            </a:r>
            <a:r>
              <a:rPr lang="zh-TW" altLang="zh-TW" sz="2400" b="1" dirty="0">
                <a:latin typeface="微軟正黑體" panose="020B0604030504040204" pitchFamily="34" charset="-120"/>
                <a:ea typeface="微軟正黑體" panose="020B0604030504040204" pitchFamily="34" charset="-120"/>
                <a:cs typeface="Times New Roman" panose="02020603050405020304" pitchFamily="18" charset="0"/>
              </a:rPr>
              <a:t>，一概</a:t>
            </a:r>
            <a:r>
              <a:rPr lang="zh-TW" altLang="zh-TW" sz="24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不得</a:t>
            </a:r>
            <a:r>
              <a:rPr lang="zh-TW" altLang="zh-TW" sz="2400" b="1" dirty="0" smtClean="0">
                <a:latin typeface="微軟正黑體" panose="020B0604030504040204" pitchFamily="34" charset="-120"/>
                <a:ea typeface="微軟正黑體" panose="020B0604030504040204" pitchFamily="34" charset="-120"/>
                <a:cs typeface="Times New Roman" panose="02020603050405020304" pitchFamily="18" charset="0"/>
              </a:rPr>
              <a:t>參加</a:t>
            </a:r>
            <a:r>
              <a:rPr lang="en-US" altLang="zh-TW" sz="2400" b="1" dirty="0" smtClean="0">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zh-TW" sz="2400" b="1" dirty="0" smtClean="0">
                <a:latin typeface="微軟正黑體" panose="020B0604030504040204" pitchFamily="34" charset="-120"/>
                <a:ea typeface="微軟正黑體" panose="020B0604030504040204" pitchFamily="34" charset="-120"/>
                <a:cs typeface="Times New Roman" panose="02020603050405020304" pitchFamily="18" charset="0"/>
              </a:rPr>
              <a:t>學年</a:t>
            </a:r>
            <a:r>
              <a:rPr lang="zh-TW" altLang="zh-TW" sz="2400" b="1" dirty="0">
                <a:latin typeface="微軟正黑體" panose="020B0604030504040204" pitchFamily="34" charset="-120"/>
                <a:ea typeface="微軟正黑體" panose="020B0604030504040204" pitchFamily="34" charset="-120"/>
                <a:cs typeface="Times New Roman" panose="02020603050405020304" pitchFamily="18" charset="0"/>
              </a:rPr>
              <a:t>度</a:t>
            </a:r>
            <a:r>
              <a:rPr lang="zh-TW" altLang="zh-TW" sz="24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四技二專甄選入學</a:t>
            </a:r>
            <a:r>
              <a:rPr lang="zh-TW" altLang="zh-TW" sz="2400" b="1" dirty="0">
                <a:latin typeface="微軟正黑體" panose="020B0604030504040204" pitchFamily="34" charset="-120"/>
                <a:ea typeface="微軟正黑體" panose="020B0604030504040204" pitchFamily="34" charset="-120"/>
                <a:cs typeface="Times New Roman" panose="02020603050405020304" pitchFamily="18" charset="0"/>
              </a:rPr>
              <a:t>。</a:t>
            </a:r>
          </a:p>
          <a:p>
            <a:pPr algn="just">
              <a:spcBef>
                <a:spcPts val="1200"/>
              </a:spcBef>
              <a:spcAft>
                <a:spcPts val="600"/>
              </a:spcAft>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錄取生</a:t>
            </a:r>
            <a:r>
              <a:rPr lang="zh-TW" altLang="en-US" sz="24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未依規定期限及方式</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，以書面向錄取學校辦理聲明</a:t>
            </a:r>
            <a:r>
              <a:rPr lang="zh-TW" altLang="en-US" sz="24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放棄錄取資格者</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不得</a:t>
            </a:r>
            <a:r>
              <a:rPr lang="zh-TW" altLang="en-US" sz="24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參加</a:t>
            </a:r>
            <a:r>
              <a:rPr lang="en-US" altLang="zh-TW" sz="2400" dirty="0" smtClean="0">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學年</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度四技二專技優甄審入學招生、日間部聯合登記分發入學招生、各校單獨招生及大學各招生管道之招生，違者取消本招生錄取資格。</a:t>
            </a:r>
            <a:endParaRPr lang="zh-TW" altLang="zh-TW" sz="24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標題 5"/>
          <p:cNvSpPr>
            <a:spLocks noGrp="1"/>
          </p:cNvSpPr>
          <p:nvPr>
            <p:ph type="title"/>
          </p:nvPr>
        </p:nvSpPr>
        <p:spPr>
          <a:xfrm>
            <a:off x="0" y="188640"/>
            <a:ext cx="91440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拾壹、作業</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流程注意事項</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1/8</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74755" name="內容版面配置區 2"/>
          <p:cNvSpPr>
            <a:spLocks noGrp="1"/>
          </p:cNvSpPr>
          <p:nvPr>
            <p:ph idx="1"/>
          </p:nvPr>
        </p:nvSpPr>
        <p:spPr>
          <a:xfrm>
            <a:off x="179388" y="1628775"/>
            <a:ext cx="8856662" cy="4679950"/>
          </a:xfrm>
        </p:spPr>
        <p:txBody>
          <a:bodyPr/>
          <a:lstStyle/>
          <a:p>
            <a:pPr marL="457200" indent="-457200">
              <a:spcBef>
                <a:spcPts val="1200"/>
              </a:spcBef>
              <a:buFont typeface="+mj-ea"/>
              <a:buAutoNum type="ea1ChtPeriod"/>
            </a:pPr>
            <a:r>
              <a:rPr lang="zh-TW" altLang="en-US" sz="1900" dirty="0">
                <a:latin typeface="微軟正黑體" panose="020B0604030504040204" pitchFamily="34" charset="-120"/>
                <a:ea typeface="微軟正黑體" panose="020B0604030504040204" pitchFamily="34" charset="-120"/>
                <a:cs typeface="Times New Roman" panose="02020603050405020304" pitchFamily="18" charset="0"/>
              </a:rPr>
              <a:t>高職學校須</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上傳</a:t>
            </a:r>
            <a:r>
              <a:rPr lang="zh-TW" altLang="en-US" sz="1900" b="1"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校內群名次表</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及</a:t>
            </a:r>
            <a:r>
              <a:rPr lang="zh-TW" altLang="en-US" sz="1900" b="1"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各群別各項比序之成績計算方式說明</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9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spcBef>
                <a:spcPts val="1200"/>
              </a:spcBef>
              <a:buFont typeface="+mj-ea"/>
              <a:buAutoNum type="ea1ChtPeriod"/>
            </a:pP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群名次表上傳範例及空白表格請於本委員會網頁下載專區或高職學校作業及查詢系統</a:t>
            </a:r>
            <a:r>
              <a:rPr lang="en-US" altLang="zh-TW" sz="1900" dirty="0" smtClean="0">
                <a:latin typeface="微軟正黑體" panose="020B0604030504040204" pitchFamily="34" charset="-120"/>
                <a:ea typeface="微軟正黑體" panose="020B0604030504040204" pitchFamily="34" charset="-120"/>
                <a:cs typeface="Times New Roman" panose="02020603050405020304" pitchFamily="18" charset="0"/>
              </a:rPr>
              <a:t>3-1</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中下載。</a:t>
            </a:r>
            <a:endParaRPr lang="en-US" altLang="zh-TW" sz="19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spcBef>
                <a:spcPts val="1200"/>
              </a:spcBef>
              <a:buFont typeface="+mj-ea"/>
              <a:buAutoNum type="ea1ChtPeriod"/>
            </a:pP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例如被推薦考生為機械科，所屬群別為機械群，該校其</a:t>
            </a:r>
            <a:r>
              <a:rPr lang="zh-TW" altLang="en-US" sz="1900" b="1"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所屬機械群</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如製圖學程、模具科</a:t>
            </a:r>
            <a:r>
              <a:rPr lang="zh-TW" altLang="en-US" sz="1900" b="1"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等其他所有相關學生資料皆須一起上傳</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9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spcBef>
                <a:spcPts val="1200"/>
              </a:spcBef>
              <a:buFont typeface="+mj-ea"/>
              <a:buAutoNum type="ea1ChtPeriod"/>
            </a:pP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群名次表之欄位包括</a:t>
            </a:r>
            <a:r>
              <a:rPr lang="zh-TW" altLang="en-US" sz="1900" b="1" dirty="0" smtClean="0">
                <a:latin typeface="微軟正黑體" panose="020B0604030504040204" pitchFamily="34" charset="-120"/>
                <a:ea typeface="微軟正黑體" panose="020B0604030504040204" pitchFamily="34" charset="-120"/>
                <a:cs typeface="Times New Roman" panose="02020603050405020304" pitchFamily="18" charset="0"/>
              </a:rPr>
              <a:t>相關學生</a:t>
            </a:r>
            <a:r>
              <a:rPr lang="zh-TW" altLang="en-US" sz="1900" b="1"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基本資料欄位</a:t>
            </a:r>
            <a:r>
              <a:rPr lang="zh-TW" altLang="en-US" sz="1900" b="1"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如學號、學生姓名、群別代碼、學制代碼、科（組）、學程名稱及班級名稱</a:t>
            </a:r>
            <a:r>
              <a:rPr lang="zh-TW" altLang="en-US" sz="1900" b="1" dirty="0" smtClean="0">
                <a:latin typeface="微軟正黑體" panose="020B0604030504040204" pitchFamily="34" charset="-120"/>
                <a:ea typeface="微軟正黑體" panose="020B0604030504040204" pitchFamily="34" charset="-120"/>
                <a:cs typeface="Times New Roman" panose="02020603050405020304" pitchFamily="18" charset="0"/>
              </a:rPr>
              <a:t>］及</a:t>
            </a:r>
            <a:r>
              <a:rPr lang="zh-TW" altLang="en-US" sz="1900" b="1"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成績名次資料欄位</a:t>
            </a:r>
            <a:r>
              <a:rPr lang="zh-TW" altLang="en-US" sz="1900" b="1"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如學業平均成績</a:t>
            </a:r>
            <a:r>
              <a:rPr lang="zh-TW" altLang="en-US" sz="1900" b="1" dirty="0" smtClean="0">
                <a:latin typeface="微軟正黑體" panose="020B0604030504040204" pitchFamily="34" charset="-120"/>
                <a:ea typeface="微軟正黑體" panose="020B0604030504040204" pitchFamily="34" charset="-120"/>
                <a:cs typeface="Times New Roman" panose="02020603050405020304" pitchFamily="18" charset="0"/>
              </a:rPr>
              <a:t>科（組）、學程名次</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及比序</a:t>
            </a:r>
            <a:r>
              <a:rPr lang="en-US" altLang="zh-TW" sz="1900" dirty="0" smtClean="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至比序</a:t>
            </a:r>
            <a:r>
              <a:rPr lang="en-US" altLang="zh-TW" sz="1900" dirty="0" smtClean="0">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之</a:t>
            </a:r>
            <a:r>
              <a:rPr lang="en-US" altLang="zh-TW" sz="1900" dirty="0">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項</a:t>
            </a:r>
            <a:r>
              <a:rPr lang="zh-TW" altLang="en-US" sz="1900" b="1" dirty="0" smtClean="0">
                <a:latin typeface="微軟正黑體" panose="020B0604030504040204" pitchFamily="34" charset="-120"/>
                <a:ea typeface="微軟正黑體" panose="020B0604030504040204" pitchFamily="34" charset="-120"/>
                <a:cs typeface="Times New Roman" panose="02020603050405020304" pitchFamily="18" charset="0"/>
              </a:rPr>
              <a:t>群名次］</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9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spcBef>
                <a:spcPts val="1200"/>
              </a:spcBef>
              <a:buFont typeface="+mj-ea"/>
              <a:buAutoNum type="ea1ChtPeriod"/>
            </a:pPr>
            <a:r>
              <a:rPr lang="zh-TW" altLang="en-US" sz="19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群名次排名規定：</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考生依成績由高而低排序，例如前四位成績依序為</a:t>
            </a:r>
            <a:r>
              <a:rPr lang="en-US" altLang="zh-TW" sz="1900" dirty="0" smtClean="0">
                <a:latin typeface="微軟正黑體" panose="020B0604030504040204" pitchFamily="34" charset="-120"/>
                <a:ea typeface="微軟正黑體" panose="020B0604030504040204" pitchFamily="34" charset="-120"/>
                <a:cs typeface="Times New Roman" panose="02020603050405020304" pitchFamily="18" charset="0"/>
              </a:rPr>
              <a:t>98</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900" b="1" dirty="0" smtClean="0">
                <a:solidFill>
                  <a:schemeClr val="accent1">
                    <a:lumMod val="50000"/>
                  </a:schemeClr>
                </a:solidFill>
                <a:latin typeface="微軟正黑體" panose="020B0604030504040204" pitchFamily="34" charset="-120"/>
                <a:ea typeface="微軟正黑體" panose="020B0604030504040204" pitchFamily="34" charset="-120"/>
                <a:cs typeface="Times New Roman" panose="02020603050405020304" pitchFamily="18" charset="0"/>
              </a:rPr>
              <a:t>97</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900" b="1" dirty="0" smtClean="0">
                <a:solidFill>
                  <a:schemeClr val="accent1">
                    <a:lumMod val="50000"/>
                  </a:schemeClr>
                </a:solidFill>
                <a:latin typeface="微軟正黑體" panose="020B0604030504040204" pitchFamily="34" charset="-120"/>
                <a:ea typeface="微軟正黑體" panose="020B0604030504040204" pitchFamily="34" charset="-120"/>
                <a:cs typeface="Times New Roman" panose="02020603050405020304" pitchFamily="18" charset="0"/>
              </a:rPr>
              <a:t>97</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9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96</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，群排名應為</a:t>
            </a:r>
            <a:r>
              <a:rPr lang="en-US" altLang="zh-TW" sz="1900" dirty="0" smtClean="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900" b="1" dirty="0" smtClean="0">
                <a:solidFill>
                  <a:schemeClr val="accent1">
                    <a:lumMod val="50000"/>
                  </a:schemeClr>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900" b="1" dirty="0" smtClean="0">
                <a:solidFill>
                  <a:schemeClr val="accent1">
                    <a:lumMod val="50000"/>
                  </a:schemeClr>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9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9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spcBef>
                <a:spcPts val="1200"/>
              </a:spcBef>
              <a:buFont typeface="+mj-ea"/>
              <a:buAutoNum type="ea1ChtPeriod"/>
            </a:pP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同一高職學校若有不同被推薦考生之第</a:t>
            </a:r>
            <a:r>
              <a:rPr lang="en-US" altLang="zh-TW" sz="1900" dirty="0" smtClean="0">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比序至第</a:t>
            </a:r>
            <a:r>
              <a:rPr lang="en-US" altLang="zh-TW" sz="1900" dirty="0" smtClean="0">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比序群名次完全相同，或是其他成績異常情形（例如</a:t>
            </a:r>
            <a:r>
              <a:rPr lang="en-US" altLang="zh-TW" sz="1900" dirty="0" smtClean="0">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900" dirty="0" smtClean="0">
                <a:latin typeface="微軟正黑體" panose="020B0604030504040204" pitchFamily="34" charset="-120"/>
                <a:ea typeface="微軟正黑體" panose="020B0604030504040204" pitchFamily="34" charset="-120"/>
                <a:cs typeface="Times New Roman" panose="02020603050405020304" pitchFamily="18" charset="0"/>
              </a:rPr>
              <a:t>位以上被推薦考生之某一比序群排名均相同），則須準備該等考生的全部成績資料，以供查驗。</a:t>
            </a:r>
            <a:endParaRPr lang="en-US" altLang="zh-TW" sz="1900" dirty="0" smtClean="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74756" name="投影片編號版面配置區 3"/>
          <p:cNvSpPr>
            <a:spLocks noGrp="1"/>
          </p:cNvSpPr>
          <p:nvPr>
            <p:ph type="sldNum" sz="quarter" idx="12"/>
          </p:nvPr>
        </p:nvSpPr>
        <p:spPr>
          <a:xfrm>
            <a:off x="6732588" y="62198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0B80095D-9053-4ACC-94A5-EBE93D4C35A3}" type="slidenum">
              <a:rPr lang="zh-TW" altLang="en-US" sz="1400" smtClean="0"/>
              <a:pPr>
                <a:spcBef>
                  <a:spcPct val="0"/>
                </a:spcBef>
                <a:buFontTx/>
                <a:buNone/>
              </a:pPr>
              <a:t>32</a:t>
            </a:fld>
            <a:endParaRPr lang="en-US" altLang="zh-TW" sz="1400" smtClean="0"/>
          </a:p>
        </p:txBody>
      </p:sp>
      <p:sp>
        <p:nvSpPr>
          <p:cNvPr id="2" name="矩形 1"/>
          <p:cNvSpPr/>
          <p:nvPr/>
        </p:nvSpPr>
        <p:spPr>
          <a:xfrm>
            <a:off x="194696" y="1090539"/>
            <a:ext cx="3369192" cy="468000"/>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上網登錄考生基本資料</a:t>
            </a:r>
          </a:p>
        </p:txBody>
      </p:sp>
      <p:sp>
        <p:nvSpPr>
          <p:cNvPr id="74760" name="文字方塊 4"/>
          <p:cNvSpPr txBox="1">
            <a:spLocks noChangeArrowheads="1"/>
          </p:cNvSpPr>
          <p:nvPr/>
        </p:nvSpPr>
        <p:spPr bwMode="auto">
          <a:xfrm>
            <a:off x="3563938" y="1122363"/>
            <a:ext cx="5400675" cy="353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7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7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7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7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24</a:t>
            </a:r>
            <a:r>
              <a:rPr lang="zh-TW" altLang="en-US" sz="17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7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en-US" sz="17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起至</a:t>
            </a:r>
            <a:r>
              <a:rPr lang="en-US" altLang="zh-TW" sz="17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7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7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15</a:t>
            </a:r>
            <a:r>
              <a:rPr lang="zh-TW" altLang="en-US" sz="17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7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17:00</a:t>
            </a:r>
            <a:r>
              <a:rPr lang="zh-TW" altLang="en-US" sz="17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止）</a:t>
            </a:r>
            <a:endParaRPr lang="zh-TW" altLang="en-US" sz="17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標題 26"/>
          <p:cNvSpPr>
            <a:spLocks noGrp="1"/>
          </p:cNvSpPr>
          <p:nvPr>
            <p:ph type="title"/>
          </p:nvPr>
        </p:nvSpPr>
        <p:spPr>
          <a:xfrm>
            <a:off x="192088" y="188640"/>
            <a:ext cx="8229600" cy="633412"/>
          </a:xfrm>
        </p:spPr>
        <p:txBody>
          <a:bodyPr/>
          <a:lstStyle/>
          <a:p>
            <a:r>
              <a:rPr lang="zh-TW" altLang="en-US" sz="36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機械群學生群名次表範例</a:t>
            </a:r>
          </a:p>
        </p:txBody>
      </p:sp>
      <p:sp>
        <p:nvSpPr>
          <p:cNvPr id="77033" name="投影片編號版面配置區 3"/>
          <p:cNvSpPr>
            <a:spLocks noGrp="1"/>
          </p:cNvSpPr>
          <p:nvPr>
            <p:ph type="sldNum" sz="quarter" idx="12"/>
          </p:nvPr>
        </p:nvSpPr>
        <p:spPr>
          <a:xfrm>
            <a:off x="6627813" y="6381750"/>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C3317247-9135-4603-86DD-7BDDDC1F00FB}" type="slidenum">
              <a:rPr lang="zh-TW" altLang="en-US" sz="1400" smtClean="0"/>
              <a:pPr>
                <a:spcBef>
                  <a:spcPct val="0"/>
                </a:spcBef>
                <a:buFontTx/>
                <a:buNone/>
              </a:pPr>
              <a:t>33</a:t>
            </a:fld>
            <a:endParaRPr lang="en-US" altLang="zh-TW" sz="1400" smtClean="0"/>
          </a:p>
        </p:txBody>
      </p:sp>
      <p:sp>
        <p:nvSpPr>
          <p:cNvPr id="77029" name="文字方塊 24"/>
          <p:cNvSpPr txBox="1">
            <a:spLocks noChangeArrowheads="1"/>
          </p:cNvSpPr>
          <p:nvPr/>
        </p:nvSpPr>
        <p:spPr bwMode="auto">
          <a:xfrm>
            <a:off x="192088" y="1127125"/>
            <a:ext cx="59640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 typeface="Wingdings" panose="05000000000000000000" pitchFamily="2" charset="2"/>
              <a:buChar char="Ø"/>
            </a:pPr>
            <a:r>
              <a:rPr lang="zh-TW" altLang="en-US" sz="240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餐</a:t>
            </a:r>
            <a:r>
              <a:rPr lang="zh-TW" altLang="en-US" sz="24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旅</a:t>
            </a:r>
            <a:r>
              <a:rPr lang="zh-TW" altLang="en-US" sz="240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群為</a:t>
            </a:r>
            <a:r>
              <a:rPr lang="en-US" altLang="zh-TW" sz="240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12</a:t>
            </a:r>
            <a:r>
              <a:rPr lang="zh-TW" altLang="en-US" sz="240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群</a:t>
            </a:r>
            <a:r>
              <a:rPr lang="zh-TW" altLang="en-US" sz="24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，故檔名設</a:t>
            </a:r>
            <a:r>
              <a:rPr lang="zh-TW" altLang="en-US" sz="240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為</a:t>
            </a:r>
            <a:r>
              <a:rPr lang="zh-TW" altLang="en-US" sz="2400" dirty="0" smtClean="0">
                <a:solidFill>
                  <a:srgbClr val="FF0000"/>
                </a:solidFill>
                <a:latin typeface="細明體" panose="02020509000000000000" pitchFamily="49" charset="-120"/>
                <a:ea typeface="細明體" panose="02020509000000000000" pitchFamily="49" charset="-120"/>
                <a:cs typeface="Times New Roman" panose="02020603050405020304" pitchFamily="18" charset="0"/>
              </a:rPr>
              <a:t>「</a:t>
            </a:r>
            <a:r>
              <a:rPr lang="zh-TW" altLang="en-US" sz="24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400" dirty="0" smtClean="0">
                <a:solidFill>
                  <a:srgbClr val="FF0000"/>
                </a:solidFill>
                <a:latin typeface="Arial Black" panose="020B0A04020102020204" pitchFamily="34" charset="0"/>
                <a:ea typeface="標楷體" panose="03000509000000000000" pitchFamily="65" charset="-120"/>
                <a:cs typeface="Times New Roman" panose="02020603050405020304" pitchFamily="18" charset="0"/>
              </a:rPr>
              <a:t>12.xls</a:t>
            </a:r>
            <a:r>
              <a:rPr lang="zh-TW" altLang="en-US" sz="2400" dirty="0">
                <a:solidFill>
                  <a:srgbClr val="FF0000"/>
                </a:solidFill>
                <a:latin typeface="細明體" panose="02020509000000000000" pitchFamily="49" charset="-120"/>
                <a:ea typeface="細明體" panose="02020509000000000000" pitchFamily="49" charset="-120"/>
                <a:cs typeface="Times New Roman" panose="02020603050405020304" pitchFamily="18" charset="0"/>
              </a:rPr>
              <a:t> 」</a:t>
            </a:r>
            <a:endParaRPr lang="zh-TW" altLang="en-US" sz="2400" dirty="0">
              <a:solidFill>
                <a:srgbClr val="FF0000"/>
              </a:solidFill>
              <a:latin typeface="Arial Black" panose="020B0A04020102020204" pitchFamily="34" charset="0"/>
              <a:ea typeface="標楷體" panose="03000509000000000000" pitchFamily="65" charset="-120"/>
              <a:cs typeface="Times New Roman" panose="02020603050405020304" pitchFamily="18" charset="0"/>
            </a:endParaRPr>
          </a:p>
        </p:txBody>
      </p:sp>
      <p:sp>
        <p:nvSpPr>
          <p:cNvPr id="33001" name="文字方塊 5"/>
          <p:cNvSpPr txBox="1">
            <a:spLocks noChangeArrowheads="1"/>
          </p:cNvSpPr>
          <p:nvPr/>
        </p:nvSpPr>
        <p:spPr bwMode="auto">
          <a:xfrm>
            <a:off x="279400" y="4797425"/>
            <a:ext cx="8642350" cy="1616075"/>
          </a:xfrm>
          <a:prstGeom prst="rect">
            <a:avLst/>
          </a:prstGeom>
          <a:solidFill>
            <a:srgbClr val="FFFFCC"/>
          </a:solidFill>
          <a:ln w="9525">
            <a:noFill/>
            <a:miter lim="800000"/>
            <a:headEnd/>
            <a:tailEnd/>
          </a:ln>
        </p:spPr>
        <p:txBody>
          <a:bodyPr>
            <a:spAutoFit/>
          </a:bodyPr>
          <a:lstStyle>
            <a:lvl1pPr marL="542925" indent="-542925" eaLnBrk="0" hangingPunct="0">
              <a:spcBef>
                <a:spcPct val="20000"/>
              </a:spcBef>
              <a:buChar char="•"/>
              <a:defRPr kumimoji="1" sz="3200">
                <a:solidFill>
                  <a:schemeClr val="tx1"/>
                </a:solidFill>
                <a:latin typeface="Arial" charset="0"/>
                <a:ea typeface="新細明體" charset="-120"/>
              </a:defRPr>
            </a:lvl1pPr>
            <a:lvl2pPr marL="742950" indent="-285750" eaLnBrk="0" hangingPunct="0">
              <a:spcBef>
                <a:spcPct val="20000"/>
              </a:spcBef>
              <a:buChar char="–"/>
              <a:defRPr kumimoji="1" sz="2800">
                <a:solidFill>
                  <a:schemeClr val="tx1"/>
                </a:solidFill>
                <a:latin typeface="Arial" charset="0"/>
                <a:ea typeface="新細明體" charset="-120"/>
              </a:defRPr>
            </a:lvl2pPr>
            <a:lvl3pPr marL="1143000" indent="-228600" eaLnBrk="0" hangingPunct="0">
              <a:spcBef>
                <a:spcPct val="20000"/>
              </a:spcBef>
              <a:buChar char="•"/>
              <a:defRPr kumimoji="1" sz="2400">
                <a:solidFill>
                  <a:schemeClr val="tx1"/>
                </a:solidFill>
                <a:latin typeface="Arial" charset="0"/>
                <a:ea typeface="新細明體" charset="-120"/>
              </a:defRPr>
            </a:lvl3pPr>
            <a:lvl4pPr marL="1600200" indent="-228600" eaLnBrk="0" hangingPunct="0">
              <a:spcBef>
                <a:spcPct val="20000"/>
              </a:spcBef>
              <a:buChar char="–"/>
              <a:defRPr kumimoji="1" sz="2000">
                <a:solidFill>
                  <a:schemeClr val="tx1"/>
                </a:solidFill>
                <a:latin typeface="Arial" charset="0"/>
                <a:ea typeface="新細明體" charset="-120"/>
              </a:defRPr>
            </a:lvl4pPr>
            <a:lvl5pPr marL="2057400" indent="-228600" eaLnBrk="0" hangingPunct="0">
              <a:spcBef>
                <a:spcPct val="20000"/>
              </a:spcBef>
              <a:buChar char="»"/>
              <a:defRPr kumimoji="1" sz="2000">
                <a:solidFill>
                  <a:schemeClr val="tx1"/>
                </a:solidFill>
                <a:latin typeface="Arial" charset="0"/>
                <a:ea typeface="新細明體"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charset="-120"/>
              </a:defRPr>
            </a:lvl9pPr>
          </a:lstStyle>
          <a:p>
            <a:pPr marL="450850" indent="-450850" eaLnBrk="1" hangingPunct="1">
              <a:spcBef>
                <a:spcPct val="0"/>
              </a:spcBef>
              <a:buFontTx/>
              <a:buNone/>
              <a:defRPr/>
            </a:pPr>
            <a:r>
              <a:rPr lang="zh-TW" altLang="en-US" sz="1400" dirty="0" smtClean="0">
                <a:latin typeface="微軟正黑體" panose="020B0604030504040204" pitchFamily="34" charset="-120"/>
                <a:ea typeface="微軟正黑體" panose="020B0604030504040204" pitchFamily="34" charset="-120"/>
                <a:cs typeface="Times New Roman" pitchFamily="18" charset="0"/>
              </a:rPr>
              <a:t>註</a:t>
            </a:r>
            <a:r>
              <a:rPr lang="en-US" altLang="zh-TW" sz="1400" dirty="0" smtClean="0">
                <a:latin typeface="微軟正黑體" panose="020B0604030504040204" pitchFamily="34" charset="-120"/>
                <a:ea typeface="微軟正黑體" panose="020B0604030504040204" pitchFamily="34" charset="-120"/>
                <a:cs typeface="Times New Roman" pitchFamily="18" charset="0"/>
              </a:rPr>
              <a:t>1</a:t>
            </a:r>
            <a:r>
              <a:rPr lang="zh-TW" altLang="en-US" sz="1400" dirty="0" smtClean="0">
                <a:latin typeface="微軟正黑體" panose="020B0604030504040204" pitchFamily="34" charset="-120"/>
                <a:ea typeface="微軟正黑體" panose="020B0604030504040204" pitchFamily="34" charset="-120"/>
                <a:cs typeface="Times New Roman" pitchFamily="18" charset="0"/>
              </a:rPr>
              <a:t>：</a:t>
            </a:r>
            <a:r>
              <a:rPr lang="zh-TW" altLang="en-US"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學制：</a:t>
            </a:r>
            <a:r>
              <a:rPr lang="en-US" altLang="zh-TW"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1—</a:t>
            </a:r>
            <a:r>
              <a:rPr lang="zh-TW" altLang="en-US"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高職、</a:t>
            </a:r>
            <a:r>
              <a:rPr lang="en-US" altLang="zh-TW"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2—</a:t>
            </a:r>
            <a:r>
              <a:rPr lang="zh-TW" altLang="en-US"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綜合高中、</a:t>
            </a:r>
            <a:r>
              <a:rPr lang="en-US" altLang="zh-TW"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3—</a:t>
            </a:r>
            <a:r>
              <a:rPr lang="zh-TW" altLang="en-US"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實用技能學程、</a:t>
            </a:r>
            <a:r>
              <a:rPr lang="en-US" altLang="zh-TW"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4—</a:t>
            </a:r>
            <a:r>
              <a:rPr lang="zh-TW" altLang="en-US"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建教班、</a:t>
            </a:r>
            <a:r>
              <a:rPr lang="en-US" altLang="zh-TW"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5—</a:t>
            </a:r>
            <a:r>
              <a:rPr lang="zh-TW" altLang="en-US"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日間部進修學校、</a:t>
            </a:r>
            <a:r>
              <a:rPr lang="en-US" altLang="zh-TW"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6—</a:t>
            </a:r>
            <a:r>
              <a:rPr lang="zh-TW" altLang="en-US"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進修部進修學校、</a:t>
            </a:r>
            <a:r>
              <a:rPr lang="en-US" altLang="zh-TW"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9—</a:t>
            </a:r>
            <a:r>
              <a:rPr lang="zh-TW" altLang="en-US"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其他。</a:t>
            </a:r>
            <a:endParaRPr lang="en-US" altLang="zh-TW" sz="1400" dirty="0" smtClean="0">
              <a:solidFill>
                <a:srgbClr val="D60093"/>
              </a:solidFill>
              <a:latin typeface="微軟正黑體" panose="020B0604030504040204" pitchFamily="34" charset="-120"/>
              <a:ea typeface="微軟正黑體" panose="020B0604030504040204" pitchFamily="34" charset="-120"/>
              <a:cs typeface="Times New Roman" pitchFamily="18" charset="0"/>
            </a:endParaRPr>
          </a:p>
          <a:p>
            <a:pPr marL="450850" indent="-450850" eaLnBrk="1" hangingPunct="1">
              <a:spcBef>
                <a:spcPct val="0"/>
              </a:spcBef>
              <a:buFontTx/>
              <a:buNone/>
              <a:defRPr/>
            </a:pPr>
            <a:r>
              <a:rPr lang="zh-TW" altLang="en-US" sz="1400" dirty="0" smtClean="0">
                <a:latin typeface="微軟正黑體" panose="020B0604030504040204" pitchFamily="34" charset="-120"/>
                <a:ea typeface="微軟正黑體" panose="020B0604030504040204" pitchFamily="34" charset="-120"/>
                <a:cs typeface="Times New Roman" pitchFamily="18" charset="0"/>
              </a:rPr>
              <a:t>註</a:t>
            </a:r>
            <a:r>
              <a:rPr lang="en-US" altLang="zh-TW" sz="1400" dirty="0" smtClean="0">
                <a:latin typeface="微軟正黑體" panose="020B0604030504040204" pitchFamily="34" charset="-120"/>
                <a:ea typeface="微軟正黑體" panose="020B0604030504040204" pitchFamily="34" charset="-120"/>
                <a:cs typeface="Times New Roman" pitchFamily="18" charset="0"/>
              </a:rPr>
              <a:t>2</a:t>
            </a:r>
            <a:r>
              <a:rPr lang="zh-TW" altLang="en-US" sz="1400" dirty="0" smtClean="0">
                <a:latin typeface="微軟正黑體" panose="020B0604030504040204" pitchFamily="34" charset="-120"/>
                <a:ea typeface="微軟正黑體" panose="020B0604030504040204" pitchFamily="34" charset="-120"/>
                <a:cs typeface="Times New Roman" pitchFamily="18" charset="0"/>
              </a:rPr>
              <a:t>：</a:t>
            </a:r>
            <a:r>
              <a:rPr lang="zh-TW" altLang="en-US" sz="1400" spc="-50"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至多</a:t>
            </a:r>
            <a:r>
              <a:rPr lang="en-US" altLang="zh-TW" sz="1400" spc="-50"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15</a:t>
            </a:r>
            <a:r>
              <a:rPr lang="zh-TW" altLang="en-US" sz="1400" spc="-50"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群</a:t>
            </a:r>
            <a:r>
              <a:rPr lang="en-US" altLang="zh-TW" sz="1400" spc="-50"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—15</a:t>
            </a:r>
            <a:r>
              <a:rPr lang="zh-TW" altLang="en-US" sz="1400" spc="-50"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個群名次表</a:t>
            </a:r>
            <a:r>
              <a:rPr lang="en-US" altLang="zh-TW" sz="1400" spc="-50"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—15</a:t>
            </a:r>
            <a:r>
              <a:rPr lang="zh-TW" altLang="en-US" sz="1400" spc="-50"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個</a:t>
            </a:r>
            <a:r>
              <a:rPr lang="en-US" altLang="zh-TW" sz="1400" spc="-50"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Excel</a:t>
            </a:r>
            <a:r>
              <a:rPr lang="zh-TW" altLang="en-US" sz="1400" spc="-50"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檔。</a:t>
            </a:r>
            <a:r>
              <a:rPr lang="en-US" altLang="zh-TW" sz="1400" b="1" u="sng"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1</a:t>
            </a:r>
            <a:r>
              <a:rPr lang="zh-TW" altLang="zh-TW" sz="1400" b="1" u="sng"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個群別</a:t>
            </a:r>
            <a:r>
              <a:rPr lang="en-US" altLang="zh-TW" sz="1400" b="1" u="sng"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1</a:t>
            </a:r>
            <a:r>
              <a:rPr lang="zh-TW" altLang="zh-TW" sz="1400" b="1" u="sng"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個檔</a:t>
            </a:r>
            <a:r>
              <a:rPr lang="zh-TW"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，以群別代碼</a:t>
            </a:r>
            <a:r>
              <a:rPr lang="en-US"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a:t>
            </a:r>
            <a:r>
              <a:rPr lang="zh-TW" altLang="en-US"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參</a:t>
            </a:r>
            <a:r>
              <a:rPr lang="zh-TW"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考</a:t>
            </a:r>
            <a:r>
              <a:rPr lang="zh-TW" altLang="en-US"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簡章附錄三「報名考生科</a:t>
            </a:r>
            <a:r>
              <a:rPr lang="en-US"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a:t>
            </a:r>
            <a:r>
              <a:rPr lang="zh-TW" altLang="en-US"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組</a:t>
            </a:r>
            <a:r>
              <a:rPr lang="en-US"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a:t>
            </a:r>
            <a:r>
              <a:rPr lang="zh-TW" altLang="en-US"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、學程代碼與報名群別表」</a:t>
            </a:r>
            <a:r>
              <a:rPr lang="en-US"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a:t>
            </a:r>
            <a:r>
              <a:rPr lang="zh-TW"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為檔名，例</a:t>
            </a:r>
            <a:r>
              <a:rPr lang="en-US"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01.xls</a:t>
            </a:r>
            <a:r>
              <a:rPr lang="zh-TW"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a:t>
            </a:r>
            <a:r>
              <a:rPr lang="en-US"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02.xls</a:t>
            </a:r>
            <a:r>
              <a:rPr lang="zh-TW"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a:t>
            </a:r>
            <a:r>
              <a:rPr lang="en-US"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a:t>
            </a:r>
            <a:r>
              <a:rPr lang="zh-TW"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a:t>
            </a:r>
            <a:r>
              <a:rPr lang="en-US"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15.xls</a:t>
            </a:r>
            <a:r>
              <a:rPr lang="zh-TW"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，最多</a:t>
            </a:r>
            <a:r>
              <a:rPr lang="en-US"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15</a:t>
            </a:r>
            <a:r>
              <a:rPr lang="zh-TW"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個群別，並分</a:t>
            </a:r>
            <a:r>
              <a:rPr lang="en-US"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15</a:t>
            </a:r>
            <a:r>
              <a:rPr lang="zh-TW"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次上傳</a:t>
            </a:r>
            <a:r>
              <a:rPr lang="zh-TW" altLang="en-US"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a:t>
            </a:r>
            <a:endParaRPr lang="en-US" altLang="zh-TW" sz="1400" spc="-50" dirty="0" smtClean="0">
              <a:solidFill>
                <a:srgbClr val="FF0000"/>
              </a:solidFill>
              <a:latin typeface="微軟正黑體" panose="020B0604030504040204" pitchFamily="34" charset="-120"/>
              <a:ea typeface="微軟正黑體" panose="020B0604030504040204" pitchFamily="34" charset="-120"/>
              <a:cs typeface="Times New Roman" pitchFamily="18" charset="0"/>
            </a:endParaRPr>
          </a:p>
          <a:p>
            <a:pPr marL="450850" indent="-450850" eaLnBrk="1" hangingPunct="1">
              <a:spcBef>
                <a:spcPct val="0"/>
              </a:spcBef>
              <a:buFontTx/>
              <a:buNone/>
              <a:defRPr/>
            </a:pPr>
            <a:r>
              <a:rPr lang="zh-TW" altLang="en-US" sz="1400" dirty="0" smtClean="0">
                <a:latin typeface="微軟正黑體" panose="020B0604030504040204" pitchFamily="34" charset="-120"/>
                <a:ea typeface="微軟正黑體" panose="020B0604030504040204" pitchFamily="34" charset="-120"/>
                <a:cs typeface="Times New Roman" pitchFamily="18" charset="0"/>
              </a:rPr>
              <a:t>註</a:t>
            </a:r>
            <a:r>
              <a:rPr lang="en-US" altLang="zh-TW" sz="1400" dirty="0" smtClean="0">
                <a:latin typeface="微軟正黑體" panose="020B0604030504040204" pitchFamily="34" charset="-120"/>
                <a:ea typeface="微軟正黑體" panose="020B0604030504040204" pitchFamily="34" charset="-120"/>
                <a:cs typeface="Times New Roman" pitchFamily="18" charset="0"/>
              </a:rPr>
              <a:t>3</a:t>
            </a:r>
            <a:r>
              <a:rPr lang="zh-TW" altLang="en-US" sz="1400" dirty="0" smtClean="0">
                <a:latin typeface="微軟正黑體" panose="020B0604030504040204" pitchFamily="34" charset="-120"/>
                <a:ea typeface="微軟正黑體" panose="020B0604030504040204" pitchFamily="34" charset="-120"/>
                <a:cs typeface="Times New Roman" pitchFamily="18" charset="0"/>
              </a:rPr>
              <a:t>：科</a:t>
            </a:r>
            <a:r>
              <a:rPr lang="en-US" altLang="zh-TW" sz="1400" dirty="0" smtClean="0">
                <a:latin typeface="微軟正黑體" panose="020B0604030504040204" pitchFamily="34" charset="-120"/>
                <a:ea typeface="微軟正黑體" panose="020B0604030504040204" pitchFamily="34" charset="-120"/>
                <a:cs typeface="Times New Roman" pitchFamily="18" charset="0"/>
              </a:rPr>
              <a:t>(</a:t>
            </a:r>
            <a:r>
              <a:rPr lang="zh-TW" altLang="en-US" sz="1400" dirty="0" smtClean="0">
                <a:latin typeface="微軟正黑體" panose="020B0604030504040204" pitchFamily="34" charset="-120"/>
                <a:ea typeface="微軟正黑體" panose="020B0604030504040204" pitchFamily="34" charset="-120"/>
                <a:cs typeface="Times New Roman" pitchFamily="18" charset="0"/>
              </a:rPr>
              <a:t>組</a:t>
            </a:r>
            <a:r>
              <a:rPr lang="en-US" altLang="zh-TW" sz="1400" dirty="0" smtClean="0">
                <a:latin typeface="微軟正黑體" panose="020B0604030504040204" pitchFamily="34" charset="-120"/>
                <a:ea typeface="微軟正黑體" panose="020B0604030504040204" pitchFamily="34" charset="-120"/>
                <a:cs typeface="Times New Roman" pitchFamily="18" charset="0"/>
              </a:rPr>
              <a:t>)</a:t>
            </a:r>
            <a:r>
              <a:rPr lang="zh-TW" altLang="en-US" sz="1400" dirty="0" smtClean="0">
                <a:latin typeface="微軟正黑體" panose="020B0604030504040204" pitchFamily="34" charset="-120"/>
                <a:ea typeface="微軟正黑體" panose="020B0604030504040204" pitchFamily="34" charset="-120"/>
                <a:cs typeface="Times New Roman" pitchFamily="18" charset="0"/>
              </a:rPr>
              <a:t>、學程名稱請參考簡章附錄三之「報名考生科</a:t>
            </a:r>
            <a:r>
              <a:rPr lang="en-US" altLang="zh-TW" sz="1400" dirty="0" smtClean="0">
                <a:latin typeface="微軟正黑體" panose="020B0604030504040204" pitchFamily="34" charset="-120"/>
                <a:ea typeface="微軟正黑體" panose="020B0604030504040204" pitchFamily="34" charset="-120"/>
                <a:cs typeface="Times New Roman" pitchFamily="18" charset="0"/>
              </a:rPr>
              <a:t>(</a:t>
            </a:r>
            <a:r>
              <a:rPr lang="zh-TW" altLang="en-US" sz="1400" dirty="0" smtClean="0">
                <a:latin typeface="微軟正黑體" panose="020B0604030504040204" pitchFamily="34" charset="-120"/>
                <a:ea typeface="微軟正黑體" panose="020B0604030504040204" pitchFamily="34" charset="-120"/>
                <a:cs typeface="Times New Roman" pitchFamily="18" charset="0"/>
              </a:rPr>
              <a:t>組</a:t>
            </a:r>
            <a:r>
              <a:rPr lang="en-US" altLang="zh-TW" sz="1400" dirty="0" smtClean="0">
                <a:latin typeface="微軟正黑體" panose="020B0604030504040204" pitchFamily="34" charset="-120"/>
                <a:ea typeface="微軟正黑體" panose="020B0604030504040204" pitchFamily="34" charset="-120"/>
                <a:cs typeface="Times New Roman" pitchFamily="18" charset="0"/>
              </a:rPr>
              <a:t>)</a:t>
            </a:r>
            <a:r>
              <a:rPr lang="zh-TW" altLang="en-US" sz="1400" dirty="0" smtClean="0">
                <a:latin typeface="微軟正黑體" panose="020B0604030504040204" pitchFamily="34" charset="-120"/>
                <a:ea typeface="微軟正黑體" panose="020B0604030504040204" pitchFamily="34" charset="-120"/>
                <a:cs typeface="Times New Roman" pitchFamily="18" charset="0"/>
              </a:rPr>
              <a:t>、學程代碼與報名群別表」。</a:t>
            </a:r>
            <a:endParaRPr lang="en-US" altLang="zh-TW" sz="1400" dirty="0" smtClean="0">
              <a:latin typeface="微軟正黑體" panose="020B0604030504040204" pitchFamily="34" charset="-120"/>
              <a:ea typeface="微軟正黑體" panose="020B0604030504040204" pitchFamily="34" charset="-120"/>
              <a:cs typeface="Times New Roman" pitchFamily="18" charset="0"/>
            </a:endParaRPr>
          </a:p>
          <a:p>
            <a:pPr marL="450850" indent="-450850" eaLnBrk="1" hangingPunct="1">
              <a:spcBef>
                <a:spcPct val="0"/>
              </a:spcBef>
              <a:buFontTx/>
              <a:buNone/>
              <a:defRPr/>
            </a:pPr>
            <a:r>
              <a:rPr lang="zh-TW" altLang="en-US" sz="1400" dirty="0" smtClean="0">
                <a:latin typeface="微軟正黑體" panose="020B0604030504040204" pitchFamily="34" charset="-120"/>
                <a:ea typeface="微軟正黑體" panose="020B0604030504040204" pitchFamily="34" charset="-120"/>
                <a:cs typeface="Times New Roman" pitchFamily="18" charset="0"/>
              </a:rPr>
              <a:t>註</a:t>
            </a:r>
            <a:r>
              <a:rPr lang="en-US" altLang="zh-TW" sz="1400" dirty="0" smtClean="0">
                <a:latin typeface="微軟正黑體" panose="020B0604030504040204" pitchFamily="34" charset="-120"/>
                <a:ea typeface="微軟正黑體" panose="020B0604030504040204" pitchFamily="34" charset="-120"/>
                <a:cs typeface="Times New Roman" pitchFamily="18" charset="0"/>
              </a:rPr>
              <a:t>4</a:t>
            </a:r>
            <a:r>
              <a:rPr lang="zh-TW" altLang="en-US" sz="1400" dirty="0" smtClean="0">
                <a:latin typeface="微軟正黑體" panose="020B0604030504040204" pitchFamily="34" charset="-120"/>
                <a:ea typeface="微軟正黑體" panose="020B0604030504040204" pitchFamily="34" charset="-120"/>
                <a:cs typeface="Times New Roman" pitchFamily="18" charset="0"/>
              </a:rPr>
              <a:t>：</a:t>
            </a:r>
            <a:r>
              <a:rPr lang="zh-TW" altLang="en-US" sz="1400"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同一高職學校若有不同被推薦考生之第</a:t>
            </a:r>
            <a:r>
              <a:rPr lang="en-US" altLang="zh-TW" sz="1400"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1</a:t>
            </a:r>
            <a:r>
              <a:rPr lang="zh-TW" altLang="en-US" sz="1400"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比序至第</a:t>
            </a:r>
            <a:r>
              <a:rPr lang="en-US" altLang="zh-TW" sz="1400"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6</a:t>
            </a:r>
            <a:r>
              <a:rPr lang="zh-TW" altLang="en-US" sz="1400"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比序群名次完全相同，則須準備該等考生的全部成績資料，以供查驗。</a:t>
            </a:r>
          </a:p>
        </p:txBody>
      </p:sp>
      <p:graphicFrame>
        <p:nvGraphicFramePr>
          <p:cNvPr id="4" name="表格 3"/>
          <p:cNvGraphicFramePr>
            <a:graphicFrameLocks noGrp="1"/>
          </p:cNvGraphicFramePr>
          <p:nvPr>
            <p:extLst>
              <p:ext uri="{D42A27DB-BD31-4B8C-83A1-F6EECF244321}">
                <p14:modId xmlns:p14="http://schemas.microsoft.com/office/powerpoint/2010/main" val="3711313737"/>
              </p:ext>
            </p:extLst>
          </p:nvPr>
        </p:nvGraphicFramePr>
        <p:xfrm>
          <a:off x="279400" y="1588790"/>
          <a:ext cx="8642350" cy="3148899"/>
        </p:xfrm>
        <a:graphic>
          <a:graphicData uri="http://schemas.openxmlformats.org/drawingml/2006/table">
            <a:tbl>
              <a:tblPr/>
              <a:tblGrid>
                <a:gridCol w="316347">
                  <a:extLst>
                    <a:ext uri="{9D8B030D-6E8A-4147-A177-3AD203B41FA5}">
                      <a16:colId xmlns:a16="http://schemas.microsoft.com/office/drawing/2014/main" val="2098674760"/>
                    </a:ext>
                  </a:extLst>
                </a:gridCol>
                <a:gridCol w="447861">
                  <a:extLst>
                    <a:ext uri="{9D8B030D-6E8A-4147-A177-3AD203B41FA5}">
                      <a16:colId xmlns:a16="http://schemas.microsoft.com/office/drawing/2014/main" val="2313907144"/>
                    </a:ext>
                  </a:extLst>
                </a:gridCol>
                <a:gridCol w="504056">
                  <a:extLst>
                    <a:ext uri="{9D8B030D-6E8A-4147-A177-3AD203B41FA5}">
                      <a16:colId xmlns:a16="http://schemas.microsoft.com/office/drawing/2014/main" val="854646808"/>
                    </a:ext>
                  </a:extLst>
                </a:gridCol>
                <a:gridCol w="360040">
                  <a:extLst>
                    <a:ext uri="{9D8B030D-6E8A-4147-A177-3AD203B41FA5}">
                      <a16:colId xmlns:a16="http://schemas.microsoft.com/office/drawing/2014/main" val="2699063410"/>
                    </a:ext>
                  </a:extLst>
                </a:gridCol>
                <a:gridCol w="360040">
                  <a:extLst>
                    <a:ext uri="{9D8B030D-6E8A-4147-A177-3AD203B41FA5}">
                      <a16:colId xmlns:a16="http://schemas.microsoft.com/office/drawing/2014/main" val="4276950781"/>
                    </a:ext>
                  </a:extLst>
                </a:gridCol>
                <a:gridCol w="720080">
                  <a:extLst>
                    <a:ext uri="{9D8B030D-6E8A-4147-A177-3AD203B41FA5}">
                      <a16:colId xmlns:a16="http://schemas.microsoft.com/office/drawing/2014/main" val="4185605490"/>
                    </a:ext>
                  </a:extLst>
                </a:gridCol>
                <a:gridCol w="720080">
                  <a:extLst>
                    <a:ext uri="{9D8B030D-6E8A-4147-A177-3AD203B41FA5}">
                      <a16:colId xmlns:a16="http://schemas.microsoft.com/office/drawing/2014/main" val="935276676"/>
                    </a:ext>
                  </a:extLst>
                </a:gridCol>
                <a:gridCol w="828092">
                  <a:extLst>
                    <a:ext uri="{9D8B030D-6E8A-4147-A177-3AD203B41FA5}">
                      <a16:colId xmlns:a16="http://schemas.microsoft.com/office/drawing/2014/main" val="646095180"/>
                    </a:ext>
                  </a:extLst>
                </a:gridCol>
                <a:gridCol w="828092">
                  <a:extLst>
                    <a:ext uri="{9D8B030D-6E8A-4147-A177-3AD203B41FA5}">
                      <a16:colId xmlns:a16="http://schemas.microsoft.com/office/drawing/2014/main" val="1626567111"/>
                    </a:ext>
                  </a:extLst>
                </a:gridCol>
                <a:gridCol w="828092">
                  <a:extLst>
                    <a:ext uri="{9D8B030D-6E8A-4147-A177-3AD203B41FA5}">
                      <a16:colId xmlns:a16="http://schemas.microsoft.com/office/drawing/2014/main" val="3482268598"/>
                    </a:ext>
                  </a:extLst>
                </a:gridCol>
                <a:gridCol w="828092">
                  <a:extLst>
                    <a:ext uri="{9D8B030D-6E8A-4147-A177-3AD203B41FA5}">
                      <a16:colId xmlns:a16="http://schemas.microsoft.com/office/drawing/2014/main" val="4173462233"/>
                    </a:ext>
                  </a:extLst>
                </a:gridCol>
                <a:gridCol w="633826">
                  <a:extLst>
                    <a:ext uri="{9D8B030D-6E8A-4147-A177-3AD203B41FA5}">
                      <a16:colId xmlns:a16="http://schemas.microsoft.com/office/drawing/2014/main" val="3372530295"/>
                    </a:ext>
                  </a:extLst>
                </a:gridCol>
                <a:gridCol w="633826">
                  <a:extLst>
                    <a:ext uri="{9D8B030D-6E8A-4147-A177-3AD203B41FA5}">
                      <a16:colId xmlns:a16="http://schemas.microsoft.com/office/drawing/2014/main" val="1478697761"/>
                    </a:ext>
                  </a:extLst>
                </a:gridCol>
                <a:gridCol w="633826">
                  <a:extLst>
                    <a:ext uri="{9D8B030D-6E8A-4147-A177-3AD203B41FA5}">
                      <a16:colId xmlns:a16="http://schemas.microsoft.com/office/drawing/2014/main" val="883525037"/>
                    </a:ext>
                  </a:extLst>
                </a:gridCol>
              </a:tblGrid>
              <a:tr h="652359">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序號</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學號</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學生</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姓名</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群別</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代碼</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學制</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代碼</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ctr"/>
                      <a: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t>科</a:t>
                      </a:r>
                      <a:r>
                        <a:rPr lang="en-US" altLang="zh-TW" sz="1050" b="1" i="0" u="none" strike="noStrike" dirty="0">
                          <a:solidFill>
                            <a:srgbClr val="FF0000"/>
                          </a:solidFill>
                          <a:effectLst/>
                          <a:latin typeface="微軟正黑體" panose="020B0604030504040204" pitchFamily="34" charset="-120"/>
                          <a:ea typeface="微軟正黑體" panose="020B0604030504040204" pitchFamily="34" charset="-120"/>
                        </a:rPr>
                        <a:t>(</a:t>
                      </a:r>
                      <a: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t>組</a:t>
                      </a:r>
                      <a:r>
                        <a:rPr lang="en-US" altLang="zh-TW" sz="1050" b="1" i="0" u="none" strike="noStrike" dirty="0">
                          <a:solidFill>
                            <a:srgbClr val="FF0000"/>
                          </a:solidFill>
                          <a:effectLst/>
                          <a:latin typeface="微軟正黑體" panose="020B0604030504040204" pitchFamily="34" charset="-120"/>
                          <a:ea typeface="微軟正黑體" panose="020B0604030504040204" pitchFamily="34" charset="-120"/>
                        </a:rPr>
                        <a:t>)</a:t>
                      </a:r>
                      <a: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t>、</a:t>
                      </a:r>
                      <a:b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t>學程</a:t>
                      </a: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名稱</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班級</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名稱</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學業</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平均成績</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t>科</a:t>
                      </a:r>
                      <a:r>
                        <a:rPr lang="en-US" altLang="zh-TW" sz="1050" b="1" i="0" u="none" strike="noStrike" dirty="0">
                          <a:solidFill>
                            <a:srgbClr val="FF0000"/>
                          </a:solidFill>
                          <a:effectLst/>
                          <a:latin typeface="微軟正黑體" panose="020B0604030504040204" pitchFamily="34" charset="-120"/>
                          <a:ea typeface="微軟正黑體" panose="020B0604030504040204" pitchFamily="34" charset="-120"/>
                        </a:rPr>
                        <a:t>(</a:t>
                      </a:r>
                      <a: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t>組</a:t>
                      </a:r>
                      <a:r>
                        <a:rPr lang="en-US" altLang="zh-TW" sz="1050" b="1" i="0" u="none" strike="noStrike" dirty="0">
                          <a:solidFill>
                            <a:srgbClr val="FF0000"/>
                          </a:solidFill>
                          <a:effectLst/>
                          <a:latin typeface="微軟正黑體" panose="020B0604030504040204" pitchFamily="34" charset="-120"/>
                          <a:ea typeface="微軟正黑體" panose="020B0604030504040204" pitchFamily="34" charset="-120"/>
                        </a:rPr>
                        <a:t>)</a:t>
                      </a:r>
                      <a:r>
                        <a:rPr lang="zh-TW" altLang="en-US" sz="1050" b="1" i="0" u="none" strike="noStrike" dirty="0">
                          <a:solidFill>
                            <a:srgbClr val="FF0000"/>
                          </a:solidFill>
                          <a:effectLst/>
                          <a:latin typeface="微軟正黑體" panose="020B0604030504040204" pitchFamily="34" charset="-120"/>
                          <a:ea typeface="微軟正黑體" panose="020B0604030504040204" pitchFamily="34" charset="-120"/>
                        </a:rPr>
                        <a:t>、學程</a:t>
                      </a: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名次</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學業</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平均成績</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FF"/>
                          </a:solidFill>
                          <a:effectLst/>
                          <a:latin typeface="微軟正黑體" panose="020B0604030504040204" pitchFamily="34" charset="-120"/>
                          <a:ea typeface="微軟正黑體" panose="020B0604030504040204" pitchFamily="34" charset="-120"/>
                        </a:rPr>
                        <a:t>群</a:t>
                      </a: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名次</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專業科目及</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實習科目</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平均成績</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FF"/>
                          </a:solidFill>
                          <a:effectLst/>
                          <a:latin typeface="微軟正黑體" panose="020B0604030504040204" pitchFamily="34" charset="-120"/>
                          <a:ea typeface="微軟正黑體" panose="020B0604030504040204" pitchFamily="34" charset="-120"/>
                        </a:rPr>
                        <a:t>群</a:t>
                      </a: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名次</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技能領域科目</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平均成績</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FF"/>
                          </a:solidFill>
                          <a:effectLst/>
                          <a:latin typeface="微軟正黑體" panose="020B0604030504040204" pitchFamily="34" charset="-120"/>
                          <a:ea typeface="微軟正黑體" panose="020B0604030504040204" pitchFamily="34" charset="-120"/>
                        </a:rPr>
                        <a:t>群</a:t>
                      </a: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名次</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英文</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平均成績</a:t>
                      </a:r>
                      <a:b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dirty="0">
                          <a:solidFill>
                            <a:srgbClr val="0000FF"/>
                          </a:solidFill>
                          <a:effectLst/>
                          <a:latin typeface="微軟正黑體" panose="020B0604030504040204" pitchFamily="34" charset="-120"/>
                          <a:ea typeface="微軟正黑體" panose="020B0604030504040204" pitchFamily="34" charset="-120"/>
                        </a:rPr>
                        <a:t>群</a:t>
                      </a:r>
                      <a:r>
                        <a:rPr lang="zh-TW" altLang="en-US" sz="1050" b="1" i="0" u="none" strike="noStrike" dirty="0">
                          <a:solidFill>
                            <a:srgbClr val="000000"/>
                          </a:solidFill>
                          <a:effectLst/>
                          <a:latin typeface="微軟正黑體" panose="020B0604030504040204" pitchFamily="34" charset="-120"/>
                          <a:ea typeface="微軟正黑體" panose="020B0604030504040204" pitchFamily="34" charset="-120"/>
                        </a:rPr>
                        <a:t>名次</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zh-TW" altLang="en-US" sz="1050" b="1" i="0" u="none" strike="noStrike">
                          <a:solidFill>
                            <a:srgbClr val="000000"/>
                          </a:solidFill>
                          <a:effectLst/>
                          <a:latin typeface="微軟正黑體" panose="020B0604030504040204" pitchFamily="34" charset="-120"/>
                          <a:ea typeface="微軟正黑體" panose="020B0604030504040204" pitchFamily="34" charset="-120"/>
                        </a:rPr>
                        <a:t>國文</a:t>
                      </a:r>
                      <a:br>
                        <a:rPr lang="zh-TW" altLang="en-US" sz="1050" b="1" i="0" u="none" strike="noStrike">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a:solidFill>
                            <a:srgbClr val="000000"/>
                          </a:solidFill>
                          <a:effectLst/>
                          <a:latin typeface="微軟正黑體" panose="020B0604030504040204" pitchFamily="34" charset="-120"/>
                          <a:ea typeface="微軟正黑體" panose="020B0604030504040204" pitchFamily="34" charset="-120"/>
                        </a:rPr>
                        <a:t>平均成績</a:t>
                      </a:r>
                      <a:br>
                        <a:rPr lang="zh-TW" altLang="en-US" sz="1050" b="1" i="0" u="none" strike="noStrike">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a:solidFill>
                            <a:srgbClr val="0000FF"/>
                          </a:solidFill>
                          <a:effectLst/>
                          <a:latin typeface="微軟正黑體" panose="020B0604030504040204" pitchFamily="34" charset="-120"/>
                          <a:ea typeface="微軟正黑體" panose="020B0604030504040204" pitchFamily="34" charset="-120"/>
                        </a:rPr>
                        <a:t>群</a:t>
                      </a:r>
                      <a:r>
                        <a:rPr lang="zh-TW" altLang="en-US" sz="1050" b="1" i="0" u="none" strike="noStrike">
                          <a:solidFill>
                            <a:srgbClr val="000000"/>
                          </a:solidFill>
                          <a:effectLst/>
                          <a:latin typeface="微軟正黑體" panose="020B0604030504040204" pitchFamily="34" charset="-120"/>
                          <a:ea typeface="微軟正黑體" panose="020B0604030504040204" pitchFamily="34" charset="-120"/>
                        </a:rPr>
                        <a:t>名次</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zh-TW" altLang="en-US" sz="1050" b="1" i="0" u="none" strike="noStrike">
                          <a:solidFill>
                            <a:srgbClr val="000000"/>
                          </a:solidFill>
                          <a:effectLst/>
                          <a:latin typeface="微軟正黑體" panose="020B0604030504040204" pitchFamily="34" charset="-120"/>
                          <a:ea typeface="微軟正黑體" panose="020B0604030504040204" pitchFamily="34" charset="-120"/>
                        </a:rPr>
                        <a:t>數學</a:t>
                      </a:r>
                      <a:br>
                        <a:rPr lang="zh-TW" altLang="en-US" sz="1050" b="1" i="0" u="none" strike="noStrike">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a:solidFill>
                            <a:srgbClr val="000000"/>
                          </a:solidFill>
                          <a:effectLst/>
                          <a:latin typeface="微軟正黑體" panose="020B0604030504040204" pitchFamily="34" charset="-120"/>
                          <a:ea typeface="微軟正黑體" panose="020B0604030504040204" pitchFamily="34" charset="-120"/>
                        </a:rPr>
                        <a:t>平均成績</a:t>
                      </a:r>
                      <a:br>
                        <a:rPr lang="zh-TW" altLang="en-US" sz="1050" b="1" i="0" u="none" strike="noStrike">
                          <a:solidFill>
                            <a:srgbClr val="000000"/>
                          </a:solidFill>
                          <a:effectLst/>
                          <a:latin typeface="微軟正黑體" panose="020B0604030504040204" pitchFamily="34" charset="-120"/>
                          <a:ea typeface="微軟正黑體" panose="020B0604030504040204" pitchFamily="34" charset="-120"/>
                        </a:rPr>
                      </a:br>
                      <a:r>
                        <a:rPr lang="zh-TW" altLang="en-US" sz="1050" b="1" i="0" u="none" strike="noStrike">
                          <a:solidFill>
                            <a:srgbClr val="0000FF"/>
                          </a:solidFill>
                          <a:effectLst/>
                          <a:latin typeface="微軟正黑體" panose="020B0604030504040204" pitchFamily="34" charset="-120"/>
                          <a:ea typeface="微軟正黑體" panose="020B0604030504040204" pitchFamily="34" charset="-120"/>
                        </a:rPr>
                        <a:t>群</a:t>
                      </a:r>
                      <a:r>
                        <a:rPr lang="zh-TW" altLang="en-US" sz="1050" b="1" i="0" u="none" strike="noStrike">
                          <a:solidFill>
                            <a:srgbClr val="000000"/>
                          </a:solidFill>
                          <a:effectLst/>
                          <a:latin typeface="微軟正黑體" panose="020B0604030504040204" pitchFamily="34" charset="-120"/>
                          <a:ea typeface="微軟正黑體" panose="020B0604030504040204" pitchFamily="34" charset="-120"/>
                        </a:rPr>
                        <a:t>名次</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737481495"/>
                  </a:ext>
                </a:extLst>
              </a:tr>
              <a:tr h="1559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81101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王大明</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376143910"/>
                  </a:ext>
                </a:extLst>
              </a:tr>
              <a:tr h="1559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81102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李曉華</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300159491"/>
                  </a:ext>
                </a:extLst>
              </a:tr>
              <a:tr h="1559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3</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81103</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陳阿飛</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FF0000"/>
                          </a:solidFill>
                          <a:effectLst/>
                          <a:latin typeface="微軟正黑體" panose="020B0604030504040204" pitchFamily="34" charset="-120"/>
                          <a:ea typeface="微軟正黑體" panose="020B0604030504040204" pitchFamily="34" charset="-120"/>
                        </a:rPr>
                        <a:t>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579926501"/>
                  </a:ext>
                </a:extLst>
              </a:tr>
              <a:tr h="1559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81104</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李春嬌</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FF0000"/>
                          </a:solidFill>
                          <a:effectLst/>
                          <a:latin typeface="微軟正黑體" panose="020B0604030504040204" pitchFamily="34" charset="-120"/>
                          <a:ea typeface="微軟正黑體" panose="020B0604030504040204" pitchFamily="34" charset="-120"/>
                        </a:rPr>
                        <a:t>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44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98371626"/>
                  </a:ext>
                </a:extLst>
              </a:tr>
              <a:tr h="1559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5</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81105</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陳志明</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8</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8</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54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18</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967448882"/>
                  </a:ext>
                </a:extLst>
              </a:tr>
              <a:tr h="1559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81106</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吳冠宇</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29</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28</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084605223"/>
                  </a:ext>
                </a:extLst>
              </a:tr>
              <a:tr h="1559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7</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81001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陳建宏</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餐飲三甲</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9</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29</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107664978"/>
                  </a:ext>
                </a:extLst>
              </a:tr>
              <a:tr h="1559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81107</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魏冠宇</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40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37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36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306339078"/>
                  </a:ext>
                </a:extLst>
              </a:tr>
              <a:tr h="1559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781807443"/>
                  </a:ext>
                </a:extLst>
              </a:tr>
              <a:tr h="1559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922237486"/>
                  </a:ext>
                </a:extLst>
              </a:tr>
              <a:tr h="1559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99</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83001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陳雅婷</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餐飲進三甲</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9</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26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828211600"/>
                  </a:ext>
                </a:extLst>
              </a:tr>
              <a:tr h="1559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100</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83101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張家豪</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65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9</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521629316"/>
                  </a:ext>
                </a:extLst>
              </a:tr>
              <a:tr h="1559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101</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83002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周怡君</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餐飲進三甲</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3</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42</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11</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70392145"/>
                  </a:ext>
                </a:extLst>
              </a:tr>
              <a:tr h="1559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83102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簡詩涵</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餐飲進三乙</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40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20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078915059"/>
                  </a:ext>
                </a:extLst>
              </a:tr>
              <a:tr h="155999">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103</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83003</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陳淑芬</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12</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6</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ctr" fontAlgn="b"/>
                      <a:r>
                        <a:rPr lang="zh-TW" altLang="en-US" sz="1050" b="0" i="0" u="none" strike="noStrike">
                          <a:solidFill>
                            <a:srgbClr val="000000"/>
                          </a:solidFill>
                          <a:effectLst/>
                          <a:latin typeface="微軟正黑體" panose="020B0604030504040204" pitchFamily="34" charset="-120"/>
                          <a:ea typeface="微軟正黑體" panose="020B0604030504040204" pitchFamily="34" charset="-120"/>
                        </a:rPr>
                        <a:t>餐飲管理科</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zh-TW" altLang="en-US" sz="1050" b="0" i="0" u="none" strike="noStrike" dirty="0">
                          <a:solidFill>
                            <a:srgbClr val="000000"/>
                          </a:solidFill>
                          <a:effectLst/>
                          <a:latin typeface="微軟正黑體" panose="020B0604030504040204" pitchFamily="34" charset="-120"/>
                          <a:ea typeface="微軟正黑體" panose="020B0604030504040204" pitchFamily="34" charset="-120"/>
                        </a:rPr>
                        <a:t>餐飲進三甲</a:t>
                      </a:r>
                    </a:p>
                  </a:txBody>
                  <a:tcPr marL="6416" marR="6416" marT="6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20</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44</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17</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a:solidFill>
                            <a:srgbClr val="000000"/>
                          </a:solidFill>
                          <a:effectLst/>
                          <a:latin typeface="微軟正黑體" panose="020B0604030504040204" pitchFamily="34" charset="-120"/>
                          <a:ea typeface="微軟正黑體" panose="020B0604030504040204" pitchFamily="34" charset="-120"/>
                        </a:rPr>
                        <a:t>15</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26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altLang="zh-TW" sz="1050" b="0" i="0" u="none" strike="noStrike" dirty="0">
                          <a:solidFill>
                            <a:srgbClr val="000000"/>
                          </a:solidFill>
                          <a:effectLst/>
                          <a:latin typeface="微軟正黑體" panose="020B0604030504040204" pitchFamily="34" charset="-120"/>
                          <a:ea typeface="微軟正黑體" panose="020B0604030504040204" pitchFamily="34" charset="-120"/>
                        </a:rPr>
                        <a:t>16</a:t>
                      </a:r>
                    </a:p>
                  </a:txBody>
                  <a:tcPr marL="6416" marR="6416" marT="6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229655714"/>
                  </a:ext>
                </a:extLst>
              </a:tr>
            </a:tbl>
          </a:graphicData>
        </a:graphic>
      </p:graphicFrame>
      <p:sp>
        <p:nvSpPr>
          <p:cNvPr id="6" name="橢圓形圖說文字 5"/>
          <p:cNvSpPr/>
          <p:nvPr/>
        </p:nvSpPr>
        <p:spPr bwMode="auto">
          <a:xfrm rot="679553">
            <a:off x="6190542" y="1085354"/>
            <a:ext cx="1108067" cy="429319"/>
          </a:xfrm>
          <a:prstGeom prst="wedgeEllipseCallout">
            <a:avLst>
              <a:gd name="adj1" fmla="val -9238"/>
              <a:gd name="adj2" fmla="val 98911"/>
            </a:avLst>
          </a:prstGeom>
          <a:solidFill>
            <a:srgbClr val="FFFF00"/>
          </a:solidFill>
          <a:ln>
            <a:noFill/>
          </a:ln>
          <a:effectLst/>
          <a:scene3d>
            <a:camera prst="orthographicFront"/>
            <a:lightRig rig="threePt" dir="t"/>
          </a:scene3d>
          <a:sp3d>
            <a:bevelT/>
          </a:sp3d>
          <a:extLst/>
        </p:spPr>
        <p:txBody>
          <a:bodyPr rtlCol="0" anchor="ctr"/>
          <a:lstStyle/>
          <a:p>
            <a:pPr algn="ctr"/>
            <a:r>
              <a:rPr lang="en-US" altLang="zh-TW" dirty="0" smtClean="0">
                <a:solidFill>
                  <a:srgbClr val="FF0000"/>
                </a:solidFill>
                <a:latin typeface="Cooper Black" panose="0208090404030B020404" pitchFamily="18" charset="0"/>
              </a:rPr>
              <a:t>NEW</a:t>
            </a:r>
            <a:endParaRPr lang="zh-TW" altLang="en-US" dirty="0">
              <a:solidFill>
                <a:srgbClr val="FF0000"/>
              </a:solidFill>
              <a:latin typeface="Cooper Black" panose="0208090404030B0204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repeatCount="indefinite" fill="hold" grpId="0" nodeType="withEffect">
                                  <p:stCondLst>
                                    <p:cond delay="100"/>
                                  </p:stCondLst>
                                  <p:childTnLst>
                                    <p:animRot by="120000">
                                      <p:cBhvr>
                                        <p:cTn id="6" dur="100" fill="hold">
                                          <p:stCondLst>
                                            <p:cond delay="0"/>
                                          </p:stCondLst>
                                        </p:cTn>
                                        <p:tgtEl>
                                          <p:spTgt spid="6"/>
                                        </p:tgtEl>
                                        <p:attrNameLst>
                                          <p:attrName>r</p:attrName>
                                        </p:attrNameLst>
                                      </p:cBhvr>
                                    </p:animRot>
                                    <p:animRot by="-240000">
                                      <p:cBhvr>
                                        <p:cTn id="7" dur="200" fill="hold">
                                          <p:stCondLst>
                                            <p:cond delay="200"/>
                                          </p:stCondLst>
                                        </p:cTn>
                                        <p:tgtEl>
                                          <p:spTgt spid="6"/>
                                        </p:tgtEl>
                                        <p:attrNameLst>
                                          <p:attrName>r</p:attrName>
                                        </p:attrNameLst>
                                      </p:cBhvr>
                                    </p:animRot>
                                    <p:animRot by="240000">
                                      <p:cBhvr>
                                        <p:cTn id="8" dur="200" fill="hold">
                                          <p:stCondLst>
                                            <p:cond delay="400"/>
                                          </p:stCondLst>
                                        </p:cTn>
                                        <p:tgtEl>
                                          <p:spTgt spid="6"/>
                                        </p:tgtEl>
                                        <p:attrNameLst>
                                          <p:attrName>r</p:attrName>
                                        </p:attrNameLst>
                                      </p:cBhvr>
                                    </p:animRot>
                                    <p:animRot by="-240000">
                                      <p:cBhvr>
                                        <p:cTn id="9" dur="200" fill="hold">
                                          <p:stCondLst>
                                            <p:cond delay="600"/>
                                          </p:stCondLst>
                                        </p:cTn>
                                        <p:tgtEl>
                                          <p:spTgt spid="6"/>
                                        </p:tgtEl>
                                        <p:attrNameLst>
                                          <p:attrName>r</p:attrName>
                                        </p:attrNameLst>
                                      </p:cBhvr>
                                    </p:animRot>
                                    <p:animRot by="120000">
                                      <p:cBhvr>
                                        <p:cTn id="10" dur="200" fill="hold">
                                          <p:stCondLst>
                                            <p:cond delay="80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43" name="標題 26"/>
          <p:cNvSpPr>
            <a:spLocks noGrp="1"/>
          </p:cNvSpPr>
          <p:nvPr>
            <p:ph type="title"/>
          </p:nvPr>
        </p:nvSpPr>
        <p:spPr>
          <a:xfrm>
            <a:off x="179388" y="188640"/>
            <a:ext cx="7921625" cy="633412"/>
          </a:xfrm>
        </p:spPr>
        <p:txBody>
          <a:bodyPr/>
          <a:lstStyle/>
          <a:p>
            <a:r>
              <a:rPr lang="zh-TW" altLang="en-US" sz="36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上傳檔案欄位說明</a:t>
            </a:r>
          </a:p>
        </p:txBody>
      </p:sp>
      <p:sp>
        <p:nvSpPr>
          <p:cNvPr id="78942"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016647B3-BEA2-40F3-B0FD-B712057A985A}" type="slidenum">
              <a:rPr lang="zh-TW" altLang="en-US" sz="1400" smtClean="0"/>
              <a:pPr>
                <a:spcBef>
                  <a:spcPct val="0"/>
                </a:spcBef>
                <a:buFontTx/>
                <a:buNone/>
              </a:pPr>
              <a:t>34</a:t>
            </a:fld>
            <a:endParaRPr lang="en-US" altLang="zh-TW" sz="1400" smtClean="0"/>
          </a:p>
        </p:txBody>
      </p:sp>
      <p:sp>
        <p:nvSpPr>
          <p:cNvPr id="78944" name="文字方塊 6"/>
          <p:cNvSpPr txBox="1">
            <a:spLocks noChangeArrowheads="1"/>
          </p:cNvSpPr>
          <p:nvPr/>
        </p:nvSpPr>
        <p:spPr bwMode="auto">
          <a:xfrm>
            <a:off x="179388" y="981075"/>
            <a:ext cx="8137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上傳檔案失敗，請先</a:t>
            </a:r>
            <a:r>
              <a:rPr lang="zh-TW" altLang="en-US" sz="2400" b="1" dirty="0">
                <a:solidFill>
                  <a:srgbClr val="0000FF"/>
                </a:solidFill>
                <a:latin typeface="微軟正黑體" panose="020B0604030504040204" pitchFamily="34" charset="-120"/>
                <a:ea typeface="微軟正黑體" panose="020B0604030504040204" pitchFamily="34" charset="-120"/>
              </a:rPr>
              <a:t>檢視各欄位之</a:t>
            </a:r>
            <a:r>
              <a:rPr lang="zh-TW" altLang="en-US" sz="2400" b="1" dirty="0">
                <a:solidFill>
                  <a:srgbClr val="C00000"/>
                </a:solidFill>
                <a:latin typeface="微軟正黑體" panose="020B0604030504040204" pitchFamily="34" charset="-120"/>
                <a:ea typeface="微軟正黑體" panose="020B0604030504040204" pitchFamily="34" charset="-120"/>
              </a:rPr>
              <a:t>「資料型態」</a:t>
            </a:r>
            <a:r>
              <a:rPr lang="zh-TW" altLang="en-US" sz="2400" b="1" dirty="0">
                <a:solidFill>
                  <a:srgbClr val="0000FF"/>
                </a:solidFill>
                <a:latin typeface="微軟正黑體" panose="020B0604030504040204" pitchFamily="34" charset="-120"/>
                <a:ea typeface="微軟正黑體" panose="020B0604030504040204" pitchFamily="34" charset="-120"/>
              </a:rPr>
              <a:t>是否正確</a:t>
            </a:r>
            <a:r>
              <a:rPr lang="zh-TW" altLang="en-US" sz="2400" dirty="0">
                <a:solidFill>
                  <a:srgbClr val="7030A0"/>
                </a:solidFill>
                <a:latin typeface="微軟正黑體" panose="020B0604030504040204" pitchFamily="34" charset="-120"/>
                <a:ea typeface="微軟正黑體" panose="020B0604030504040204" pitchFamily="34" charset="-120"/>
              </a:rPr>
              <a:t>。</a:t>
            </a:r>
          </a:p>
        </p:txBody>
      </p:sp>
      <p:graphicFrame>
        <p:nvGraphicFramePr>
          <p:cNvPr id="4" name="表格 3"/>
          <p:cNvGraphicFramePr>
            <a:graphicFrameLocks noGrp="1"/>
          </p:cNvGraphicFramePr>
          <p:nvPr>
            <p:extLst>
              <p:ext uri="{D42A27DB-BD31-4B8C-83A1-F6EECF244321}">
                <p14:modId xmlns:p14="http://schemas.microsoft.com/office/powerpoint/2010/main" val="3175899444"/>
              </p:ext>
            </p:extLst>
          </p:nvPr>
        </p:nvGraphicFramePr>
        <p:xfrm>
          <a:off x="179388" y="1428205"/>
          <a:ext cx="8604752" cy="5377223"/>
        </p:xfrm>
        <a:graphic>
          <a:graphicData uri="http://schemas.openxmlformats.org/drawingml/2006/table">
            <a:tbl>
              <a:tblPr firstRow="1" firstCol="1" bandRow="1" bandCol="1">
                <a:tableStyleId>{5C22544A-7EE6-4342-B048-85BDC9FD1C3A}</a:tableStyleId>
              </a:tblPr>
              <a:tblGrid>
                <a:gridCol w="809530">
                  <a:extLst>
                    <a:ext uri="{9D8B030D-6E8A-4147-A177-3AD203B41FA5}">
                      <a16:colId xmlns:a16="http://schemas.microsoft.com/office/drawing/2014/main" val="2889167997"/>
                    </a:ext>
                  </a:extLst>
                </a:gridCol>
                <a:gridCol w="3223042">
                  <a:extLst>
                    <a:ext uri="{9D8B030D-6E8A-4147-A177-3AD203B41FA5}">
                      <a16:colId xmlns:a16="http://schemas.microsoft.com/office/drawing/2014/main" val="529337176"/>
                    </a:ext>
                  </a:extLst>
                </a:gridCol>
                <a:gridCol w="900000">
                  <a:extLst>
                    <a:ext uri="{9D8B030D-6E8A-4147-A177-3AD203B41FA5}">
                      <a16:colId xmlns:a16="http://schemas.microsoft.com/office/drawing/2014/main" val="2465755262"/>
                    </a:ext>
                  </a:extLst>
                </a:gridCol>
                <a:gridCol w="936000">
                  <a:extLst>
                    <a:ext uri="{9D8B030D-6E8A-4147-A177-3AD203B41FA5}">
                      <a16:colId xmlns:a16="http://schemas.microsoft.com/office/drawing/2014/main" val="287985487"/>
                    </a:ext>
                  </a:extLst>
                </a:gridCol>
                <a:gridCol w="2736180">
                  <a:extLst>
                    <a:ext uri="{9D8B030D-6E8A-4147-A177-3AD203B41FA5}">
                      <a16:colId xmlns:a16="http://schemas.microsoft.com/office/drawing/2014/main" val="2423779983"/>
                    </a:ext>
                  </a:extLst>
                </a:gridCol>
              </a:tblGrid>
              <a:tr h="291106">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項次</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欄位名稱</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資料型態</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長度</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備註</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extLst>
                  <a:ext uri="{0D108BD9-81ED-4DB2-BD59-A6C34878D82A}">
                    <a16:rowId xmlns:a16="http://schemas.microsoft.com/office/drawing/2014/main" val="1949843153"/>
                  </a:ext>
                </a:extLst>
              </a:tr>
              <a:tr h="274706">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1</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序號</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solidFill>
                            <a:srgbClr val="0000FF"/>
                          </a:solidFill>
                          <a:effectLst/>
                          <a:latin typeface="微軟正黑體" panose="020B0604030504040204" pitchFamily="34" charset="-120"/>
                          <a:ea typeface="微軟正黑體" panose="020B0604030504040204" pitchFamily="34" charset="-120"/>
                        </a:rPr>
                        <a:t>數字</a:t>
                      </a:r>
                      <a:endParaRPr lang="zh-TW" sz="1500" kern="100" dirty="0">
                        <a:solidFill>
                          <a:srgbClr val="0000FF"/>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最多</a:t>
                      </a:r>
                      <a:r>
                        <a:rPr lang="en-US" sz="1500" kern="100" dirty="0">
                          <a:effectLst/>
                          <a:latin typeface="微軟正黑體" panose="020B0604030504040204" pitchFamily="34" charset="-120"/>
                          <a:ea typeface="微軟正黑體" panose="020B0604030504040204" pitchFamily="34" charset="-120"/>
                        </a:rPr>
                        <a:t>4</a:t>
                      </a:r>
                      <a:r>
                        <a:rPr lang="zh-TW" sz="1500" kern="100" dirty="0">
                          <a:effectLst/>
                          <a:latin typeface="微軟正黑體" panose="020B0604030504040204" pitchFamily="34" charset="-120"/>
                          <a:ea typeface="微軟正黑體" panose="020B0604030504040204" pitchFamily="34" charset="-120"/>
                        </a:rPr>
                        <a:t>碼</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a:effectLst/>
                          <a:latin typeface="微軟正黑體" panose="020B0604030504040204" pitchFamily="34" charset="-120"/>
                          <a:ea typeface="微軟正黑體" panose="020B0604030504040204" pitchFamily="34" charset="-120"/>
                        </a:rPr>
                        <a:t> </a:t>
                      </a:r>
                      <a:endParaRPr lang="zh-TW" sz="15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tc>
                <a:extLst>
                  <a:ext uri="{0D108BD9-81ED-4DB2-BD59-A6C34878D82A}">
                    <a16:rowId xmlns:a16="http://schemas.microsoft.com/office/drawing/2014/main" val="1777852154"/>
                  </a:ext>
                </a:extLst>
              </a:tr>
              <a:tr h="274706">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2</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學號</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solidFill>
                            <a:srgbClr val="FF0000"/>
                          </a:solidFill>
                          <a:effectLst/>
                          <a:latin typeface="微軟正黑體" panose="020B0604030504040204" pitchFamily="34" charset="-120"/>
                          <a:ea typeface="微軟正黑體" panose="020B0604030504040204" pitchFamily="34" charset="-120"/>
                        </a:rPr>
                        <a:t>文字</a:t>
                      </a:r>
                      <a:endParaRPr lang="zh-TW" sz="1500"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最多</a:t>
                      </a:r>
                      <a:r>
                        <a:rPr lang="en-US" sz="1500" kern="100" dirty="0" smtClean="0">
                          <a:effectLst/>
                          <a:latin typeface="微軟正黑體" panose="020B0604030504040204" pitchFamily="34" charset="-120"/>
                          <a:ea typeface="微軟正黑體" panose="020B0604030504040204" pitchFamily="34" charset="-120"/>
                        </a:rPr>
                        <a:t>12</a:t>
                      </a:r>
                      <a:r>
                        <a:rPr lang="zh-TW" altLang="zh-TW" sz="1500" kern="100" dirty="0" smtClean="0">
                          <a:effectLst/>
                          <a:latin typeface="微軟正黑體" panose="020B0604030504040204" pitchFamily="34" charset="-120"/>
                          <a:ea typeface="微軟正黑體" panose="020B0604030504040204" pitchFamily="34" charset="-120"/>
                        </a:rPr>
                        <a:t>碼</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a:effectLst/>
                          <a:latin typeface="微軟正黑體" panose="020B0604030504040204" pitchFamily="34" charset="-120"/>
                          <a:ea typeface="微軟正黑體" panose="020B0604030504040204" pitchFamily="34" charset="-120"/>
                        </a:rPr>
                        <a:t> </a:t>
                      </a:r>
                      <a:endParaRPr lang="zh-TW" sz="15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tc>
                <a:extLst>
                  <a:ext uri="{0D108BD9-81ED-4DB2-BD59-A6C34878D82A}">
                    <a16:rowId xmlns:a16="http://schemas.microsoft.com/office/drawing/2014/main" val="527479529"/>
                  </a:ext>
                </a:extLst>
              </a:tr>
              <a:tr h="512779">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3</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學生姓名</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solidFill>
                            <a:srgbClr val="FF0000"/>
                          </a:solidFill>
                          <a:effectLst/>
                          <a:latin typeface="微軟正黑體" panose="020B0604030504040204" pitchFamily="34" charset="-120"/>
                          <a:ea typeface="微軟正黑體" panose="020B0604030504040204" pitchFamily="34" charset="-120"/>
                        </a:rPr>
                        <a:t>文字</a:t>
                      </a:r>
                      <a:endParaRPr lang="zh-TW" sz="1500"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最多</a:t>
                      </a:r>
                      <a:r>
                        <a:rPr lang="en-US" sz="1500" kern="100" dirty="0" smtClean="0">
                          <a:effectLst/>
                          <a:latin typeface="微軟正黑體" panose="020B0604030504040204" pitchFamily="34" charset="-120"/>
                          <a:ea typeface="微軟正黑體" panose="020B0604030504040204" pitchFamily="34" charset="-120"/>
                        </a:rPr>
                        <a:t>15</a:t>
                      </a:r>
                      <a:r>
                        <a:rPr lang="zh-TW" altLang="zh-TW" sz="1500" kern="100" dirty="0" smtClean="0">
                          <a:effectLst/>
                          <a:latin typeface="微軟正黑體" panose="020B0604030504040204" pitchFamily="34" charset="-120"/>
                          <a:ea typeface="微軟正黑體" panose="020B0604030504040204" pitchFamily="34" charset="-120"/>
                        </a:rPr>
                        <a:t>碼</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rPr>
                        <a:t>需造字者填造字申請表，連同報名資料寄至本會。</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tc>
                <a:extLst>
                  <a:ext uri="{0D108BD9-81ED-4DB2-BD59-A6C34878D82A}">
                    <a16:rowId xmlns:a16="http://schemas.microsoft.com/office/drawing/2014/main" val="3099573562"/>
                  </a:ext>
                </a:extLst>
              </a:tr>
              <a:tr h="512779">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4</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群別代碼</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solidFill>
                            <a:srgbClr val="FF0000"/>
                          </a:solidFill>
                          <a:effectLst/>
                          <a:latin typeface="微軟正黑體" panose="020B0604030504040204" pitchFamily="34" charset="-120"/>
                          <a:ea typeface="微軟正黑體" panose="020B0604030504040204" pitchFamily="34" charset="-120"/>
                        </a:rPr>
                        <a:t>文字</a:t>
                      </a:r>
                      <a:endParaRPr lang="zh-TW" sz="1500"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600" b="1" kern="100" dirty="0">
                          <a:solidFill>
                            <a:srgbClr val="FF0000"/>
                          </a:solidFill>
                          <a:effectLst/>
                          <a:latin typeface="微軟正黑體" panose="020B0604030504040204" pitchFamily="34" charset="-120"/>
                          <a:ea typeface="微軟正黑體" panose="020B0604030504040204" pitchFamily="34" charset="-120"/>
                        </a:rPr>
                        <a:t>固定</a:t>
                      </a:r>
                      <a:r>
                        <a:rPr lang="en-US" sz="1600" b="1" kern="100" dirty="0">
                          <a:solidFill>
                            <a:srgbClr val="FF0000"/>
                          </a:solidFill>
                          <a:effectLst/>
                          <a:latin typeface="微軟正黑體" panose="020B0604030504040204" pitchFamily="34" charset="-120"/>
                          <a:ea typeface="微軟正黑體" panose="020B0604030504040204" pitchFamily="34" charset="-120"/>
                        </a:rPr>
                        <a:t>2</a:t>
                      </a:r>
                      <a:r>
                        <a:rPr lang="zh-TW" sz="1600" b="1" kern="100" dirty="0">
                          <a:solidFill>
                            <a:srgbClr val="FF0000"/>
                          </a:solidFill>
                          <a:effectLst/>
                          <a:latin typeface="微軟正黑體" panose="020B0604030504040204" pitchFamily="34" charset="-120"/>
                          <a:ea typeface="微軟正黑體" panose="020B0604030504040204" pitchFamily="34" charset="-120"/>
                        </a:rPr>
                        <a:t>碼</a:t>
                      </a:r>
                      <a:endParaRPr lang="zh-TW" sz="15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spcAft>
                          <a:spcPts val="0"/>
                        </a:spcAft>
                      </a:pPr>
                      <a:r>
                        <a:rPr lang="zh-TW" sz="1400" kern="100" dirty="0">
                          <a:effectLst/>
                          <a:latin typeface="微軟正黑體" panose="020B0604030504040204" pitchFamily="34" charset="-120"/>
                          <a:ea typeface="微軟正黑體" panose="020B0604030504040204" pitchFamily="34" charset="-120"/>
                        </a:rPr>
                        <a:t>請參考簡章附錄三「畢</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肄</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業科</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組</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、學程代碼與報名群別表」</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tc>
                <a:extLst>
                  <a:ext uri="{0D108BD9-81ED-4DB2-BD59-A6C34878D82A}">
                    <a16:rowId xmlns:a16="http://schemas.microsoft.com/office/drawing/2014/main" val="1383394787"/>
                  </a:ext>
                </a:extLst>
              </a:tr>
              <a:tr h="1025575">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5</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學制代碼</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solidFill>
                            <a:srgbClr val="0000FF"/>
                          </a:solidFill>
                          <a:effectLst/>
                          <a:latin typeface="微軟正黑體" panose="020B0604030504040204" pitchFamily="34" charset="-120"/>
                          <a:ea typeface="微軟正黑體" panose="020B0604030504040204" pitchFamily="34" charset="-120"/>
                        </a:rPr>
                        <a:t>數字</a:t>
                      </a:r>
                      <a:endParaRPr lang="zh-TW" sz="1500" kern="100" dirty="0">
                        <a:solidFill>
                          <a:srgbClr val="0000FF"/>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spcAft>
                          <a:spcPts val="0"/>
                        </a:spcAft>
                      </a:pPr>
                      <a:r>
                        <a:rPr lang="en-US" sz="1400" kern="1200" dirty="0">
                          <a:solidFill>
                            <a:srgbClr val="D60093"/>
                          </a:solidFill>
                          <a:effectLst/>
                          <a:latin typeface="微軟正黑體" panose="020B0604030504040204" pitchFamily="34" charset="-120"/>
                          <a:ea typeface="微軟正黑體" panose="020B0604030504040204" pitchFamily="34" charset="-120"/>
                        </a:rPr>
                        <a:t>1—</a:t>
                      </a:r>
                      <a:r>
                        <a:rPr lang="zh-TW" sz="1400" kern="1200" dirty="0">
                          <a:solidFill>
                            <a:srgbClr val="D60093"/>
                          </a:solidFill>
                          <a:effectLst/>
                          <a:latin typeface="微軟正黑體" panose="020B0604030504040204" pitchFamily="34" charset="-120"/>
                          <a:ea typeface="微軟正黑體" panose="020B0604030504040204" pitchFamily="34" charset="-120"/>
                        </a:rPr>
                        <a:t>高職（含</a:t>
                      </a:r>
                      <a:r>
                        <a:rPr lang="zh-TW" sz="1400" kern="1200">
                          <a:solidFill>
                            <a:srgbClr val="D60093"/>
                          </a:solidFill>
                          <a:effectLst/>
                          <a:latin typeface="微軟正黑體" panose="020B0604030504040204" pitchFamily="34" charset="-120"/>
                          <a:ea typeface="微軟正黑體" panose="020B0604030504040204" pitchFamily="34" charset="-120"/>
                        </a:rPr>
                        <a:t>高中</a:t>
                      </a:r>
                      <a:r>
                        <a:rPr lang="zh-TW" sz="1400" kern="1200" smtClean="0">
                          <a:solidFill>
                            <a:srgbClr val="D60093"/>
                          </a:solidFill>
                          <a:effectLst/>
                          <a:latin typeface="微軟正黑體" panose="020B0604030504040204" pitchFamily="34" charset="-120"/>
                          <a:ea typeface="微軟正黑體" panose="020B0604030504040204" pitchFamily="34" charset="-120"/>
                        </a:rPr>
                        <a:t>附設</a:t>
                      </a:r>
                      <a:r>
                        <a:rPr lang="zh-TW" altLang="en-US" sz="1400" kern="1200" smtClean="0">
                          <a:solidFill>
                            <a:srgbClr val="D60093"/>
                          </a:solidFill>
                          <a:effectLst/>
                          <a:latin typeface="微軟正黑體" panose="020B0604030504040204" pitchFamily="34" charset="-120"/>
                          <a:ea typeface="微軟正黑體" panose="020B0604030504040204" pitchFamily="34" charset="-120"/>
                        </a:rPr>
                        <a:t>專業群</a:t>
                      </a:r>
                      <a:r>
                        <a:rPr lang="zh-TW" sz="1400" kern="1200" smtClean="0">
                          <a:solidFill>
                            <a:srgbClr val="D60093"/>
                          </a:solidFill>
                          <a:effectLst/>
                          <a:latin typeface="微軟正黑體" panose="020B0604030504040204" pitchFamily="34" charset="-120"/>
                          <a:ea typeface="微軟正黑體" panose="020B0604030504040204" pitchFamily="34" charset="-120"/>
                        </a:rPr>
                        <a:t>科</a:t>
                      </a:r>
                      <a:r>
                        <a:rPr lang="zh-TW" sz="1400" kern="1200" dirty="0">
                          <a:solidFill>
                            <a:srgbClr val="D60093"/>
                          </a:solidFill>
                          <a:effectLst/>
                          <a:latin typeface="微軟正黑體" panose="020B0604030504040204" pitchFamily="34" charset="-120"/>
                          <a:ea typeface="微軟正黑體" panose="020B0604030504040204" pitchFamily="34" charset="-120"/>
                        </a:rPr>
                        <a:t>）、</a:t>
                      </a:r>
                      <a:r>
                        <a:rPr lang="en-US" sz="1400" kern="1200" dirty="0">
                          <a:solidFill>
                            <a:srgbClr val="D60093"/>
                          </a:solidFill>
                          <a:effectLst/>
                          <a:latin typeface="微軟正黑體" panose="020B0604030504040204" pitchFamily="34" charset="-120"/>
                          <a:ea typeface="微軟正黑體" panose="020B0604030504040204" pitchFamily="34" charset="-120"/>
                        </a:rPr>
                        <a:t>2—</a:t>
                      </a:r>
                      <a:r>
                        <a:rPr lang="zh-TW" sz="1400" kern="1200" dirty="0">
                          <a:solidFill>
                            <a:srgbClr val="D60093"/>
                          </a:solidFill>
                          <a:effectLst/>
                          <a:latin typeface="微軟正黑體" panose="020B0604030504040204" pitchFamily="34" charset="-120"/>
                          <a:ea typeface="微軟正黑體" panose="020B0604030504040204" pitchFamily="34" charset="-120"/>
                        </a:rPr>
                        <a:t>綜合高中、</a:t>
                      </a:r>
                      <a:r>
                        <a:rPr lang="en-US" sz="1400" kern="1200" dirty="0">
                          <a:solidFill>
                            <a:srgbClr val="D60093"/>
                          </a:solidFill>
                          <a:effectLst/>
                          <a:latin typeface="微軟正黑體" panose="020B0604030504040204" pitchFamily="34" charset="-120"/>
                          <a:ea typeface="微軟正黑體" panose="020B0604030504040204" pitchFamily="34" charset="-120"/>
                        </a:rPr>
                        <a:t>3—</a:t>
                      </a:r>
                      <a:r>
                        <a:rPr lang="zh-TW" sz="1400" kern="1200" dirty="0">
                          <a:solidFill>
                            <a:srgbClr val="D60093"/>
                          </a:solidFill>
                          <a:effectLst/>
                          <a:latin typeface="微軟正黑體" panose="020B0604030504040204" pitchFamily="34" charset="-120"/>
                          <a:ea typeface="微軟正黑體" panose="020B0604030504040204" pitchFamily="34" charset="-120"/>
                        </a:rPr>
                        <a:t>實用技能學程、</a:t>
                      </a:r>
                      <a:r>
                        <a:rPr lang="en-US" sz="1400" kern="1200" dirty="0">
                          <a:solidFill>
                            <a:srgbClr val="D60093"/>
                          </a:solidFill>
                          <a:effectLst/>
                          <a:latin typeface="微軟正黑體" panose="020B0604030504040204" pitchFamily="34" charset="-120"/>
                          <a:ea typeface="微軟正黑體" panose="020B0604030504040204" pitchFamily="34" charset="-120"/>
                        </a:rPr>
                        <a:t>4—</a:t>
                      </a:r>
                      <a:r>
                        <a:rPr lang="zh-TW" sz="1400" kern="1200" dirty="0">
                          <a:solidFill>
                            <a:srgbClr val="D60093"/>
                          </a:solidFill>
                          <a:effectLst/>
                          <a:latin typeface="微軟正黑體" panose="020B0604030504040204" pitchFamily="34" charset="-120"/>
                          <a:ea typeface="微軟正黑體" panose="020B0604030504040204" pitchFamily="34" charset="-120"/>
                        </a:rPr>
                        <a:t>建教班、</a:t>
                      </a:r>
                      <a:r>
                        <a:rPr lang="en-US" sz="1400" kern="1200" dirty="0">
                          <a:solidFill>
                            <a:srgbClr val="D60093"/>
                          </a:solidFill>
                          <a:effectLst/>
                          <a:latin typeface="微軟正黑體" panose="020B0604030504040204" pitchFamily="34" charset="-120"/>
                          <a:ea typeface="微軟正黑體" panose="020B0604030504040204" pitchFamily="34" charset="-120"/>
                        </a:rPr>
                        <a:t>5—</a:t>
                      </a:r>
                      <a:r>
                        <a:rPr lang="zh-TW" sz="1400" kern="1200" dirty="0">
                          <a:solidFill>
                            <a:srgbClr val="D60093"/>
                          </a:solidFill>
                          <a:effectLst/>
                          <a:latin typeface="微軟正黑體" panose="020B0604030504040204" pitchFamily="34" charset="-120"/>
                          <a:ea typeface="微軟正黑體" panose="020B0604030504040204" pitchFamily="34" charset="-120"/>
                        </a:rPr>
                        <a:t>日間部進修學校、</a:t>
                      </a:r>
                      <a:r>
                        <a:rPr lang="en-US" sz="1400" kern="1200" dirty="0">
                          <a:solidFill>
                            <a:srgbClr val="D60093"/>
                          </a:solidFill>
                          <a:effectLst/>
                          <a:latin typeface="微軟正黑體" panose="020B0604030504040204" pitchFamily="34" charset="-120"/>
                          <a:ea typeface="微軟正黑體" panose="020B0604030504040204" pitchFamily="34" charset="-120"/>
                        </a:rPr>
                        <a:t>6—</a:t>
                      </a:r>
                      <a:r>
                        <a:rPr lang="zh-TW" sz="1400" kern="1200" dirty="0">
                          <a:solidFill>
                            <a:srgbClr val="D60093"/>
                          </a:solidFill>
                          <a:effectLst/>
                          <a:latin typeface="微軟正黑體" panose="020B0604030504040204" pitchFamily="34" charset="-120"/>
                          <a:ea typeface="微軟正黑體" panose="020B0604030504040204" pitchFamily="34" charset="-120"/>
                        </a:rPr>
                        <a:t>進修部進修學校、</a:t>
                      </a:r>
                      <a:r>
                        <a:rPr lang="en-US" sz="1400" kern="1200" dirty="0">
                          <a:solidFill>
                            <a:srgbClr val="D60093"/>
                          </a:solidFill>
                          <a:effectLst/>
                          <a:latin typeface="微軟正黑體" panose="020B0604030504040204" pitchFamily="34" charset="-120"/>
                          <a:ea typeface="微軟正黑體" panose="020B0604030504040204" pitchFamily="34" charset="-120"/>
                        </a:rPr>
                        <a:t>9—</a:t>
                      </a:r>
                      <a:r>
                        <a:rPr lang="zh-TW" sz="1400" kern="1200" dirty="0">
                          <a:solidFill>
                            <a:srgbClr val="D60093"/>
                          </a:solidFill>
                          <a:effectLst/>
                          <a:latin typeface="微軟正黑體" panose="020B0604030504040204" pitchFamily="34" charset="-120"/>
                          <a:ea typeface="微軟正黑體" panose="020B0604030504040204" pitchFamily="34" charset="-120"/>
                        </a:rPr>
                        <a:t>其他</a:t>
                      </a:r>
                      <a:endParaRPr lang="zh-TW" sz="1400" kern="100" dirty="0">
                        <a:solidFill>
                          <a:srgbClr val="D60093"/>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extLst>
                  <a:ext uri="{0D108BD9-81ED-4DB2-BD59-A6C34878D82A}">
                    <a16:rowId xmlns:a16="http://schemas.microsoft.com/office/drawing/2014/main" val="1571951478"/>
                  </a:ext>
                </a:extLst>
              </a:tr>
              <a:tr h="274706">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6</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科</a:t>
                      </a:r>
                      <a:r>
                        <a:rPr lang="en-US" sz="1500" kern="100" dirty="0">
                          <a:effectLst/>
                          <a:latin typeface="微軟正黑體" panose="020B0604030504040204" pitchFamily="34" charset="-120"/>
                          <a:ea typeface="微軟正黑體" panose="020B0604030504040204" pitchFamily="34" charset="-120"/>
                        </a:rPr>
                        <a:t>(</a:t>
                      </a:r>
                      <a:r>
                        <a:rPr lang="zh-TW" sz="1500" kern="100" dirty="0">
                          <a:effectLst/>
                          <a:latin typeface="微軟正黑體" panose="020B0604030504040204" pitchFamily="34" charset="-120"/>
                          <a:ea typeface="微軟正黑體" panose="020B0604030504040204" pitchFamily="34" charset="-120"/>
                        </a:rPr>
                        <a:t>組</a:t>
                      </a:r>
                      <a:r>
                        <a:rPr lang="en-US" sz="1500" kern="100" dirty="0">
                          <a:effectLst/>
                          <a:latin typeface="微軟正黑體" panose="020B0604030504040204" pitchFamily="34" charset="-120"/>
                          <a:ea typeface="微軟正黑體" panose="020B0604030504040204" pitchFamily="34" charset="-120"/>
                        </a:rPr>
                        <a:t>)</a:t>
                      </a:r>
                      <a:r>
                        <a:rPr lang="zh-TW" sz="1500" kern="100" dirty="0">
                          <a:effectLst/>
                          <a:latin typeface="微軟正黑體" panose="020B0604030504040204" pitchFamily="34" charset="-120"/>
                          <a:ea typeface="微軟正黑體" panose="020B0604030504040204" pitchFamily="34" charset="-120"/>
                        </a:rPr>
                        <a:t>、學程名稱</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solidFill>
                            <a:srgbClr val="FF0000"/>
                          </a:solidFill>
                          <a:effectLst/>
                          <a:latin typeface="微軟正黑體" panose="020B0604030504040204" pitchFamily="34" charset="-120"/>
                          <a:ea typeface="微軟正黑體" panose="020B0604030504040204" pitchFamily="34" charset="-120"/>
                        </a:rPr>
                        <a:t>文字</a:t>
                      </a:r>
                      <a:endParaRPr lang="zh-TW" sz="1500"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最多</a:t>
                      </a:r>
                      <a:r>
                        <a:rPr lang="en-US" sz="1500" kern="100" dirty="0" smtClean="0">
                          <a:effectLst/>
                          <a:latin typeface="微軟正黑體" panose="020B0604030504040204" pitchFamily="34" charset="-120"/>
                          <a:ea typeface="微軟正黑體" panose="020B0604030504040204" pitchFamily="34" charset="-120"/>
                        </a:rPr>
                        <a:t>20</a:t>
                      </a:r>
                      <a:r>
                        <a:rPr lang="zh-TW" altLang="zh-TW" sz="1500" kern="100" dirty="0" smtClean="0">
                          <a:effectLst/>
                          <a:latin typeface="微軟正黑體" panose="020B0604030504040204" pitchFamily="34" charset="-120"/>
                          <a:ea typeface="微軟正黑體" panose="020B0604030504040204" pitchFamily="34" charset="-120"/>
                        </a:rPr>
                        <a:t>碼</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extLst>
                  <a:ext uri="{0D108BD9-81ED-4DB2-BD59-A6C34878D82A}">
                    <a16:rowId xmlns:a16="http://schemas.microsoft.com/office/drawing/2014/main" val="3372550360"/>
                  </a:ext>
                </a:extLst>
              </a:tr>
              <a:tr h="274706">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7</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班級名稱</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solidFill>
                            <a:srgbClr val="FF0000"/>
                          </a:solidFill>
                          <a:effectLst/>
                          <a:latin typeface="微軟正黑體" panose="020B0604030504040204" pitchFamily="34" charset="-120"/>
                          <a:ea typeface="微軟正黑體" panose="020B0604030504040204" pitchFamily="34" charset="-120"/>
                        </a:rPr>
                        <a:t>文字</a:t>
                      </a:r>
                      <a:endParaRPr lang="zh-TW" sz="1500"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最多</a:t>
                      </a:r>
                      <a:r>
                        <a:rPr lang="en-US" sz="1500" kern="100" dirty="0" smtClean="0">
                          <a:effectLst/>
                          <a:latin typeface="微軟正黑體" panose="020B0604030504040204" pitchFamily="34" charset="-120"/>
                          <a:ea typeface="微軟正黑體" panose="020B0604030504040204" pitchFamily="34" charset="-120"/>
                        </a:rPr>
                        <a:t>20</a:t>
                      </a:r>
                      <a:r>
                        <a:rPr lang="zh-TW" altLang="zh-TW" sz="1500" kern="100" dirty="0" smtClean="0">
                          <a:effectLst/>
                          <a:latin typeface="微軟正黑體" panose="020B0604030504040204" pitchFamily="34" charset="-120"/>
                          <a:ea typeface="微軟正黑體" panose="020B0604030504040204" pitchFamily="34" charset="-120"/>
                        </a:rPr>
                        <a:t>碼</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 </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extLst>
                  <a:ext uri="{0D108BD9-81ED-4DB2-BD59-A6C34878D82A}">
                    <a16:rowId xmlns:a16="http://schemas.microsoft.com/office/drawing/2014/main" val="234601827"/>
                  </a:ext>
                </a:extLst>
              </a:tr>
              <a:tr h="287924">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8</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a:effectLst/>
                          <a:latin typeface="微軟正黑體" panose="020B0604030504040204" pitchFamily="34" charset="-120"/>
                          <a:ea typeface="微軟正黑體" panose="020B0604030504040204" pitchFamily="34" charset="-120"/>
                        </a:rPr>
                        <a:t>學業平均成績科</a:t>
                      </a:r>
                      <a:r>
                        <a:rPr lang="en-US" sz="1500" kern="100">
                          <a:effectLst/>
                          <a:latin typeface="微軟正黑體" panose="020B0604030504040204" pitchFamily="34" charset="-120"/>
                          <a:ea typeface="微軟正黑體" panose="020B0604030504040204" pitchFamily="34" charset="-120"/>
                        </a:rPr>
                        <a:t>(</a:t>
                      </a:r>
                      <a:r>
                        <a:rPr lang="zh-TW" sz="1500" kern="100">
                          <a:effectLst/>
                          <a:latin typeface="微軟正黑體" panose="020B0604030504040204" pitchFamily="34" charset="-120"/>
                          <a:ea typeface="微軟正黑體" panose="020B0604030504040204" pitchFamily="34" charset="-120"/>
                        </a:rPr>
                        <a:t>組</a:t>
                      </a:r>
                      <a:r>
                        <a:rPr lang="en-US" sz="1500" kern="100">
                          <a:effectLst/>
                          <a:latin typeface="微軟正黑體" panose="020B0604030504040204" pitchFamily="34" charset="-120"/>
                          <a:ea typeface="微軟正黑體" panose="020B0604030504040204" pitchFamily="34" charset="-120"/>
                        </a:rPr>
                        <a:t>)</a:t>
                      </a:r>
                      <a:r>
                        <a:rPr lang="zh-TW" sz="1500" kern="100">
                          <a:effectLst/>
                          <a:latin typeface="微軟正黑體" panose="020B0604030504040204" pitchFamily="34" charset="-120"/>
                          <a:ea typeface="微軟正黑體" panose="020B0604030504040204" pitchFamily="34" charset="-120"/>
                        </a:rPr>
                        <a:t>、學程名次</a:t>
                      </a:r>
                      <a:endParaRPr lang="zh-TW" sz="15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solidFill>
                            <a:srgbClr val="0000FF"/>
                          </a:solidFill>
                          <a:effectLst/>
                          <a:latin typeface="微軟正黑體" panose="020B0604030504040204" pitchFamily="34" charset="-120"/>
                          <a:ea typeface="微軟正黑體" panose="020B0604030504040204" pitchFamily="34" charset="-120"/>
                        </a:rPr>
                        <a:t>數字</a:t>
                      </a:r>
                      <a:endParaRPr lang="zh-TW" sz="1500" kern="100" dirty="0">
                        <a:solidFill>
                          <a:srgbClr val="0000FF"/>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 </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extLst>
                  <a:ext uri="{0D108BD9-81ED-4DB2-BD59-A6C34878D82A}">
                    <a16:rowId xmlns:a16="http://schemas.microsoft.com/office/drawing/2014/main" val="4068394693"/>
                  </a:ext>
                </a:extLst>
              </a:tr>
              <a:tr h="274706">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9</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學業平均成績群名次</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solidFill>
                            <a:srgbClr val="0000FF"/>
                          </a:solidFill>
                          <a:effectLst/>
                          <a:latin typeface="微軟正黑體" panose="020B0604030504040204" pitchFamily="34" charset="-120"/>
                          <a:ea typeface="微軟正黑體" panose="020B0604030504040204" pitchFamily="34" charset="-120"/>
                        </a:rPr>
                        <a:t>數字</a:t>
                      </a:r>
                      <a:endParaRPr lang="zh-TW" sz="1500" kern="100" dirty="0">
                        <a:solidFill>
                          <a:srgbClr val="0000FF"/>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 </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extLst>
                  <a:ext uri="{0D108BD9-81ED-4DB2-BD59-A6C34878D82A}">
                    <a16:rowId xmlns:a16="http://schemas.microsoft.com/office/drawing/2014/main" val="3455054052"/>
                  </a:ext>
                </a:extLst>
              </a:tr>
              <a:tr h="274706">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10</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dirty="0">
                          <a:effectLst/>
                          <a:latin typeface="微軟正黑體" panose="020B0604030504040204" pitchFamily="34" charset="-120"/>
                          <a:ea typeface="微軟正黑體" panose="020B0604030504040204" pitchFamily="34" charset="-120"/>
                        </a:rPr>
                        <a:t>專業科目及實習</a:t>
                      </a:r>
                      <a:r>
                        <a:rPr lang="zh-TW" sz="1500" kern="100" dirty="0" smtClean="0">
                          <a:effectLst/>
                          <a:latin typeface="微軟正黑體" panose="020B0604030504040204" pitchFamily="34" charset="-120"/>
                          <a:ea typeface="微軟正黑體" panose="020B0604030504040204" pitchFamily="34" charset="-120"/>
                        </a:rPr>
                        <a:t>科目平均</a:t>
                      </a:r>
                      <a:r>
                        <a:rPr lang="zh-TW" sz="1500" kern="100" dirty="0">
                          <a:effectLst/>
                          <a:latin typeface="微軟正黑體" panose="020B0604030504040204" pitchFamily="34" charset="-120"/>
                          <a:ea typeface="微軟正黑體" panose="020B0604030504040204" pitchFamily="34" charset="-120"/>
                        </a:rPr>
                        <a:t>成績群名次</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solidFill>
                            <a:srgbClr val="0000FF"/>
                          </a:solidFill>
                          <a:effectLst/>
                          <a:latin typeface="微軟正黑體" panose="020B0604030504040204" pitchFamily="34" charset="-120"/>
                          <a:ea typeface="微軟正黑體" panose="020B0604030504040204" pitchFamily="34" charset="-120"/>
                        </a:rPr>
                        <a:t>數字</a:t>
                      </a:r>
                      <a:endParaRPr lang="zh-TW" sz="1500" kern="100" dirty="0">
                        <a:solidFill>
                          <a:srgbClr val="0000FF"/>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 </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extLst>
                  <a:ext uri="{0D108BD9-81ED-4DB2-BD59-A6C34878D82A}">
                    <a16:rowId xmlns:a16="http://schemas.microsoft.com/office/drawing/2014/main" val="3335781152"/>
                  </a:ext>
                </a:extLst>
              </a:tr>
              <a:tr h="274706">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11</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dirty="0">
                          <a:solidFill>
                            <a:srgbClr val="FF0000"/>
                          </a:solidFill>
                          <a:effectLst/>
                          <a:latin typeface="微軟正黑體" panose="020B0604030504040204" pitchFamily="34" charset="-120"/>
                          <a:ea typeface="微軟正黑體" panose="020B0604030504040204" pitchFamily="34" charset="-120"/>
                        </a:rPr>
                        <a:t>技能領域</a:t>
                      </a:r>
                      <a:r>
                        <a:rPr lang="zh-TW" sz="1500" kern="100" dirty="0" smtClean="0">
                          <a:solidFill>
                            <a:srgbClr val="FF0000"/>
                          </a:solidFill>
                          <a:effectLst/>
                          <a:latin typeface="微軟正黑體" panose="020B0604030504040204" pitchFamily="34" charset="-120"/>
                          <a:ea typeface="微軟正黑體" panose="020B0604030504040204" pitchFamily="34" charset="-120"/>
                        </a:rPr>
                        <a:t>科目平均</a:t>
                      </a:r>
                      <a:r>
                        <a:rPr lang="zh-TW" sz="1500" kern="100" dirty="0">
                          <a:solidFill>
                            <a:srgbClr val="FF0000"/>
                          </a:solidFill>
                          <a:effectLst/>
                          <a:latin typeface="微軟正黑體" panose="020B0604030504040204" pitchFamily="34" charset="-120"/>
                          <a:ea typeface="微軟正黑體" panose="020B0604030504040204" pitchFamily="34" charset="-120"/>
                        </a:rPr>
                        <a:t>成績群名次</a:t>
                      </a:r>
                      <a:endParaRPr lang="zh-TW" sz="1500"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solidFill>
                            <a:srgbClr val="0000FF"/>
                          </a:solidFill>
                          <a:effectLst/>
                          <a:latin typeface="微軟正黑體" panose="020B0604030504040204" pitchFamily="34" charset="-120"/>
                          <a:ea typeface="微軟正黑體" panose="020B0604030504040204" pitchFamily="34" charset="-120"/>
                        </a:rPr>
                        <a:t>數字</a:t>
                      </a:r>
                      <a:endParaRPr lang="zh-TW" sz="1500" kern="100" dirty="0">
                        <a:solidFill>
                          <a:srgbClr val="0000FF"/>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 </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extLst>
                  <a:ext uri="{0D108BD9-81ED-4DB2-BD59-A6C34878D82A}">
                    <a16:rowId xmlns:a16="http://schemas.microsoft.com/office/drawing/2014/main" val="3154260941"/>
                  </a:ext>
                </a:extLst>
              </a:tr>
              <a:tr h="274706">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12</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a:effectLst/>
                          <a:latin typeface="微軟正黑體" panose="020B0604030504040204" pitchFamily="34" charset="-120"/>
                          <a:ea typeface="微軟正黑體" panose="020B0604030504040204" pitchFamily="34" charset="-120"/>
                        </a:rPr>
                        <a:t>英文平均成績群名次</a:t>
                      </a:r>
                      <a:endParaRPr lang="zh-TW" sz="15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solidFill>
                            <a:srgbClr val="0000FF"/>
                          </a:solidFill>
                          <a:effectLst/>
                          <a:latin typeface="微軟正黑體" panose="020B0604030504040204" pitchFamily="34" charset="-120"/>
                          <a:ea typeface="微軟正黑體" panose="020B0604030504040204" pitchFamily="34" charset="-120"/>
                        </a:rPr>
                        <a:t>數字</a:t>
                      </a:r>
                      <a:endParaRPr lang="zh-TW" sz="1500" kern="100" dirty="0">
                        <a:solidFill>
                          <a:srgbClr val="0000FF"/>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 </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extLst>
                  <a:ext uri="{0D108BD9-81ED-4DB2-BD59-A6C34878D82A}">
                    <a16:rowId xmlns:a16="http://schemas.microsoft.com/office/drawing/2014/main" val="2627356792"/>
                  </a:ext>
                </a:extLst>
              </a:tr>
              <a:tr h="274706">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13</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a:effectLst/>
                          <a:latin typeface="微軟正黑體" panose="020B0604030504040204" pitchFamily="34" charset="-120"/>
                          <a:ea typeface="微軟正黑體" panose="020B0604030504040204" pitchFamily="34" charset="-120"/>
                        </a:rPr>
                        <a:t>國文平均成績群名次</a:t>
                      </a:r>
                      <a:endParaRPr lang="zh-TW" sz="15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solidFill>
                            <a:srgbClr val="0000FF"/>
                          </a:solidFill>
                          <a:effectLst/>
                          <a:latin typeface="微軟正黑體" panose="020B0604030504040204" pitchFamily="34" charset="-120"/>
                          <a:ea typeface="微軟正黑體" panose="020B0604030504040204" pitchFamily="34" charset="-120"/>
                        </a:rPr>
                        <a:t>數字</a:t>
                      </a:r>
                      <a:endParaRPr lang="zh-TW" sz="1500" kern="100" dirty="0">
                        <a:solidFill>
                          <a:srgbClr val="0000FF"/>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 </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extLst>
                  <a:ext uri="{0D108BD9-81ED-4DB2-BD59-A6C34878D82A}">
                    <a16:rowId xmlns:a16="http://schemas.microsoft.com/office/drawing/2014/main" val="2509854567"/>
                  </a:ext>
                </a:extLst>
              </a:tr>
              <a:tr h="274706">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14</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solidFill>
                      <a:schemeClr val="accent1">
                        <a:lumMod val="50000"/>
                      </a:schemeClr>
                    </a:solidFill>
                  </a:tcPr>
                </a:tc>
                <a:tc>
                  <a:txBody>
                    <a:bodyPr/>
                    <a:lstStyle/>
                    <a:p>
                      <a:pPr algn="ctr">
                        <a:spcAft>
                          <a:spcPts val="0"/>
                        </a:spcAft>
                      </a:pPr>
                      <a:r>
                        <a:rPr lang="zh-TW" sz="1500" kern="100">
                          <a:effectLst/>
                          <a:latin typeface="微軟正黑體" panose="020B0604030504040204" pitchFamily="34" charset="-120"/>
                          <a:ea typeface="微軟正黑體" panose="020B0604030504040204" pitchFamily="34" charset="-120"/>
                        </a:rPr>
                        <a:t>數學平均成績群名次</a:t>
                      </a:r>
                      <a:endParaRPr lang="zh-TW" sz="15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zh-TW" sz="1500" kern="100" dirty="0">
                          <a:solidFill>
                            <a:srgbClr val="0000FF"/>
                          </a:solidFill>
                          <a:effectLst/>
                          <a:latin typeface="微軟正黑體" panose="020B0604030504040204" pitchFamily="34" charset="-120"/>
                          <a:ea typeface="微軟正黑體" panose="020B0604030504040204" pitchFamily="34" charset="-120"/>
                        </a:rPr>
                        <a:t>數字</a:t>
                      </a:r>
                      <a:endParaRPr lang="zh-TW" sz="1500" kern="100" dirty="0">
                        <a:solidFill>
                          <a:srgbClr val="0000FF"/>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tc>
                  <a:txBody>
                    <a:bodyPr/>
                    <a:lstStyle/>
                    <a:p>
                      <a:pPr algn="ctr">
                        <a:spcAft>
                          <a:spcPts val="0"/>
                        </a:spcAft>
                      </a:pPr>
                      <a:r>
                        <a:rPr lang="en-US" sz="1500" kern="100" dirty="0">
                          <a:effectLst/>
                          <a:latin typeface="微軟正黑體" panose="020B0604030504040204" pitchFamily="34" charset="-120"/>
                          <a:ea typeface="微軟正黑體" panose="020B0604030504040204" pitchFamily="34" charset="-120"/>
                        </a:rPr>
                        <a:t> </a:t>
                      </a:r>
                      <a:endParaRPr lang="zh-TW" sz="15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57700" marR="57700" marT="0" marB="0" anchor="ctr"/>
                </a:tc>
                <a:extLst>
                  <a:ext uri="{0D108BD9-81ED-4DB2-BD59-A6C34878D82A}">
                    <a16:rowId xmlns:a16="http://schemas.microsoft.com/office/drawing/2014/main" val="975971134"/>
                  </a:ext>
                </a:extLst>
              </a:tr>
            </a:tbl>
          </a:graphicData>
        </a:graphic>
      </p:graphicFrame>
      <p:sp>
        <p:nvSpPr>
          <p:cNvPr id="9" name="向左箭號 8"/>
          <p:cNvSpPr/>
          <p:nvPr/>
        </p:nvSpPr>
        <p:spPr bwMode="auto">
          <a:xfrm>
            <a:off x="3832498" y="5617815"/>
            <a:ext cx="701402" cy="469057"/>
          </a:xfrm>
          <a:prstGeom prst="leftArrow">
            <a:avLst>
              <a:gd name="adj1" fmla="val 50000"/>
              <a:gd name="adj2" fmla="val 39847"/>
            </a:avLst>
          </a:prstGeom>
          <a:solidFill>
            <a:srgbClr val="FFFF00"/>
          </a:solidFill>
          <a:ln>
            <a:noFill/>
          </a:ln>
          <a:extLst/>
        </p:spPr>
        <p:txBody>
          <a:bodyPr rtlCol="0" anchor="ctr"/>
          <a:lstStyle/>
          <a:p>
            <a:pPr algn="ctr"/>
            <a:r>
              <a:rPr lang="en-US" altLang="zh-TW" sz="1200" dirty="0" smtClean="0">
                <a:solidFill>
                  <a:srgbClr val="FF0000"/>
                </a:solidFill>
                <a:latin typeface="Cooper Black" panose="0208090404030B020404" pitchFamily="18" charset="0"/>
              </a:rPr>
              <a:t>NEW</a:t>
            </a:r>
            <a:endParaRPr lang="zh-TW" altLang="en-US" sz="1200" dirty="0">
              <a:solidFill>
                <a:srgbClr val="FF0000"/>
              </a:solidFill>
              <a:latin typeface="Cooper Black" panose="0208090404030B0204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000" fill="hold"/>
                                        <p:tgtEl>
                                          <p:spTgt spid="9"/>
                                        </p:tgtEl>
                                        <p:attrNameLst>
                                          <p:attrName>ppt_x</p:attrName>
                                        </p:attrNameLst>
                                      </p:cBhvr>
                                      <p:tavLst>
                                        <p:tav tm="0">
                                          <p:val>
                                            <p:strVal val="1+#ppt_w/2"/>
                                          </p:val>
                                        </p:tav>
                                        <p:tav tm="100000">
                                          <p:val>
                                            <p:strVal val="#ppt_x"/>
                                          </p:val>
                                        </p:tav>
                                      </p:tavLst>
                                    </p:anim>
                                    <p:anim calcmode="lin" valueType="num">
                                      <p:cBhvr additive="base">
                                        <p:cTn id="8" dur="2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32" presetClass="emph" presetSubtype="0" repeatCount="10000" fill="hold" grpId="1" nodeType="afterEffect">
                                  <p:stCondLst>
                                    <p:cond delay="0"/>
                                  </p:stCondLst>
                                  <p:childTnLst>
                                    <p:animRot by="120000">
                                      <p:cBhvr>
                                        <p:cTn id="11" dur="100" fill="hold">
                                          <p:stCondLst>
                                            <p:cond delay="0"/>
                                          </p:stCondLst>
                                        </p:cTn>
                                        <p:tgtEl>
                                          <p:spTgt spid="9"/>
                                        </p:tgtEl>
                                        <p:attrNameLst>
                                          <p:attrName>r</p:attrName>
                                        </p:attrNameLst>
                                      </p:cBhvr>
                                    </p:animRot>
                                    <p:animRot by="-240000">
                                      <p:cBhvr>
                                        <p:cTn id="12" dur="200" fill="hold">
                                          <p:stCondLst>
                                            <p:cond delay="200"/>
                                          </p:stCondLst>
                                        </p:cTn>
                                        <p:tgtEl>
                                          <p:spTgt spid="9"/>
                                        </p:tgtEl>
                                        <p:attrNameLst>
                                          <p:attrName>r</p:attrName>
                                        </p:attrNameLst>
                                      </p:cBhvr>
                                    </p:animRot>
                                    <p:animRot by="240000">
                                      <p:cBhvr>
                                        <p:cTn id="13" dur="200" fill="hold">
                                          <p:stCondLst>
                                            <p:cond delay="400"/>
                                          </p:stCondLst>
                                        </p:cTn>
                                        <p:tgtEl>
                                          <p:spTgt spid="9"/>
                                        </p:tgtEl>
                                        <p:attrNameLst>
                                          <p:attrName>r</p:attrName>
                                        </p:attrNameLst>
                                      </p:cBhvr>
                                    </p:animRot>
                                    <p:animRot by="-240000">
                                      <p:cBhvr>
                                        <p:cTn id="14" dur="200" fill="hold">
                                          <p:stCondLst>
                                            <p:cond delay="600"/>
                                          </p:stCondLst>
                                        </p:cTn>
                                        <p:tgtEl>
                                          <p:spTgt spid="9"/>
                                        </p:tgtEl>
                                        <p:attrNameLst>
                                          <p:attrName>r</p:attrName>
                                        </p:attrNameLst>
                                      </p:cBhvr>
                                    </p:animRot>
                                    <p:animRot by="120000">
                                      <p:cBhvr>
                                        <p:cTn id="15" dur="200" fill="hold">
                                          <p:stCondLst>
                                            <p:cond delay="80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88640"/>
            <a:ext cx="8229600" cy="633413"/>
          </a:xfrm>
        </p:spPr>
        <p:txBody>
          <a:bodyPr/>
          <a:lstStyle/>
          <a:p>
            <a:r>
              <a:rPr lang="zh-TW" altLang="en-US" sz="36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上傳檔案失敗範例說明</a:t>
            </a:r>
          </a:p>
        </p:txBody>
      </p:sp>
      <p:sp>
        <p:nvSpPr>
          <p:cNvPr id="4" name="投影片編號版面配置區 3"/>
          <p:cNvSpPr>
            <a:spLocks noGrp="1"/>
          </p:cNvSpPr>
          <p:nvPr>
            <p:ph type="sldNum" sz="quarter" idx="12"/>
          </p:nvPr>
        </p:nvSpPr>
        <p:spPr/>
        <p:txBody>
          <a:bodyPr/>
          <a:lstStyle/>
          <a:p>
            <a:pPr>
              <a:defRPr/>
            </a:pPr>
            <a:fld id="{ABFE6108-DA02-42FF-8F2B-6965D0D38C5E}" type="slidenum">
              <a:rPr lang="zh-TW" altLang="en-US" smtClean="0"/>
              <a:pPr>
                <a:defRPr/>
              </a:pPr>
              <a:t>35</a:t>
            </a:fld>
            <a:endParaRPr lang="en-US" altLang="zh-TW"/>
          </a:p>
        </p:txBody>
      </p:sp>
      <p:pic>
        <p:nvPicPr>
          <p:cNvPr id="5" name="圖片 4"/>
          <p:cNvPicPr>
            <a:picLocks noChangeAspect="1"/>
          </p:cNvPicPr>
          <p:nvPr/>
        </p:nvPicPr>
        <p:blipFill rotWithShape="1">
          <a:blip r:embed="rId2"/>
          <a:srcRect r="833"/>
          <a:stretch/>
        </p:blipFill>
        <p:spPr>
          <a:xfrm>
            <a:off x="251520" y="2276872"/>
            <a:ext cx="8568952" cy="3960440"/>
          </a:xfrm>
          <a:prstGeom prst="rect">
            <a:avLst/>
          </a:prstGeom>
        </p:spPr>
      </p:pic>
      <p:sp>
        <p:nvSpPr>
          <p:cNvPr id="8" name="圓角矩形圖說文字 7"/>
          <p:cNvSpPr/>
          <p:nvPr/>
        </p:nvSpPr>
        <p:spPr bwMode="auto">
          <a:xfrm>
            <a:off x="4283968" y="1124743"/>
            <a:ext cx="2592288" cy="888783"/>
          </a:xfrm>
          <a:prstGeom prst="wedgeRoundRectCallout">
            <a:avLst>
              <a:gd name="adj1" fmla="val 15227"/>
              <a:gd name="adj2" fmla="val 77360"/>
              <a:gd name="adj3" fmla="val 16667"/>
            </a:avLst>
          </a:prstGeom>
          <a:solidFill>
            <a:srgbClr val="F8A6E3"/>
          </a:solidFill>
          <a:ln>
            <a:noFill/>
          </a:ln>
          <a:scene3d>
            <a:camera prst="orthographicFront"/>
            <a:lightRig rig="threePt" dir="t"/>
          </a:scene3d>
          <a:sp3d>
            <a:bevelT/>
          </a:sp3d>
          <a:extLst/>
        </p:spPr>
        <p:txBody>
          <a:bodyPr rtlCol="0" anchor="ctr"/>
          <a:lstStyle/>
          <a:p>
            <a:pPr algn="ctr"/>
            <a:r>
              <a:rPr lang="zh-TW" altLang="en-US" sz="2400" b="1" dirty="0" smtClean="0">
                <a:latin typeface="微軟正黑體" panose="020B0604030504040204" pitchFamily="34" charset="-120"/>
                <a:ea typeface="微軟正黑體" panose="020B0604030504040204" pitchFamily="34" charset="-120"/>
              </a:rPr>
              <a:t>科</a:t>
            </a:r>
            <a:r>
              <a:rPr lang="en-US" altLang="zh-TW" sz="2400" b="1" dirty="0" smtClean="0">
                <a:latin typeface="微軟正黑體" panose="020B0604030504040204" pitchFamily="34" charset="-120"/>
                <a:ea typeface="微軟正黑體" panose="020B0604030504040204" pitchFamily="34" charset="-120"/>
              </a:rPr>
              <a:t>(</a:t>
            </a:r>
            <a:r>
              <a:rPr lang="zh-TW" altLang="en-US" sz="2400" b="1" dirty="0" smtClean="0">
                <a:latin typeface="微軟正黑體" panose="020B0604030504040204" pitchFamily="34" charset="-120"/>
                <a:ea typeface="微軟正黑體" panose="020B0604030504040204" pitchFamily="34" charset="-120"/>
              </a:rPr>
              <a:t>組</a:t>
            </a:r>
            <a:r>
              <a:rPr lang="en-US" altLang="zh-TW" sz="2400" b="1" dirty="0" smtClean="0">
                <a:latin typeface="微軟正黑體" panose="020B0604030504040204" pitchFamily="34" charset="-120"/>
                <a:ea typeface="微軟正黑體" panose="020B0604030504040204" pitchFamily="34" charset="-120"/>
              </a:rPr>
              <a:t>)</a:t>
            </a:r>
            <a:r>
              <a:rPr lang="zh-TW" altLang="en-US" sz="2400" b="1" dirty="0" smtClean="0">
                <a:latin typeface="微軟正黑體" panose="020B0604030504040204" pitchFamily="34" charset="-120"/>
                <a:ea typeface="微軟正黑體" panose="020B0604030504040204" pitchFamily="34" charset="-120"/>
              </a:rPr>
              <a:t>、學程</a:t>
            </a:r>
            <a:r>
              <a:rPr lang="zh-TW" altLang="en-US" dirty="0" smtClean="0">
                <a:latin typeface="微軟正黑體" panose="020B0604030504040204" pitchFamily="34" charset="-120"/>
                <a:ea typeface="微軟正黑體" panose="020B0604030504040204" pitchFamily="34" charset="-120"/>
              </a:rPr>
              <a:t>名次</a:t>
            </a:r>
            <a:endParaRPr lang="en-US" altLang="zh-TW" dirty="0" smtClean="0">
              <a:latin typeface="微軟正黑體" panose="020B0604030504040204" pitchFamily="34" charset="-120"/>
              <a:ea typeface="微軟正黑體" panose="020B0604030504040204" pitchFamily="34" charset="-120"/>
            </a:endParaRPr>
          </a:p>
          <a:p>
            <a:pPr algn="ctr"/>
            <a:r>
              <a:rPr lang="zh-TW" altLang="en-US" b="1" dirty="0" smtClean="0">
                <a:latin typeface="微軟正黑體" panose="020B0604030504040204" pitchFamily="34" charset="-120"/>
                <a:ea typeface="微軟正黑體" panose="020B0604030504040204" pitchFamily="34" charset="-120"/>
              </a:rPr>
              <a:t>汽車</a:t>
            </a:r>
            <a:r>
              <a:rPr lang="zh-TW" altLang="en-US" sz="2200" b="1" dirty="0" smtClean="0">
                <a:latin typeface="微軟正黑體" panose="020B0604030504040204" pitchFamily="34" charset="-120"/>
                <a:ea typeface="微軟正黑體" panose="020B0604030504040204" pitchFamily="34" charset="-120"/>
              </a:rPr>
              <a:t>科</a:t>
            </a:r>
            <a:r>
              <a:rPr lang="zh-TW" altLang="en-US" dirty="0" smtClean="0">
                <a:latin typeface="微軟正黑體" panose="020B0604030504040204" pitchFamily="34" charset="-120"/>
                <a:ea typeface="微軟正黑體" panose="020B0604030504040204" pitchFamily="34" charset="-120"/>
              </a:rPr>
              <a:t>應</a:t>
            </a:r>
            <a:r>
              <a:rPr lang="zh-TW" altLang="en-US" b="1" dirty="0" smtClean="0">
                <a:latin typeface="微軟正黑體" panose="020B0604030504040204" pitchFamily="34" charset="-120"/>
                <a:ea typeface="微軟正黑體" panose="020B0604030504040204" pitchFamily="34" charset="-120"/>
              </a:rPr>
              <a:t>合併排名</a:t>
            </a:r>
            <a:endParaRPr lang="zh-TW" altLang="en-US" b="1" dirty="0">
              <a:latin typeface="微軟正黑體" panose="020B0604030504040204" pitchFamily="34" charset="-120"/>
              <a:ea typeface="微軟正黑體" panose="020B0604030504040204" pitchFamily="34" charset="-120"/>
            </a:endParaRPr>
          </a:p>
        </p:txBody>
      </p:sp>
      <p:sp>
        <p:nvSpPr>
          <p:cNvPr id="9" name="矩形 8"/>
          <p:cNvSpPr/>
          <p:nvPr/>
        </p:nvSpPr>
        <p:spPr bwMode="auto">
          <a:xfrm>
            <a:off x="3907190" y="2276872"/>
            <a:ext cx="675504" cy="3960440"/>
          </a:xfrm>
          <a:prstGeom prst="rect">
            <a:avLst/>
          </a:prstGeom>
          <a:noFill/>
          <a:ln w="38100">
            <a:solidFill>
              <a:srgbClr val="F8A6E3"/>
            </a:solidFill>
          </a:ln>
          <a:extLst/>
        </p:spPr>
        <p:txBody>
          <a:bodyPr rtlCol="0" anchor="ctr"/>
          <a:lstStyle/>
          <a:p>
            <a:pPr algn="ctr"/>
            <a:r>
              <a:rPr lang="zh-TW" altLang="en-US" dirty="0" smtClean="0">
                <a:noFill/>
              </a:rPr>
              <a:t>                                                            </a:t>
            </a:r>
            <a:endParaRPr lang="zh-TW" altLang="en-US" dirty="0">
              <a:noFill/>
            </a:endParaRPr>
          </a:p>
        </p:txBody>
      </p:sp>
      <p:sp>
        <p:nvSpPr>
          <p:cNvPr id="11" name="圓角矩形圖說文字 10"/>
          <p:cNvSpPr/>
          <p:nvPr/>
        </p:nvSpPr>
        <p:spPr bwMode="auto">
          <a:xfrm>
            <a:off x="2517215" y="1124742"/>
            <a:ext cx="1584176" cy="888784"/>
          </a:xfrm>
          <a:prstGeom prst="wedgeRoundRectCallout">
            <a:avLst>
              <a:gd name="adj1" fmla="val 10938"/>
              <a:gd name="adj2" fmla="val 79444"/>
              <a:gd name="adj3" fmla="val 16667"/>
            </a:avLst>
          </a:prstGeom>
          <a:solidFill>
            <a:srgbClr val="FFC000"/>
          </a:solidFill>
          <a:ln>
            <a:noFill/>
          </a:ln>
          <a:scene3d>
            <a:camera prst="orthographicFront"/>
            <a:lightRig rig="threePt" dir="t"/>
          </a:scene3d>
          <a:sp3d>
            <a:bevelT/>
          </a:sp3d>
          <a:extLst/>
        </p:spPr>
        <p:txBody>
          <a:bodyPr rtlCol="0" anchor="ctr"/>
          <a:lstStyle/>
          <a:p>
            <a:pPr algn="ctr"/>
            <a:r>
              <a:rPr lang="zh-TW" altLang="en-US" dirty="0" smtClean="0">
                <a:latin typeface="微軟正黑體" panose="020B0604030504040204" pitchFamily="34" charset="-120"/>
                <a:ea typeface="微軟正黑體" panose="020B0604030504040204" pitchFamily="34" charset="-120"/>
              </a:rPr>
              <a:t>學制代碼應為</a:t>
            </a:r>
            <a:r>
              <a:rPr lang="zh-TW" altLang="en-US" b="1" dirty="0" smtClean="0">
                <a:solidFill>
                  <a:srgbClr val="FF0000"/>
                </a:solidFill>
                <a:latin typeface="微軟正黑體" panose="020B0604030504040204" pitchFamily="34" charset="-120"/>
                <a:ea typeface="微軟正黑體" panose="020B0604030504040204" pitchFamily="34" charset="-120"/>
              </a:rPr>
              <a:t>數字</a:t>
            </a:r>
            <a:r>
              <a:rPr lang="zh-TW" altLang="en-US" dirty="0" smtClean="0">
                <a:latin typeface="微軟正黑體" panose="020B0604030504040204" pitchFamily="34" charset="-120"/>
                <a:ea typeface="微軟正黑體" panose="020B0604030504040204" pitchFamily="34" charset="-120"/>
              </a:rPr>
              <a:t>型態</a:t>
            </a:r>
            <a:endParaRPr lang="zh-TW" altLang="en-US" dirty="0">
              <a:latin typeface="微軟正黑體" panose="020B0604030504040204" pitchFamily="34" charset="-120"/>
              <a:ea typeface="微軟正黑體" panose="020B0604030504040204" pitchFamily="34" charset="-120"/>
            </a:endParaRPr>
          </a:p>
        </p:txBody>
      </p:sp>
      <p:sp>
        <p:nvSpPr>
          <p:cNvPr id="12" name="矩形 11"/>
          <p:cNvSpPr/>
          <p:nvPr/>
        </p:nvSpPr>
        <p:spPr bwMode="auto">
          <a:xfrm>
            <a:off x="3154680" y="2276872"/>
            <a:ext cx="694944" cy="3960440"/>
          </a:xfrm>
          <a:prstGeom prst="rect">
            <a:avLst/>
          </a:prstGeom>
          <a:noFill/>
          <a:ln w="38100">
            <a:solidFill>
              <a:srgbClr val="FFC000"/>
            </a:solidFill>
          </a:ln>
          <a:extLst/>
        </p:spPr>
        <p:txBody>
          <a:bodyPr rtlCol="0" anchor="ctr"/>
          <a:lstStyle/>
          <a:p>
            <a:pPr algn="ctr"/>
            <a:r>
              <a:rPr lang="zh-TW" altLang="en-US" dirty="0" smtClean="0">
                <a:noFill/>
              </a:rPr>
              <a:t>                                                                                                             </a:t>
            </a:r>
            <a:endParaRPr lang="zh-TW" altLang="en-US" dirty="0">
              <a:noFill/>
            </a:endParaRPr>
          </a:p>
        </p:txBody>
      </p:sp>
      <p:sp>
        <p:nvSpPr>
          <p:cNvPr id="13" name="矩形 12"/>
          <p:cNvSpPr/>
          <p:nvPr/>
        </p:nvSpPr>
        <p:spPr bwMode="auto">
          <a:xfrm>
            <a:off x="5239166" y="2276872"/>
            <a:ext cx="2048602" cy="3960440"/>
          </a:xfrm>
          <a:prstGeom prst="rect">
            <a:avLst/>
          </a:prstGeom>
          <a:noFill/>
          <a:ln w="38100">
            <a:solidFill>
              <a:srgbClr val="F8A6E3"/>
            </a:solidFill>
          </a:ln>
          <a:extLst/>
        </p:spPr>
        <p:txBody>
          <a:bodyPr rtlCol="0" anchor="ctr"/>
          <a:lstStyle/>
          <a:p>
            <a:pPr algn="ctr"/>
            <a:r>
              <a:rPr lang="zh-TW" altLang="en-US" dirty="0" smtClean="0">
                <a:noFill/>
              </a:rPr>
              <a:t>                                                            </a:t>
            </a:r>
            <a:endParaRPr lang="zh-TW" altLang="en-US" dirty="0">
              <a:noFill/>
            </a:endParaRPr>
          </a:p>
        </p:txBody>
      </p:sp>
      <p:sp>
        <p:nvSpPr>
          <p:cNvPr id="14" name="矩形 13"/>
          <p:cNvSpPr/>
          <p:nvPr/>
        </p:nvSpPr>
        <p:spPr bwMode="auto">
          <a:xfrm>
            <a:off x="7414588" y="2276872"/>
            <a:ext cx="1405884" cy="3960440"/>
          </a:xfrm>
          <a:prstGeom prst="rect">
            <a:avLst/>
          </a:prstGeom>
          <a:noFill/>
          <a:ln w="38100">
            <a:solidFill>
              <a:srgbClr val="92D050"/>
            </a:solidFill>
          </a:ln>
          <a:extLst/>
        </p:spPr>
        <p:txBody>
          <a:bodyPr rtlCol="0" anchor="ctr"/>
          <a:lstStyle/>
          <a:p>
            <a:pPr algn="ctr"/>
            <a:r>
              <a:rPr lang="zh-TW" altLang="en-US" dirty="0" smtClean="0">
                <a:noFill/>
              </a:rPr>
              <a:t>                                                            </a:t>
            </a:r>
            <a:endParaRPr lang="zh-TW" altLang="en-US" dirty="0">
              <a:noFill/>
            </a:endParaRPr>
          </a:p>
        </p:txBody>
      </p:sp>
      <p:sp>
        <p:nvSpPr>
          <p:cNvPr id="15" name="圓角矩形圖說文字 14"/>
          <p:cNvSpPr/>
          <p:nvPr/>
        </p:nvSpPr>
        <p:spPr bwMode="auto">
          <a:xfrm>
            <a:off x="7020272" y="1124744"/>
            <a:ext cx="2057748" cy="888782"/>
          </a:xfrm>
          <a:prstGeom prst="wedgeRoundRectCallout">
            <a:avLst>
              <a:gd name="adj1" fmla="val 14607"/>
              <a:gd name="adj2" fmla="val 79439"/>
              <a:gd name="adj3" fmla="val 16667"/>
            </a:avLst>
          </a:prstGeom>
          <a:solidFill>
            <a:srgbClr val="92D050"/>
          </a:solidFill>
          <a:ln>
            <a:noFill/>
          </a:ln>
          <a:scene3d>
            <a:camera prst="orthographicFront"/>
            <a:lightRig rig="threePt" dir="t"/>
          </a:scene3d>
          <a:sp3d>
            <a:bevelT/>
          </a:sp3d>
          <a:extLst/>
        </p:spPr>
        <p:txBody>
          <a:bodyPr rtlCol="0" anchor="ctr"/>
          <a:lstStyle/>
          <a:p>
            <a:pPr algn="ctr"/>
            <a:r>
              <a:rPr lang="zh-TW" altLang="en-US" sz="24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群</a:t>
            </a:r>
            <a:r>
              <a:rPr lang="zh-TW" altLang="en-US"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名次</a:t>
            </a:r>
            <a:r>
              <a:rPr lang="zh-TW" altLang="en-US" dirty="0" smtClean="0">
                <a:latin typeface="微軟正黑體" panose="020B0604030504040204" pitchFamily="34" charset="-120"/>
                <a:ea typeface="微軟正黑體" panose="020B0604030504040204" pitchFamily="34" charset="-120"/>
                <a:cs typeface="Times New Roman" panose="02020603050405020304" pitchFamily="18" charset="0"/>
              </a:rPr>
              <a:t>應為</a:t>
            </a:r>
            <a:r>
              <a:rPr lang="en-US" altLang="zh-TW" b="1" dirty="0" smtClean="0">
                <a:latin typeface="微軟正黑體" panose="020B0604030504040204" pitchFamily="34" charset="-120"/>
                <a:ea typeface="微軟正黑體" panose="020B0604030504040204" pitchFamily="34" charset="-120"/>
                <a:cs typeface="Times New Roman" panose="02020603050405020304" pitchFamily="18" charset="0"/>
              </a:rPr>
              <a:t>02</a:t>
            </a:r>
            <a:r>
              <a:rPr lang="zh-TW" altLang="en-US" b="1" dirty="0" smtClean="0">
                <a:latin typeface="微軟正黑體" panose="020B0604030504040204" pitchFamily="34" charset="-120"/>
                <a:ea typeface="微軟正黑體" panose="020B0604030504040204" pitchFamily="34" charset="-120"/>
                <a:cs typeface="Times New Roman" panose="02020603050405020304" pitchFamily="18" charset="0"/>
              </a:rPr>
              <a:t>群</a:t>
            </a:r>
            <a:r>
              <a:rPr lang="zh-TW" altLang="en-US" sz="20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全部學生</a:t>
            </a:r>
            <a:r>
              <a:rPr lang="zh-TW" altLang="en-US" dirty="0" smtClean="0">
                <a:latin typeface="微軟正黑體" panose="020B0604030504040204" pitchFamily="34" charset="-120"/>
                <a:ea typeface="微軟正黑體" panose="020B0604030504040204" pitchFamily="34" charset="-120"/>
                <a:cs typeface="Times New Roman" panose="02020603050405020304" pitchFamily="18" charset="0"/>
              </a:rPr>
              <a:t>排名</a:t>
            </a:r>
            <a:endParaRPr lang="zh-TW" altLang="en-US"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6" name="矩形 15"/>
          <p:cNvSpPr/>
          <p:nvPr/>
        </p:nvSpPr>
        <p:spPr bwMode="auto">
          <a:xfrm>
            <a:off x="2498208" y="2284785"/>
            <a:ext cx="606154" cy="3960440"/>
          </a:xfrm>
          <a:prstGeom prst="rect">
            <a:avLst/>
          </a:prstGeom>
          <a:noFill/>
          <a:ln w="38100">
            <a:solidFill>
              <a:srgbClr val="92D050"/>
            </a:solidFill>
          </a:ln>
          <a:extLst/>
        </p:spPr>
        <p:txBody>
          <a:bodyPr rtlCol="0" anchor="ctr"/>
          <a:lstStyle/>
          <a:p>
            <a:pPr algn="ctr"/>
            <a:r>
              <a:rPr lang="zh-TW" altLang="en-US" dirty="0" smtClean="0">
                <a:noFill/>
              </a:rPr>
              <a:t>                                                            </a:t>
            </a:r>
            <a:endParaRPr lang="zh-TW" altLang="en-US" dirty="0">
              <a:noFill/>
            </a:endParaRPr>
          </a:p>
        </p:txBody>
      </p:sp>
      <p:sp>
        <p:nvSpPr>
          <p:cNvPr id="17" name="矩形 16"/>
          <p:cNvSpPr/>
          <p:nvPr/>
        </p:nvSpPr>
        <p:spPr bwMode="auto">
          <a:xfrm>
            <a:off x="1907704" y="2636912"/>
            <a:ext cx="504056" cy="3600400"/>
          </a:xfrm>
          <a:prstGeom prst="rect">
            <a:avLst/>
          </a:prstGeom>
          <a:blipFill rotWithShape="0">
            <a:blip r:embed="rId3"/>
            <a:tile tx="0" ty="0" sx="100000" sy="100000" flip="none" algn="tl"/>
          </a:blipFill>
          <a:ln>
            <a:noFill/>
          </a:ln>
          <a:extLst/>
        </p:spPr>
        <p:txBody>
          <a:bodyPr rtlCol="0" anchor="ctr"/>
          <a:lstStyle/>
          <a:p>
            <a:pPr algn="ctr"/>
            <a:endParaRPr lang="zh-TW" altLang="en-US">
              <a:noFill/>
            </a:endParaRPr>
          </a:p>
        </p:txBody>
      </p:sp>
    </p:spTree>
    <p:extLst>
      <p:ext uri="{BB962C8B-B14F-4D97-AF65-F5344CB8AC3E}">
        <p14:creationId xmlns:p14="http://schemas.microsoft.com/office/powerpoint/2010/main" val="34415823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標題 5"/>
          <p:cNvSpPr>
            <a:spLocks noGrp="1"/>
          </p:cNvSpPr>
          <p:nvPr>
            <p:ph type="title"/>
          </p:nvPr>
        </p:nvSpPr>
        <p:spPr>
          <a:xfrm>
            <a:off x="0" y="188640"/>
            <a:ext cx="91440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拾壹、作業</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流程注意事項</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2/8</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80898" name="內容版面配置區 2"/>
          <p:cNvSpPr>
            <a:spLocks noGrp="1"/>
          </p:cNvSpPr>
          <p:nvPr>
            <p:ph idx="1"/>
          </p:nvPr>
        </p:nvSpPr>
        <p:spPr>
          <a:xfrm>
            <a:off x="194696" y="1628329"/>
            <a:ext cx="8697784" cy="4969023"/>
          </a:xfrm>
        </p:spPr>
        <p:txBody>
          <a:bodyPr/>
          <a:lstStyle/>
          <a:p>
            <a:pPr algn="just">
              <a:spcBef>
                <a:spcPts val="600"/>
              </a:spcBef>
              <a:spcAft>
                <a:spcPts val="600"/>
              </a:spcAft>
              <a:buFont typeface="Wingdings" panose="05000000000000000000" pitchFamily="2" charset="2"/>
              <a:buChar char="u"/>
            </a:pPr>
            <a:r>
              <a:rPr lang="zh-TW" altLang="en-US" sz="2100" dirty="0">
                <a:latin typeface="微軟正黑體" panose="020B0604030504040204" pitchFamily="34" charset="-120"/>
                <a:ea typeface="微軟正黑體" panose="020B0604030504040204" pitchFamily="34" charset="-120"/>
                <a:cs typeface="Times New Roman" panose="02020603050405020304" pitchFamily="18" charset="0"/>
              </a:rPr>
              <a:t>高職學校完成登錄後，由高職學校作業系統產生</a:t>
            </a:r>
            <a:r>
              <a:rPr lang="zh-TW" altLang="en-US" sz="2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「甄選編號通知單」</a:t>
            </a:r>
            <a:r>
              <a:rPr lang="zh-TW" altLang="en-US" sz="2100" dirty="0">
                <a:latin typeface="微軟正黑體" panose="020B0604030504040204" pitchFamily="34" charset="-120"/>
                <a:ea typeface="微軟正黑體" panose="020B0604030504040204" pitchFamily="34" charset="-120"/>
                <a:cs typeface="Times New Roman" panose="02020603050405020304" pitchFamily="18" charset="0"/>
              </a:rPr>
              <a:t>，並轉發考生使用。每位考生密碼均不相同，限考生個人使用。</a:t>
            </a:r>
            <a:endParaRPr lang="en-US" altLang="zh-TW" sz="2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gn="just">
              <a:spcBef>
                <a:spcPts val="300"/>
              </a:spcBef>
              <a:spcAft>
                <a:spcPts val="600"/>
              </a:spcAft>
              <a:buFont typeface="Wingdings" panose="05000000000000000000" pitchFamily="2" charset="2"/>
              <a:buChar char="u"/>
            </a:pPr>
            <a:r>
              <a:rPr lang="zh-TW" altLang="en-US" sz="2100" b="1"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被推薦考生本人</a:t>
            </a:r>
            <a:r>
              <a:rPr lang="zh-TW" altLang="en-US" sz="2100" dirty="0" smtClean="0">
                <a:latin typeface="微軟正黑體" panose="020B0604030504040204" pitchFamily="34" charset="-120"/>
                <a:ea typeface="微軟正黑體" panose="020B0604030504040204" pitchFamily="34" charset="-120"/>
                <a:cs typeface="Times New Roman" panose="02020603050405020304" pitchFamily="18" charset="0"/>
              </a:rPr>
              <a:t>至本委員會網站「考生作業系統」之「網路報名系統」</a:t>
            </a:r>
            <a:r>
              <a:rPr lang="zh-TW" altLang="zh-TW" sz="21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輸入</a:t>
            </a:r>
            <a:r>
              <a:rPr lang="zh-TW" altLang="zh-TW" sz="2100" dirty="0">
                <a:latin typeface="微軟正黑體" panose="020B0604030504040204" pitchFamily="34" charset="-120"/>
                <a:ea typeface="微軟正黑體" panose="020B0604030504040204" pitchFamily="34" charset="-120"/>
                <a:cs typeface="Times New Roman" panose="02020603050405020304" pitchFamily="18" charset="0"/>
              </a:rPr>
              <a:t>個人持有證明文件之報名</a:t>
            </a:r>
            <a:r>
              <a:rPr lang="zh-TW" altLang="zh-TW" sz="2100" dirty="0" smtClean="0">
                <a:latin typeface="微軟正黑體" panose="020B0604030504040204" pitchFamily="34" charset="-120"/>
                <a:ea typeface="微軟正黑體" panose="020B0604030504040204" pitchFamily="34" charset="-120"/>
                <a:cs typeface="Times New Roman" panose="02020603050405020304" pitchFamily="18" charset="0"/>
              </a:rPr>
              <a:t>資料</a:t>
            </a:r>
            <a:r>
              <a:rPr lang="zh-TW" altLang="en-US" sz="2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100" dirty="0" smtClean="0">
                <a:latin typeface="微軟正黑體" panose="020B0604030504040204" pitchFamily="34" charset="-120"/>
                <a:ea typeface="微軟正黑體" panose="020B0604030504040204" pitchFamily="34" charset="-120"/>
                <a:cs typeface="Times New Roman" panose="02020603050405020304" pitchFamily="18" charset="0"/>
              </a:rPr>
              <a:t>並</a:t>
            </a:r>
            <a:r>
              <a:rPr lang="zh-TW" altLang="zh-TW" sz="21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確實核對</a:t>
            </a:r>
            <a:r>
              <a:rPr lang="zh-TW" altLang="zh-TW" sz="2100" dirty="0">
                <a:latin typeface="微軟正黑體" panose="020B0604030504040204" pitchFamily="34" charset="-120"/>
                <a:ea typeface="微軟正黑體" panose="020B0604030504040204" pitchFamily="34" charset="-120"/>
                <a:cs typeface="Times New Roman" panose="02020603050405020304" pitchFamily="18" charset="0"/>
              </a:rPr>
              <a:t>正確</a:t>
            </a:r>
            <a:r>
              <a:rPr lang="zh-TW" altLang="zh-TW" sz="2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gn="just">
              <a:spcBef>
                <a:spcPts val="300"/>
              </a:spcBef>
              <a:spcAft>
                <a:spcPts val="600"/>
              </a:spcAft>
              <a:buFont typeface="Wingdings" panose="05000000000000000000" pitchFamily="2" charset="2"/>
              <a:buChar char="u"/>
            </a:pPr>
            <a:r>
              <a:rPr lang="zh-TW" altLang="en-US" sz="2100" dirty="0">
                <a:latin typeface="微軟正黑體" panose="020B0604030504040204" pitchFamily="34" charset="-120"/>
                <a:ea typeface="微軟正黑體" panose="020B0604030504040204" pitchFamily="34" charset="-120"/>
                <a:cs typeface="Times New Roman" panose="02020603050405020304" pitchFamily="18" charset="0"/>
              </a:rPr>
              <a:t>報名資料會傳送至所屬高職學校系統，由所屬</a:t>
            </a:r>
            <a:r>
              <a:rPr lang="zh-TW" altLang="en-US" sz="2100" b="1"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高職學校審查</a:t>
            </a:r>
            <a:r>
              <a:rPr lang="zh-TW" altLang="en-US" sz="2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gn="just">
              <a:spcBef>
                <a:spcPts val="300"/>
              </a:spcBef>
              <a:spcAft>
                <a:spcPts val="600"/>
              </a:spcAft>
              <a:buFont typeface="Wingdings" panose="05000000000000000000" pitchFamily="2" charset="2"/>
              <a:buChar char="u"/>
            </a:pPr>
            <a:r>
              <a:rPr lang="zh-TW" altLang="en-US" sz="2100" dirty="0" smtClean="0">
                <a:latin typeface="微軟正黑體" panose="020B0604030504040204" pitchFamily="34" charset="-120"/>
                <a:ea typeface="微軟正黑體" panose="020B0604030504040204" pitchFamily="34" charset="-120"/>
                <a:cs typeface="Times New Roman" panose="02020603050405020304" pitchFamily="18" charset="0"/>
              </a:rPr>
              <a:t>所屬</a:t>
            </a:r>
            <a:r>
              <a:rPr lang="zh-TW" altLang="en-US" sz="2100" dirty="0">
                <a:latin typeface="微軟正黑體" panose="020B0604030504040204" pitchFamily="34" charset="-120"/>
                <a:ea typeface="微軟正黑體" panose="020B0604030504040204" pitchFamily="34" charset="-120"/>
                <a:cs typeface="Times New Roman" panose="02020603050405020304" pitchFamily="18" charset="0"/>
              </a:rPr>
              <a:t>高職學校依考生持有之證明文件，審查輸入報名資料是否正確</a:t>
            </a:r>
            <a:r>
              <a:rPr lang="zh-TW" altLang="en-US" sz="2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gn="just">
              <a:spcBef>
                <a:spcPts val="300"/>
              </a:spcBef>
              <a:spcAft>
                <a:spcPts val="600"/>
              </a:spcAft>
              <a:buFont typeface="Wingdings" panose="05000000000000000000" pitchFamily="2" charset="2"/>
              <a:buChar char="u"/>
            </a:pPr>
            <a:r>
              <a:rPr lang="zh-TW" altLang="en-US" sz="2100" b="1" dirty="0" smtClean="0">
                <a:latin typeface="微軟正黑體" panose="020B0604030504040204" pitchFamily="34" charset="-120"/>
                <a:ea typeface="微軟正黑體" panose="020B0604030504040204" pitchFamily="34" charset="-120"/>
                <a:cs typeface="Times New Roman" panose="02020603050405020304" pitchFamily="18" charset="0"/>
              </a:rPr>
              <a:t>正確</a:t>
            </a:r>
            <a:r>
              <a:rPr lang="zh-TW" altLang="en-US" sz="2100" b="1" dirty="0">
                <a:latin typeface="微軟正黑體" panose="020B0604030504040204" pitchFamily="34" charset="-120"/>
                <a:ea typeface="微軟正黑體" panose="020B0604030504040204" pitchFamily="34" charset="-120"/>
                <a:cs typeface="Times New Roman" panose="02020603050405020304" pitchFamily="18" charset="0"/>
              </a:rPr>
              <a:t>無誤者</a:t>
            </a:r>
            <a:r>
              <a:rPr lang="zh-TW" altLang="en-US" sz="2100" dirty="0">
                <a:latin typeface="微軟正黑體" panose="020B0604030504040204" pitchFamily="34" charset="-120"/>
                <a:ea typeface="微軟正黑體" panose="020B0604030504040204" pitchFamily="34" charset="-120"/>
                <a:cs typeface="Times New Roman" panose="02020603050405020304" pitchFamily="18" charset="0"/>
              </a:rPr>
              <a:t>，即由所屬高職學校</a:t>
            </a:r>
            <a:r>
              <a:rPr lang="zh-TW" altLang="en-US" sz="2100" b="1" dirty="0">
                <a:latin typeface="微軟正黑體" panose="020B0604030504040204" pitchFamily="34" charset="-120"/>
                <a:ea typeface="微軟正黑體" panose="020B0604030504040204" pitchFamily="34" charset="-120"/>
                <a:cs typeface="Times New Roman" panose="02020603050405020304" pitchFamily="18" charset="0"/>
              </a:rPr>
              <a:t>確定送出</a:t>
            </a:r>
            <a:r>
              <a:rPr lang="zh-TW" altLang="en-US" sz="2100" dirty="0">
                <a:latin typeface="微軟正黑體" panose="020B0604030504040204" pitchFamily="34" charset="-120"/>
                <a:ea typeface="微軟正黑體" panose="020B0604030504040204" pitchFamily="34" charset="-120"/>
                <a:cs typeface="Times New Roman" panose="02020603050405020304" pitchFamily="18" charset="0"/>
              </a:rPr>
              <a:t>，完成網路報名，即不得修改；</a:t>
            </a:r>
            <a:r>
              <a:rPr lang="zh-TW" altLang="en-US" sz="2100" b="1" dirty="0">
                <a:solidFill>
                  <a:srgbClr val="00B050"/>
                </a:solidFill>
                <a:latin typeface="微軟正黑體" panose="020B0604030504040204" pitchFamily="34" charset="-120"/>
                <a:ea typeface="微軟正黑體" panose="020B0604030504040204" pitchFamily="34" charset="-120"/>
                <a:cs typeface="Times New Roman" panose="02020603050405020304" pitchFamily="18" charset="0"/>
              </a:rPr>
              <a:t>未正確者</a:t>
            </a:r>
            <a:r>
              <a:rPr lang="zh-TW" altLang="en-US" sz="2100" dirty="0">
                <a:latin typeface="微軟正黑體" panose="020B0604030504040204" pitchFamily="34" charset="-120"/>
                <a:ea typeface="微軟正黑體" panose="020B0604030504040204" pitchFamily="34" charset="-120"/>
                <a:cs typeface="Times New Roman" panose="02020603050405020304" pitchFamily="18" charset="0"/>
              </a:rPr>
              <a:t>，由所屬高職學校</a:t>
            </a:r>
            <a:r>
              <a:rPr lang="zh-TW" altLang="en-US" sz="2100" b="1" dirty="0">
                <a:solidFill>
                  <a:srgbClr val="00B050"/>
                </a:solidFill>
                <a:latin typeface="微軟正黑體" panose="020B0604030504040204" pitchFamily="34" charset="-120"/>
                <a:ea typeface="微軟正黑體" panose="020B0604030504040204" pitchFamily="34" charset="-120"/>
                <a:cs typeface="Times New Roman" panose="02020603050405020304" pitchFamily="18" charset="0"/>
              </a:rPr>
              <a:t>退回</a:t>
            </a:r>
            <a:r>
              <a:rPr lang="zh-TW" altLang="en-US" sz="2100" dirty="0">
                <a:latin typeface="微軟正黑體" panose="020B0604030504040204" pitchFamily="34" charset="-120"/>
                <a:ea typeface="微軟正黑體" panose="020B0604030504040204" pitchFamily="34" charset="-120"/>
                <a:cs typeface="Times New Roman" panose="02020603050405020304" pitchFamily="18" charset="0"/>
              </a:rPr>
              <a:t>考生資料輸入頁面，並</a:t>
            </a:r>
            <a:r>
              <a:rPr lang="zh-TW" altLang="en-US" sz="2100" b="1" dirty="0">
                <a:solidFill>
                  <a:srgbClr val="00B050"/>
                </a:solidFill>
                <a:latin typeface="微軟正黑體" panose="020B0604030504040204" pitchFamily="34" charset="-120"/>
                <a:ea typeface="微軟正黑體" panose="020B0604030504040204" pitchFamily="34" charset="-120"/>
                <a:cs typeface="Times New Roman" panose="02020603050405020304" pitchFamily="18" charset="0"/>
              </a:rPr>
              <a:t>協助考生</a:t>
            </a:r>
            <a:r>
              <a:rPr lang="zh-TW" altLang="en-US" sz="2100" dirty="0">
                <a:latin typeface="微軟正黑體" panose="020B0604030504040204" pitchFamily="34" charset="-120"/>
                <a:ea typeface="微軟正黑體" panose="020B0604030504040204" pitchFamily="34" charset="-120"/>
                <a:cs typeface="Times New Roman" panose="02020603050405020304" pitchFamily="18" charset="0"/>
              </a:rPr>
              <a:t>確實修改正確後，再進行資料確定送出</a:t>
            </a:r>
            <a:r>
              <a:rPr lang="zh-TW" altLang="en-US" sz="2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gn="just">
              <a:spcBef>
                <a:spcPts val="300"/>
              </a:spcBef>
              <a:spcAft>
                <a:spcPts val="600"/>
              </a:spcAft>
              <a:buFont typeface="Wingdings" panose="05000000000000000000" pitchFamily="2" charset="2"/>
              <a:buChar char="u"/>
            </a:pPr>
            <a:r>
              <a:rPr lang="zh-TW" altLang="en-US" sz="2100" dirty="0">
                <a:solidFill>
                  <a:srgbClr val="FF0000"/>
                </a:solidFill>
                <a:latin typeface="微軟正黑體" panose="020B0604030504040204" pitchFamily="34" charset="-120"/>
                <a:ea typeface="微軟正黑體" panose="020B0604030504040204" pitchFamily="34" charset="-120"/>
                <a:cs typeface="Times New Roman" pitchFamily="18" charset="0"/>
              </a:rPr>
              <a:t>考生網路輸入報名資料並由所屬高職學校審查無誤後</a:t>
            </a:r>
            <a:r>
              <a:rPr lang="zh-TW" altLang="en-US" sz="2400" b="1" u="sng"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itchFamily="18" charset="0"/>
              </a:rPr>
              <a:t>確定送出</a:t>
            </a:r>
            <a:r>
              <a:rPr lang="en-US" altLang="zh-TW" sz="2400" b="1" u="sng"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itchFamily="18" charset="0"/>
              </a:rPr>
              <a:t>(</a:t>
            </a:r>
            <a:r>
              <a:rPr lang="zh-TW" altLang="en-US" sz="2400" b="1" u="sng"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itchFamily="18" charset="0"/>
              </a:rPr>
              <a:t>即不得修改</a:t>
            </a:r>
            <a:r>
              <a:rPr lang="en-US" altLang="zh-TW" sz="2400" b="1" u="sng"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itchFamily="18" charset="0"/>
              </a:rPr>
              <a:t>)</a:t>
            </a:r>
            <a:r>
              <a:rPr lang="zh-TW" altLang="en-US" sz="2100" dirty="0">
                <a:solidFill>
                  <a:srgbClr val="FF0000"/>
                </a:solidFill>
                <a:latin typeface="微軟正黑體" panose="020B0604030504040204" pitchFamily="34" charset="-120"/>
                <a:ea typeface="微軟正黑體" panose="020B0604030504040204" pitchFamily="34" charset="-120"/>
                <a:cs typeface="Times New Roman" pitchFamily="18" charset="0"/>
              </a:rPr>
              <a:t>，且均須於</a:t>
            </a:r>
            <a:r>
              <a:rPr lang="en-US" altLang="zh-TW" sz="2100" b="1"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111</a:t>
            </a:r>
            <a:r>
              <a:rPr lang="zh-TW" altLang="en-US" sz="2100" b="1"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年</a:t>
            </a:r>
            <a:r>
              <a:rPr lang="en-US" altLang="zh-TW" sz="2100" b="1" dirty="0">
                <a:solidFill>
                  <a:srgbClr val="FF0000"/>
                </a:solidFill>
                <a:latin typeface="微軟正黑體" panose="020B0604030504040204" pitchFamily="34" charset="-120"/>
                <a:ea typeface="微軟正黑體" panose="020B0604030504040204" pitchFamily="34" charset="-120"/>
                <a:cs typeface="Times New Roman" pitchFamily="18" charset="0"/>
              </a:rPr>
              <a:t>3</a:t>
            </a:r>
            <a:r>
              <a:rPr lang="zh-TW" altLang="en-US" sz="2100" b="1" dirty="0">
                <a:solidFill>
                  <a:srgbClr val="FF0000"/>
                </a:solidFill>
                <a:latin typeface="微軟正黑體" panose="020B0604030504040204" pitchFamily="34" charset="-120"/>
                <a:ea typeface="微軟正黑體" panose="020B0604030504040204" pitchFamily="34" charset="-120"/>
                <a:cs typeface="Times New Roman" pitchFamily="18" charset="0"/>
              </a:rPr>
              <a:t>月</a:t>
            </a:r>
            <a:r>
              <a:rPr lang="en-US" altLang="zh-TW" sz="2100" b="1"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23</a:t>
            </a:r>
            <a:r>
              <a:rPr lang="zh-TW" altLang="en-US" sz="2100" b="1"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日</a:t>
            </a:r>
            <a:r>
              <a:rPr lang="en-US" altLang="zh-TW" sz="2100" b="1"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17:00</a:t>
            </a:r>
            <a:r>
              <a:rPr lang="zh-TW" altLang="en-US" sz="2100" b="1" dirty="0">
                <a:solidFill>
                  <a:srgbClr val="FF0000"/>
                </a:solidFill>
                <a:latin typeface="微軟正黑體" panose="020B0604030504040204" pitchFamily="34" charset="-120"/>
                <a:ea typeface="微軟正黑體" panose="020B0604030504040204" pitchFamily="34" charset="-120"/>
                <a:cs typeface="Times New Roman" pitchFamily="18" charset="0"/>
              </a:rPr>
              <a:t>前</a:t>
            </a:r>
            <a:r>
              <a:rPr lang="zh-TW" altLang="en-US" sz="2100" dirty="0">
                <a:solidFill>
                  <a:srgbClr val="FF0000"/>
                </a:solidFill>
                <a:latin typeface="微軟正黑體" panose="020B0604030504040204" pitchFamily="34" charset="-120"/>
                <a:ea typeface="微軟正黑體" panose="020B0604030504040204" pitchFamily="34" charset="-120"/>
                <a:cs typeface="Times New Roman" pitchFamily="18" charset="0"/>
              </a:rPr>
              <a:t>完成，始完成網路報名。</a:t>
            </a:r>
            <a:r>
              <a:rPr lang="zh-TW" altLang="en-US" sz="2100" dirty="0">
                <a:latin typeface="微軟正黑體" panose="020B0604030504040204" pitchFamily="34" charset="-120"/>
                <a:ea typeface="微軟正黑體" panose="020B0604030504040204" pitchFamily="34" charset="-120"/>
                <a:cs typeface="Times New Roman" pitchFamily="18" charset="0"/>
              </a:rPr>
              <a:t>考生報名資料經完成網路報名後，才得以列印報名表件。</a:t>
            </a:r>
            <a:endParaRPr lang="zh-TW" altLang="zh-TW" sz="2100" dirty="0" smtClean="0">
              <a:latin typeface="微軟正黑體" panose="020B0604030504040204" pitchFamily="34" charset="-120"/>
              <a:ea typeface="微軟正黑體" panose="020B0604030504040204" pitchFamily="34" charset="-120"/>
              <a:cs typeface="Times New Roman" pitchFamily="18" charset="0"/>
            </a:endParaRPr>
          </a:p>
        </p:txBody>
      </p:sp>
      <p:sp>
        <p:nvSpPr>
          <p:cNvPr id="80899"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75BB3170-C16C-4E34-87E9-4ECBEC71166E}" type="slidenum">
              <a:rPr lang="zh-TW" altLang="en-US" sz="1400" smtClean="0"/>
              <a:pPr>
                <a:spcBef>
                  <a:spcPct val="0"/>
                </a:spcBef>
                <a:buFontTx/>
                <a:buNone/>
              </a:pPr>
              <a:t>36</a:t>
            </a:fld>
            <a:endParaRPr lang="en-US" altLang="zh-TW" sz="1400" dirty="0" smtClean="0"/>
          </a:p>
        </p:txBody>
      </p:sp>
      <p:sp>
        <p:nvSpPr>
          <p:cNvPr id="7" name="矩形 6"/>
          <p:cNvSpPr/>
          <p:nvPr/>
        </p:nvSpPr>
        <p:spPr>
          <a:xfrm>
            <a:off x="194696" y="1090539"/>
            <a:ext cx="3153168"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smtClean="0">
                <a:latin typeface="微軟正黑體" panose="020B0604030504040204" pitchFamily="34" charset="-120"/>
                <a:ea typeface="微軟正黑體" panose="020B0604030504040204" pitchFamily="34" charset="-120"/>
              </a:rPr>
              <a:t>被推薦考生網路</a:t>
            </a:r>
            <a:r>
              <a:rPr lang="zh-TW" altLang="en-US" sz="2400" b="1" dirty="0">
                <a:latin typeface="微軟正黑體" panose="020B0604030504040204" pitchFamily="34" charset="-120"/>
                <a:ea typeface="微軟正黑體" panose="020B0604030504040204" pitchFamily="34" charset="-120"/>
              </a:rPr>
              <a:t>報名</a:t>
            </a:r>
          </a:p>
        </p:txBody>
      </p:sp>
      <p:sp>
        <p:nvSpPr>
          <p:cNvPr id="80905" name="文字方塊 8"/>
          <p:cNvSpPr txBox="1">
            <a:spLocks noChangeArrowheads="1"/>
          </p:cNvSpPr>
          <p:nvPr/>
        </p:nvSpPr>
        <p:spPr bwMode="auto">
          <a:xfrm>
            <a:off x="3317559" y="1122413"/>
            <a:ext cx="57189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16</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起至</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23</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17:00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止）</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標題 5"/>
          <p:cNvSpPr>
            <a:spLocks noGrp="1"/>
          </p:cNvSpPr>
          <p:nvPr>
            <p:ph type="title"/>
          </p:nvPr>
        </p:nvSpPr>
        <p:spPr>
          <a:xfrm>
            <a:off x="0" y="188640"/>
            <a:ext cx="91440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拾壹、作業</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流程注意事項</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3/8</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43010" name="內容版面配置區 2"/>
          <p:cNvSpPr>
            <a:spLocks noGrp="1"/>
          </p:cNvSpPr>
          <p:nvPr>
            <p:ph idx="1"/>
          </p:nvPr>
        </p:nvSpPr>
        <p:spPr>
          <a:xfrm>
            <a:off x="122238" y="1616669"/>
            <a:ext cx="8914258" cy="5104805"/>
          </a:xfrm>
        </p:spPr>
        <p:txBody>
          <a:bodyPr/>
          <a:lstStyle/>
          <a:p>
            <a:pPr algn="just">
              <a:spcBef>
                <a:spcPts val="600"/>
              </a:spcBef>
              <a:buFont typeface="Wingdings" panose="05000000000000000000" pitchFamily="2" charset="2"/>
              <a:buChar char="u"/>
              <a:defRPr/>
            </a:pPr>
            <a:r>
              <a:rPr lang="zh-TW" altLang="zh-TW" sz="2200" b="1" u="sng"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考生網路登錄報名資料，未經所屬高職學校於規定期限內確定送出者，概視為未完成網路報名</a:t>
            </a:r>
            <a:r>
              <a:rPr lang="zh-TW" altLang="zh-TW" sz="2200" dirty="0">
                <a:latin typeface="微軟正黑體" panose="020B0604030504040204" pitchFamily="34" charset="-120"/>
                <a:ea typeface="微軟正黑體" panose="020B0604030504040204" pitchFamily="34" charset="-120"/>
                <a:cs typeface="Times New Roman" panose="02020603050405020304" pitchFamily="18" charset="0"/>
              </a:rPr>
              <a:t>，即喪失參加本招生之報名資格，提醒考生應主動檢視報名系統報名資料確定送出之完成狀態，以維報名權益</a:t>
            </a:r>
            <a:r>
              <a:rPr lang="zh-TW" altLang="zh-TW" sz="22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200" dirty="0" smtClean="0">
              <a:latin typeface="微軟正黑體" panose="020B0604030504040204" pitchFamily="34" charset="-120"/>
              <a:ea typeface="微軟正黑體" panose="020B0604030504040204" pitchFamily="34" charset="-120"/>
              <a:cs typeface="Times New Roman" pitchFamily="18" charset="0"/>
            </a:endParaRPr>
          </a:p>
          <a:p>
            <a:pPr algn="just">
              <a:spcBef>
                <a:spcPts val="600"/>
              </a:spcBef>
              <a:buFont typeface="Wingdings" panose="05000000000000000000" pitchFamily="2" charset="2"/>
              <a:buChar char="u"/>
              <a:defRPr/>
            </a:pPr>
            <a:r>
              <a:rPr lang="zh-TW" altLang="en-US" sz="2200" dirty="0" smtClean="0">
                <a:latin typeface="微軟正黑體" panose="020B0604030504040204" pitchFamily="34" charset="-120"/>
                <a:ea typeface="微軟正黑體" panose="020B0604030504040204" pitchFamily="34" charset="-120"/>
                <a:cs typeface="Times New Roman" pitchFamily="18" charset="0"/>
              </a:rPr>
              <a:t>相關</a:t>
            </a:r>
            <a:r>
              <a:rPr lang="zh-TW" altLang="zh-TW" sz="2200" dirty="0" smtClean="0">
                <a:latin typeface="微軟正黑體" panose="020B0604030504040204" pitchFamily="34" charset="-120"/>
                <a:ea typeface="微軟正黑體" panose="020B0604030504040204" pitchFamily="34" charset="-120"/>
                <a:cs typeface="Times New Roman" pitchFamily="18" charset="0"/>
              </a:rPr>
              <a:t>證明</a:t>
            </a:r>
            <a:r>
              <a:rPr lang="zh-TW" altLang="en-US" sz="2200" dirty="0" smtClean="0">
                <a:latin typeface="微軟正黑體" panose="020B0604030504040204" pitchFamily="34" charset="-120"/>
                <a:ea typeface="微軟正黑體" panose="020B0604030504040204" pitchFamily="34" charset="-120"/>
                <a:cs typeface="Times New Roman" pitchFamily="18" charset="0"/>
              </a:rPr>
              <a:t>文件</a:t>
            </a:r>
            <a:r>
              <a:rPr lang="zh-TW" altLang="zh-TW" sz="2200" dirty="0" smtClean="0">
                <a:latin typeface="微軟正黑體" panose="020B0604030504040204" pitchFamily="34" charset="-120"/>
                <a:ea typeface="微軟正黑體" panose="020B0604030504040204" pitchFamily="34" charset="-120"/>
                <a:cs typeface="Times New Roman" pitchFamily="18" charset="0"/>
              </a:rPr>
              <a:t>影</a:t>
            </a:r>
            <a:r>
              <a:rPr lang="zh-TW" altLang="zh-TW" sz="2200" dirty="0">
                <a:latin typeface="微軟正黑體" panose="020B0604030504040204" pitchFamily="34" charset="-120"/>
                <a:ea typeface="微軟正黑體" panose="020B0604030504040204" pitchFamily="34" charset="-120"/>
                <a:cs typeface="Times New Roman" pitchFamily="18" charset="0"/>
              </a:rPr>
              <a:t>本由各高職學校加蓋</a:t>
            </a:r>
            <a:r>
              <a:rPr lang="zh-TW" altLang="zh-TW" sz="2200" b="1" dirty="0">
                <a:latin typeface="微軟正黑體" panose="020B0604030504040204" pitchFamily="34" charset="-120"/>
                <a:ea typeface="微軟正黑體" panose="020B0604030504040204" pitchFamily="34" charset="-120"/>
                <a:cs typeface="Times New Roman" pitchFamily="18" charset="0"/>
              </a:rPr>
              <a:t>「本件核與原件相符」戳章</a:t>
            </a:r>
            <a:r>
              <a:rPr lang="zh-TW" altLang="zh-TW" sz="2200" dirty="0">
                <a:latin typeface="微軟正黑體" panose="020B0604030504040204" pitchFamily="34" charset="-120"/>
                <a:ea typeface="微軟正黑體" panose="020B0604030504040204" pitchFamily="34" charset="-120"/>
                <a:cs typeface="Times New Roman" pitchFamily="18" charset="0"/>
              </a:rPr>
              <a:t>。依「彙整表」之項目名稱順序，黏貼於「黏貼單」上，</a:t>
            </a:r>
            <a:r>
              <a:rPr lang="zh-TW" altLang="zh-TW" sz="2200" b="1" dirty="0">
                <a:latin typeface="微軟正黑體" panose="020B0604030504040204" pitchFamily="34" charset="-120"/>
                <a:ea typeface="微軟正黑體" panose="020B0604030504040204" pitchFamily="34" charset="-120"/>
                <a:cs typeface="Times New Roman" pitchFamily="18" charset="0"/>
              </a:rPr>
              <a:t>加</a:t>
            </a:r>
            <a:r>
              <a:rPr lang="zh-TW" altLang="zh-TW" sz="2200" b="1" dirty="0" smtClean="0">
                <a:latin typeface="微軟正黑體" panose="020B0604030504040204" pitchFamily="34" charset="-120"/>
                <a:ea typeface="微軟正黑體" panose="020B0604030504040204" pitchFamily="34" charset="-120"/>
                <a:cs typeface="Times New Roman" pitchFamily="18" charset="0"/>
              </a:rPr>
              <a:t>蓋</a:t>
            </a:r>
            <a:r>
              <a:rPr lang="zh-TW" altLang="en-US" sz="2200" b="1" dirty="0" smtClean="0">
                <a:latin typeface="微軟正黑體" panose="020B0604030504040204" pitchFamily="34" charset="-120"/>
                <a:ea typeface="微軟正黑體" panose="020B0604030504040204" pitchFamily="34" charset="-120"/>
                <a:cs typeface="Times New Roman" pitchFamily="18" charset="0"/>
              </a:rPr>
              <a:t>承辦</a:t>
            </a:r>
            <a:r>
              <a:rPr lang="zh-TW" altLang="zh-TW" sz="2200" b="1" dirty="0" smtClean="0">
                <a:latin typeface="微軟正黑體" panose="020B0604030504040204" pitchFamily="34" charset="-120"/>
                <a:ea typeface="微軟正黑體" panose="020B0604030504040204" pitchFamily="34" charset="-120"/>
                <a:cs typeface="Times New Roman" pitchFamily="18" charset="0"/>
              </a:rPr>
              <a:t>人</a:t>
            </a:r>
            <a:r>
              <a:rPr lang="zh-TW" altLang="zh-TW" sz="2200" b="1" dirty="0">
                <a:latin typeface="微軟正黑體" panose="020B0604030504040204" pitchFamily="34" charset="-120"/>
                <a:ea typeface="微軟正黑體" panose="020B0604030504040204" pitchFamily="34" charset="-120"/>
                <a:cs typeface="Times New Roman" pitchFamily="18" charset="0"/>
              </a:rPr>
              <a:t>職</a:t>
            </a:r>
            <a:r>
              <a:rPr lang="zh-TW" altLang="zh-TW" sz="2200" b="1" dirty="0" smtClean="0">
                <a:latin typeface="微軟正黑體" panose="020B0604030504040204" pitchFamily="34" charset="-120"/>
                <a:ea typeface="微軟正黑體" panose="020B0604030504040204" pitchFamily="34" charset="-120"/>
                <a:cs typeface="Times New Roman" pitchFamily="18" charset="0"/>
              </a:rPr>
              <a:t>章</a:t>
            </a:r>
            <a:r>
              <a:rPr lang="zh-TW" altLang="zh-TW" sz="2200" dirty="0" smtClean="0">
                <a:latin typeface="微軟正黑體" panose="020B0604030504040204" pitchFamily="34" charset="-120"/>
                <a:ea typeface="微軟正黑體" panose="020B0604030504040204" pitchFamily="34" charset="-120"/>
              </a:rPr>
              <a:t>；</a:t>
            </a:r>
            <a:r>
              <a:rPr lang="zh-TW" altLang="zh-TW" sz="2200" dirty="0">
                <a:latin typeface="微軟正黑體" panose="020B0604030504040204" pitchFamily="34" charset="-120"/>
                <a:ea typeface="微軟正黑體" panose="020B0604030504040204" pitchFamily="34" charset="-120"/>
                <a:cs typeface="Times New Roman" pitchFamily="18" charset="0"/>
              </a:rPr>
              <a:t>未依規定辦理者，概不予採</a:t>
            </a:r>
            <a:r>
              <a:rPr lang="zh-TW" altLang="zh-TW" sz="2200" dirty="0" smtClean="0">
                <a:latin typeface="微軟正黑體" panose="020B0604030504040204" pitchFamily="34" charset="-120"/>
                <a:ea typeface="微軟正黑體" panose="020B0604030504040204" pitchFamily="34" charset="-120"/>
                <a:cs typeface="Times New Roman" pitchFamily="18" charset="0"/>
              </a:rPr>
              <a:t>計。</a:t>
            </a:r>
            <a:endParaRPr lang="en-US" altLang="zh-TW" sz="2200" dirty="0">
              <a:latin typeface="微軟正黑體" panose="020B0604030504040204" pitchFamily="34" charset="-120"/>
              <a:ea typeface="微軟正黑體" panose="020B0604030504040204" pitchFamily="34" charset="-120"/>
              <a:cs typeface="Times New Roman" pitchFamily="18" charset="0"/>
            </a:endParaRPr>
          </a:p>
          <a:p>
            <a:pPr algn="just">
              <a:spcBef>
                <a:spcPts val="600"/>
              </a:spcBef>
              <a:buFont typeface="Wingdings" panose="05000000000000000000" pitchFamily="2" charset="2"/>
              <a:buChar char="u"/>
              <a:defRPr/>
            </a:pPr>
            <a:r>
              <a:rPr lang="zh-TW" altLang="en-US" sz="2200" dirty="0" smtClean="0">
                <a:latin typeface="微軟正黑體" panose="020B0604030504040204" pitchFamily="34" charset="-120"/>
                <a:ea typeface="微軟正黑體" panose="020B0604030504040204" pitchFamily="34" charset="-120"/>
                <a:cs typeface="Times New Roman" pitchFamily="18" charset="0"/>
              </a:rPr>
              <a:t>請考生由</a:t>
            </a:r>
            <a:r>
              <a:rPr lang="zh-TW" altLang="en-US" sz="2200" b="1"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「網路報名系統」</a:t>
            </a:r>
            <a:r>
              <a:rPr lang="zh-TW" altLang="en-US" sz="2200" dirty="0" smtClean="0">
                <a:latin typeface="微軟正黑體" panose="020B0604030504040204" pitchFamily="34" charset="-120"/>
                <a:ea typeface="微軟正黑體" panose="020B0604030504040204" pitchFamily="34" charset="-120"/>
                <a:cs typeface="Times New Roman" pitchFamily="18" charset="0"/>
              </a:rPr>
              <a:t>列印</a:t>
            </a:r>
            <a:r>
              <a:rPr lang="zh-TW" altLang="en-US" sz="2200" b="1" dirty="0">
                <a:solidFill>
                  <a:srgbClr val="D60093"/>
                </a:solidFill>
                <a:latin typeface="微軟正黑體" panose="020B0604030504040204" pitchFamily="34" charset="-120"/>
                <a:ea typeface="微軟正黑體" panose="020B0604030504040204" pitchFamily="34" charset="-120"/>
                <a:cs typeface="Times New Roman" pitchFamily="18" charset="0"/>
              </a:rPr>
              <a:t>「考生報名資料袋專用信封封面</a:t>
            </a:r>
            <a:r>
              <a:rPr lang="zh-TW" altLang="en-US" sz="2200" b="1"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a:t>
            </a:r>
            <a:r>
              <a:rPr lang="zh-TW" altLang="en-US" sz="2200" b="1" dirty="0" smtClean="0">
                <a:latin typeface="微軟正黑體" panose="020B0604030504040204" pitchFamily="34" charset="-120"/>
                <a:ea typeface="微軟正黑體" panose="020B0604030504040204" pitchFamily="34" charset="-120"/>
                <a:cs typeface="Times New Roman" pitchFamily="18" charset="0"/>
              </a:rPr>
              <a:t>，</a:t>
            </a:r>
            <a:r>
              <a:rPr lang="zh-TW" altLang="en-US" sz="2200" b="1" dirty="0">
                <a:latin typeface="微軟正黑體" panose="020B0604030504040204" pitchFamily="34" charset="-120"/>
                <a:ea typeface="微軟正黑體" panose="020B0604030504040204" pitchFamily="34" charset="-120"/>
                <a:cs typeface="Times New Roman" pitchFamily="18" charset="0"/>
              </a:rPr>
              <a:t>黏貼於</a:t>
            </a:r>
            <a:r>
              <a:rPr lang="en-US" altLang="zh-TW" sz="2200" b="1" dirty="0">
                <a:solidFill>
                  <a:srgbClr val="D60093"/>
                </a:solidFill>
                <a:latin typeface="微軟正黑體" panose="020B0604030504040204" pitchFamily="34" charset="-120"/>
                <a:ea typeface="微軟正黑體" panose="020B0604030504040204" pitchFamily="34" charset="-120"/>
                <a:cs typeface="Times New Roman" pitchFamily="18" charset="0"/>
              </a:rPr>
              <a:t>B4</a:t>
            </a:r>
            <a:r>
              <a:rPr lang="zh-TW" altLang="en-US" sz="2200" b="1" dirty="0">
                <a:solidFill>
                  <a:srgbClr val="D60093"/>
                </a:solidFill>
                <a:latin typeface="微軟正黑體" panose="020B0604030504040204" pitchFamily="34" charset="-120"/>
                <a:ea typeface="微軟正黑體" panose="020B0604030504040204" pitchFamily="34" charset="-120"/>
                <a:cs typeface="Times New Roman" pitchFamily="18" charset="0"/>
              </a:rPr>
              <a:t>信封</a:t>
            </a:r>
            <a:r>
              <a:rPr lang="zh-TW" altLang="en-US" sz="2200" b="1" dirty="0">
                <a:latin typeface="微軟正黑體" panose="020B0604030504040204" pitchFamily="34" charset="-120"/>
                <a:ea typeface="微軟正黑體" panose="020B0604030504040204" pitchFamily="34" charset="-120"/>
                <a:cs typeface="Times New Roman" pitchFamily="18" charset="0"/>
              </a:rPr>
              <a:t>，並備齊下列資料依序裝入</a:t>
            </a:r>
            <a:r>
              <a:rPr lang="zh-TW" altLang="en-US" sz="2200" b="1" dirty="0" smtClean="0">
                <a:latin typeface="微軟正黑體" panose="020B0604030504040204" pitchFamily="34" charset="-120"/>
                <a:ea typeface="微軟正黑體" panose="020B0604030504040204" pitchFamily="34" charset="-120"/>
                <a:cs typeface="Times New Roman" pitchFamily="18" charset="0"/>
              </a:rPr>
              <a:t>：</a:t>
            </a:r>
            <a:endParaRPr lang="en-US" altLang="zh-TW" sz="2200" b="1" dirty="0" smtClean="0">
              <a:latin typeface="微軟正黑體" panose="020B0604030504040204" pitchFamily="34" charset="-120"/>
              <a:ea typeface="微軟正黑體" panose="020B0604030504040204" pitchFamily="34" charset="-120"/>
              <a:cs typeface="Times New Roman" pitchFamily="18" charset="0"/>
            </a:endParaRPr>
          </a:p>
          <a:p>
            <a:pPr marL="628650" indent="-266700" algn="just">
              <a:spcBef>
                <a:spcPts val="0"/>
              </a:spcBef>
              <a:buFont typeface="+mj-lt"/>
              <a:buAutoNum type="arabicPeriod"/>
              <a:defRPr/>
            </a:pPr>
            <a:r>
              <a:rPr lang="zh-TW" altLang="en-US" sz="2000" b="1"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附件一 報名表</a:t>
            </a:r>
            <a:endParaRPr lang="en-US" altLang="zh-TW" sz="2000" b="1" dirty="0" smtClean="0">
              <a:solidFill>
                <a:srgbClr val="D60093"/>
              </a:solidFill>
              <a:latin typeface="微軟正黑體" panose="020B0604030504040204" pitchFamily="34" charset="-120"/>
              <a:ea typeface="微軟正黑體" panose="020B0604030504040204" pitchFamily="34" charset="-120"/>
              <a:cs typeface="Times New Roman" pitchFamily="18" charset="0"/>
            </a:endParaRPr>
          </a:p>
          <a:p>
            <a:pPr marL="628650" indent="-266700" algn="just">
              <a:spcBef>
                <a:spcPts val="0"/>
              </a:spcBef>
              <a:buFont typeface="+mj-lt"/>
              <a:buAutoNum type="arabicPeriod"/>
              <a:defRPr/>
            </a:pPr>
            <a:r>
              <a:rPr lang="zh-TW" altLang="en-US" sz="2000" b="1"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附件二 報考證明書</a:t>
            </a:r>
            <a:endParaRPr lang="en-US" altLang="zh-TW" sz="2000" b="1" dirty="0" smtClean="0">
              <a:solidFill>
                <a:srgbClr val="D60093"/>
              </a:solidFill>
              <a:latin typeface="微軟正黑體" panose="020B0604030504040204" pitchFamily="34" charset="-120"/>
              <a:ea typeface="微軟正黑體" panose="020B0604030504040204" pitchFamily="34" charset="-120"/>
              <a:cs typeface="Times New Roman" pitchFamily="18" charset="0"/>
            </a:endParaRPr>
          </a:p>
          <a:p>
            <a:pPr marL="628650" indent="-266700" algn="just">
              <a:spcBef>
                <a:spcPts val="0"/>
              </a:spcBef>
              <a:buFont typeface="+mj-lt"/>
              <a:buAutoNum type="arabicPeriod"/>
              <a:defRPr/>
            </a:pPr>
            <a:r>
              <a:rPr lang="zh-TW" altLang="en-US" sz="2000" b="1"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歷年成績單</a:t>
            </a:r>
            <a:r>
              <a:rPr lang="en-US" altLang="zh-TW" sz="2000" b="1"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a:t>
            </a:r>
            <a:r>
              <a:rPr lang="zh-TW" altLang="en-US" sz="2000" b="1"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正本</a:t>
            </a:r>
            <a:r>
              <a:rPr lang="en-US" altLang="zh-TW" sz="2000" b="1"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a:t>
            </a:r>
          </a:p>
          <a:p>
            <a:pPr marL="628650" indent="-266700" algn="just">
              <a:spcBef>
                <a:spcPts val="0"/>
              </a:spcBef>
              <a:buFont typeface="+mj-lt"/>
              <a:buAutoNum type="arabicPeriod"/>
              <a:defRPr/>
            </a:pPr>
            <a:r>
              <a:rPr lang="zh-TW" altLang="en-US" sz="2000" b="1" dirty="0">
                <a:solidFill>
                  <a:srgbClr val="D60093"/>
                </a:solidFill>
                <a:latin typeface="微軟正黑體" panose="020B0604030504040204" pitchFamily="34" charset="-120"/>
                <a:ea typeface="微軟正黑體" panose="020B0604030504040204" pitchFamily="34" charset="-120"/>
                <a:cs typeface="Times New Roman" pitchFamily="18" charset="0"/>
              </a:rPr>
              <a:t>附件</a:t>
            </a:r>
            <a:r>
              <a:rPr lang="zh-TW" altLang="en-US" sz="2000" b="1"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三 各項</a:t>
            </a:r>
            <a:r>
              <a:rPr lang="zh-TW" altLang="en-US" sz="2000" b="1" dirty="0">
                <a:solidFill>
                  <a:srgbClr val="D60093"/>
                </a:solidFill>
                <a:latin typeface="微軟正黑體" panose="020B0604030504040204" pitchFamily="34" charset="-120"/>
                <a:ea typeface="微軟正黑體" panose="020B0604030504040204" pitchFamily="34" charset="-120"/>
                <a:cs typeface="Times New Roman" pitchFamily="18" charset="0"/>
              </a:rPr>
              <a:t>競賽、證照及語文能力檢定等證明影本及彙整</a:t>
            </a:r>
            <a:r>
              <a:rPr lang="zh-TW" altLang="en-US" sz="2000" b="1"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表</a:t>
            </a:r>
            <a:endParaRPr lang="en-US" altLang="zh-TW" sz="2000" b="1" dirty="0" smtClean="0">
              <a:solidFill>
                <a:srgbClr val="D60093"/>
              </a:solidFill>
              <a:latin typeface="微軟正黑體" panose="020B0604030504040204" pitchFamily="34" charset="-120"/>
              <a:ea typeface="微軟正黑體" panose="020B0604030504040204" pitchFamily="34" charset="-120"/>
              <a:cs typeface="Times New Roman" pitchFamily="18" charset="0"/>
            </a:endParaRPr>
          </a:p>
          <a:p>
            <a:pPr marL="628650" indent="-266700" algn="just">
              <a:spcBef>
                <a:spcPts val="0"/>
              </a:spcBef>
              <a:buFont typeface="+mj-lt"/>
              <a:buAutoNum type="arabicPeriod"/>
              <a:defRPr/>
            </a:pPr>
            <a:r>
              <a:rPr lang="zh-TW" altLang="en-US" sz="2000" b="1" dirty="0">
                <a:solidFill>
                  <a:srgbClr val="D60093"/>
                </a:solidFill>
                <a:latin typeface="微軟正黑體" panose="020B0604030504040204" pitchFamily="34" charset="-120"/>
                <a:ea typeface="微軟正黑體" panose="020B0604030504040204" pitchFamily="34" charset="-120"/>
                <a:cs typeface="Times New Roman" pitchFamily="18" charset="0"/>
              </a:rPr>
              <a:t>附件</a:t>
            </a:r>
            <a:r>
              <a:rPr lang="zh-TW" altLang="en-US" sz="2000" b="1" dirty="0" smtClean="0">
                <a:solidFill>
                  <a:srgbClr val="D60093"/>
                </a:solidFill>
                <a:latin typeface="微軟正黑體" panose="020B0604030504040204" pitchFamily="34" charset="-120"/>
                <a:ea typeface="微軟正黑體" panose="020B0604030504040204" pitchFamily="34" charset="-120"/>
                <a:cs typeface="Times New Roman" pitchFamily="18" charset="0"/>
              </a:rPr>
              <a:t>四 學校</a:t>
            </a:r>
            <a:r>
              <a:rPr lang="zh-TW" altLang="en-US" sz="2000" b="1" dirty="0">
                <a:solidFill>
                  <a:srgbClr val="D60093"/>
                </a:solidFill>
                <a:latin typeface="微軟正黑體" panose="020B0604030504040204" pitchFamily="34" charset="-120"/>
                <a:ea typeface="微軟正黑體" panose="020B0604030504040204" pitchFamily="34" charset="-120"/>
                <a:cs typeface="Times New Roman" pitchFamily="18" charset="0"/>
              </a:rPr>
              <a:t>幹部、志工、社會服務及社團參與等證明影本及彙整表</a:t>
            </a:r>
            <a:endParaRPr lang="en-US" altLang="zh-TW" sz="2000" b="1" dirty="0" smtClean="0">
              <a:solidFill>
                <a:srgbClr val="D60093"/>
              </a:solidFill>
              <a:latin typeface="微軟正黑體" panose="020B0604030504040204" pitchFamily="34" charset="-120"/>
              <a:ea typeface="微軟正黑體" panose="020B0604030504040204" pitchFamily="34" charset="-120"/>
              <a:cs typeface="Times New Roman" pitchFamily="18" charset="0"/>
            </a:endParaRPr>
          </a:p>
          <a:p>
            <a:pPr>
              <a:spcBef>
                <a:spcPts val="600"/>
              </a:spcBef>
              <a:buFont typeface="Wingdings" pitchFamily="2" charset="2"/>
              <a:buChar char="p"/>
              <a:defRPr/>
            </a:pPr>
            <a:endParaRPr lang="en-US" altLang="zh-TW" sz="2200" dirty="0">
              <a:solidFill>
                <a:srgbClr val="FF3399"/>
              </a:solidFill>
              <a:latin typeface="微軟正黑體" panose="020B0604030504040204" pitchFamily="34" charset="-120"/>
              <a:ea typeface="微軟正黑體" panose="020B0604030504040204" pitchFamily="34" charset="-120"/>
              <a:cs typeface="Times New Roman" pitchFamily="18" charset="0"/>
            </a:endParaRPr>
          </a:p>
        </p:txBody>
      </p:sp>
      <p:sp>
        <p:nvSpPr>
          <p:cNvPr id="82947"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8B211DCB-B6A4-43AF-9C14-EE0265F8F087}" type="slidenum">
              <a:rPr lang="zh-TW" altLang="en-US" sz="1400" smtClean="0"/>
              <a:pPr>
                <a:spcBef>
                  <a:spcPct val="0"/>
                </a:spcBef>
                <a:buFontTx/>
                <a:buNone/>
              </a:pPr>
              <a:t>37</a:t>
            </a:fld>
            <a:endParaRPr lang="en-US" altLang="zh-TW" sz="1400" dirty="0" smtClean="0"/>
          </a:p>
        </p:txBody>
      </p:sp>
      <p:sp>
        <p:nvSpPr>
          <p:cNvPr id="7" name="矩形 6"/>
          <p:cNvSpPr/>
          <p:nvPr/>
        </p:nvSpPr>
        <p:spPr>
          <a:xfrm>
            <a:off x="194696" y="1090539"/>
            <a:ext cx="3009152"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smtClean="0">
                <a:latin typeface="微軟正黑體" panose="020B0604030504040204" pitchFamily="34" charset="-120"/>
                <a:ea typeface="微軟正黑體" panose="020B0604030504040204" pitchFamily="34" charset="-120"/>
              </a:rPr>
              <a:t>被推薦考生網路</a:t>
            </a:r>
            <a:r>
              <a:rPr lang="zh-TW" altLang="en-US" sz="2400" b="1" dirty="0">
                <a:latin typeface="微軟正黑體" panose="020B0604030504040204" pitchFamily="34" charset="-120"/>
                <a:ea typeface="微軟正黑體" panose="020B0604030504040204" pitchFamily="34" charset="-120"/>
              </a:rPr>
              <a:t>報名</a:t>
            </a:r>
          </a:p>
        </p:txBody>
      </p:sp>
      <p:sp>
        <p:nvSpPr>
          <p:cNvPr id="82953" name="文字方塊 8"/>
          <p:cNvSpPr txBox="1">
            <a:spLocks noChangeArrowheads="1"/>
          </p:cNvSpPr>
          <p:nvPr/>
        </p:nvSpPr>
        <p:spPr bwMode="auto">
          <a:xfrm>
            <a:off x="3131840" y="1122413"/>
            <a:ext cx="57606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16</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起至</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23</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17:00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止）</a:t>
            </a:r>
          </a:p>
        </p:txBody>
      </p:sp>
      <p:sp>
        <p:nvSpPr>
          <p:cNvPr id="4" name="七角星形 3"/>
          <p:cNvSpPr/>
          <p:nvPr/>
        </p:nvSpPr>
        <p:spPr bwMode="auto">
          <a:xfrm rot="501872">
            <a:off x="6955573" y="4206956"/>
            <a:ext cx="1986144" cy="1217349"/>
          </a:xfrm>
          <a:prstGeom prst="star7">
            <a:avLst/>
          </a:prstGeom>
          <a:solidFill>
            <a:srgbClr val="FFFF00"/>
          </a:solidFill>
          <a:ln/>
          <a:extLst/>
        </p:spPr>
        <p:style>
          <a:lnRef idx="1">
            <a:schemeClr val="accent1"/>
          </a:lnRef>
          <a:fillRef idx="2">
            <a:schemeClr val="accent1"/>
          </a:fillRef>
          <a:effectRef idx="1">
            <a:schemeClr val="accent1"/>
          </a:effectRef>
          <a:fontRef idx="minor">
            <a:schemeClr val="dk1"/>
          </a:fontRef>
        </p:style>
        <p:txBody>
          <a:bodyPr rtlCol="0" anchor="ctr">
            <a:scene3d>
              <a:camera prst="orthographicFront"/>
              <a:lightRig rig="threePt" dir="t"/>
            </a:scene3d>
            <a:sp3d extrusionH="57150">
              <a:bevelT w="69850" h="38100" prst="cross"/>
            </a:sp3d>
          </a:bodyPr>
          <a:lstStyle/>
          <a:p>
            <a:pPr algn="ctr"/>
            <a:r>
              <a:rPr lang="zh-TW" altLang="en-US" sz="3600" b="1" dirty="0" smtClean="0">
                <a:ln w="6600">
                  <a:solidFill>
                    <a:srgbClr val="FF0000"/>
                  </a:solidFill>
                  <a:prstDash val="solid"/>
                </a:ln>
                <a:solidFill>
                  <a:srgbClr val="FF0000"/>
                </a:solidFill>
                <a:effectLst>
                  <a:outerShdw blurRad="50800" dist="38100" dir="10800000" algn="r" rotWithShape="0">
                    <a:prstClr val="black">
                      <a:alpha val="40000"/>
                    </a:prstClr>
                  </a:outerShdw>
                </a:effectLst>
              </a:rPr>
              <a:t>注意</a:t>
            </a:r>
            <a:endParaRPr lang="zh-TW" altLang="en-US" sz="3600" b="1" dirty="0">
              <a:ln w="6600">
                <a:solidFill>
                  <a:srgbClr val="FF0000"/>
                </a:solidFill>
                <a:prstDash val="solid"/>
              </a:ln>
              <a:solidFill>
                <a:srgbClr val="FF0000"/>
              </a:solidFill>
              <a:effectLst>
                <a:outerShdw blurRad="50800" dist="38100" dir="10800000" algn="r" rotWithShape="0">
                  <a:prstClr val="black">
                    <a:alpha val="40000"/>
                  </a:prstClr>
                </a:outerShdw>
              </a:effectLs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標題 5"/>
          <p:cNvSpPr>
            <a:spLocks noGrp="1"/>
          </p:cNvSpPr>
          <p:nvPr>
            <p:ph type="title"/>
          </p:nvPr>
        </p:nvSpPr>
        <p:spPr>
          <a:xfrm>
            <a:off x="0" y="188640"/>
            <a:ext cx="91440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拾壹、作業</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流程注意事項</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4/8</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43010" name="內容版面配置區 2"/>
          <p:cNvSpPr>
            <a:spLocks noGrp="1"/>
          </p:cNvSpPr>
          <p:nvPr>
            <p:ph idx="1"/>
          </p:nvPr>
        </p:nvSpPr>
        <p:spPr>
          <a:xfrm>
            <a:off x="150812" y="1693764"/>
            <a:ext cx="8842375" cy="4332288"/>
          </a:xfrm>
        </p:spPr>
        <p:txBody>
          <a:bodyPr/>
          <a:lstStyle/>
          <a:p>
            <a:pPr>
              <a:spcBef>
                <a:spcPts val="600"/>
              </a:spcBef>
              <a:spcAft>
                <a:spcPts val="600"/>
              </a:spcAft>
              <a:buFont typeface="Wingdings" panose="05000000000000000000" pitchFamily="2" charset="2"/>
              <a:buChar char="u"/>
              <a:defRPr/>
            </a:pPr>
            <a:r>
              <a:rPr lang="zh-TW" altLang="en-US" sz="2200" dirty="0" smtClean="0">
                <a:latin typeface="微軟正黑體" panose="020B0604030504040204" pitchFamily="34" charset="-120"/>
                <a:ea typeface="微軟正黑體" panose="020B0604030504040204" pitchFamily="34" charset="-120"/>
                <a:cs typeface="Times New Roman" pitchFamily="18" charset="0"/>
              </a:rPr>
              <a:t>報名表、第</a:t>
            </a:r>
            <a:r>
              <a:rPr lang="en-US" altLang="zh-TW" sz="2200" dirty="0">
                <a:latin typeface="微軟正黑體" panose="020B0604030504040204" pitchFamily="34" charset="-120"/>
                <a:ea typeface="微軟正黑體" panose="020B0604030504040204" pitchFamily="34" charset="-120"/>
                <a:cs typeface="Times New Roman" pitchFamily="18" charset="0"/>
              </a:rPr>
              <a:t>7</a:t>
            </a:r>
            <a:r>
              <a:rPr lang="zh-TW" altLang="en-US" sz="2200" dirty="0" smtClean="0">
                <a:latin typeface="微軟正黑體" panose="020B0604030504040204" pitchFamily="34" charset="-120"/>
                <a:ea typeface="微軟正黑體" panose="020B0604030504040204" pitchFamily="34" charset="-120"/>
                <a:cs typeface="Times New Roman" pitchFamily="18" charset="0"/>
              </a:rPr>
              <a:t>比序彙整表、第</a:t>
            </a:r>
            <a:r>
              <a:rPr lang="en-US" altLang="zh-TW" sz="2200" dirty="0" smtClean="0">
                <a:latin typeface="微軟正黑體" panose="020B0604030504040204" pitchFamily="34" charset="-120"/>
                <a:ea typeface="微軟正黑體" panose="020B0604030504040204" pitchFamily="34" charset="-120"/>
                <a:cs typeface="Times New Roman" pitchFamily="18" charset="0"/>
              </a:rPr>
              <a:t>8</a:t>
            </a:r>
            <a:r>
              <a:rPr lang="zh-TW" altLang="en-US" sz="2200" dirty="0" smtClean="0">
                <a:latin typeface="微軟正黑體" panose="020B0604030504040204" pitchFamily="34" charset="-120"/>
                <a:ea typeface="微軟正黑體" panose="020B0604030504040204" pitchFamily="34" charset="-120"/>
                <a:cs typeface="Times New Roman" pitchFamily="18" charset="0"/>
              </a:rPr>
              <a:t>比序彙整表除由</a:t>
            </a:r>
            <a:r>
              <a:rPr lang="zh-TW" altLang="en-US" sz="2200" b="1"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考生親自簽名</a:t>
            </a:r>
            <a:r>
              <a:rPr lang="zh-TW" altLang="en-US" sz="2200" dirty="0" smtClean="0">
                <a:latin typeface="微軟正黑體" panose="020B0604030504040204" pitchFamily="34" charset="-120"/>
                <a:ea typeface="微軟正黑體" panose="020B0604030504040204" pitchFamily="34" charset="-120"/>
                <a:cs typeface="Times New Roman" pitchFamily="18" charset="0"/>
              </a:rPr>
              <a:t>外，並須經</a:t>
            </a:r>
            <a:r>
              <a:rPr lang="zh-TW" altLang="en-US" sz="2200"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學校相關審核人員簽章</a:t>
            </a:r>
            <a:r>
              <a:rPr lang="zh-TW" altLang="en-US" sz="2200" dirty="0" smtClean="0">
                <a:latin typeface="微軟正黑體" panose="020B0604030504040204" pitchFamily="34" charset="-120"/>
                <a:ea typeface="微軟正黑體" panose="020B0604030504040204" pitchFamily="34" charset="-120"/>
                <a:cs typeface="Times New Roman" pitchFamily="18" charset="0"/>
              </a:rPr>
              <a:t>。</a:t>
            </a:r>
            <a:endParaRPr lang="en-US" altLang="zh-TW" sz="2200" dirty="0" smtClean="0">
              <a:latin typeface="微軟正黑體" panose="020B0604030504040204" pitchFamily="34" charset="-120"/>
              <a:ea typeface="微軟正黑體" panose="020B0604030504040204" pitchFamily="34" charset="-120"/>
              <a:cs typeface="Times New Roman" pitchFamily="18" charset="0"/>
            </a:endParaRPr>
          </a:p>
          <a:p>
            <a:pPr>
              <a:spcBef>
                <a:spcPts val="600"/>
              </a:spcBef>
              <a:spcAft>
                <a:spcPts val="600"/>
              </a:spcAft>
              <a:buFont typeface="Wingdings" panose="05000000000000000000" pitchFamily="2" charset="2"/>
              <a:buChar char="u"/>
              <a:defRPr/>
            </a:pPr>
            <a:r>
              <a:rPr lang="zh-TW" altLang="en-US" sz="2200" dirty="0" smtClean="0">
                <a:latin typeface="微軟正黑體" panose="020B0604030504040204" pitchFamily="34" charset="-120"/>
                <a:ea typeface="微軟正黑體" panose="020B0604030504040204" pitchFamily="34" charset="-120"/>
                <a:cs typeface="Times New Roman" pitchFamily="18" charset="0"/>
              </a:rPr>
              <a:t>報名資料裝袋寄出前請務必確認各相關文件應簽章或加蓋教務處戳章（或「本件核與原件相符戳章」）及學校相關審核人員職章，是否有漏蓋之處。</a:t>
            </a:r>
            <a:endParaRPr lang="en-US" altLang="zh-TW" sz="2200" dirty="0" smtClean="0">
              <a:latin typeface="微軟正黑體" panose="020B0604030504040204" pitchFamily="34" charset="-120"/>
              <a:ea typeface="微軟正黑體" panose="020B0604030504040204" pitchFamily="34" charset="-120"/>
              <a:cs typeface="Times New Roman" pitchFamily="18" charset="0"/>
            </a:endParaRPr>
          </a:p>
          <a:p>
            <a:pPr>
              <a:spcBef>
                <a:spcPts val="600"/>
              </a:spcBef>
              <a:spcAft>
                <a:spcPts val="600"/>
              </a:spcAft>
              <a:buFont typeface="Wingdings" panose="05000000000000000000" pitchFamily="2" charset="2"/>
              <a:buChar char="u"/>
              <a:defRPr/>
            </a:pPr>
            <a:r>
              <a:rPr lang="zh-TW" altLang="en-US" sz="2200" dirty="0">
                <a:latin typeface="微軟正黑體" panose="020B0604030504040204" pitchFamily="34" charset="-120"/>
                <a:ea typeface="微軟正黑體" panose="020B0604030504040204" pitchFamily="34" charset="-120"/>
                <a:cs typeface="Times New Roman" pitchFamily="18" charset="0"/>
              </a:rPr>
              <a:t>考生須依所屬高職學校規定時間內繳交報名表件，</a:t>
            </a:r>
            <a:r>
              <a:rPr lang="zh-TW" altLang="en-US" sz="2200" dirty="0">
                <a:solidFill>
                  <a:srgbClr val="FF0000"/>
                </a:solidFill>
                <a:latin typeface="微軟正黑體" panose="020B0604030504040204" pitchFamily="34" charset="-120"/>
                <a:ea typeface="微軟正黑體" panose="020B0604030504040204" pitchFamily="34" charset="-120"/>
                <a:cs typeface="Times New Roman" pitchFamily="18" charset="0"/>
              </a:rPr>
              <a:t>由高職學校統一收齊後，辦理集體繳寄，考生不得個別繳寄。</a:t>
            </a:r>
            <a:endParaRPr lang="en-US" altLang="zh-TW" sz="2200" b="1" dirty="0" smtClean="0">
              <a:solidFill>
                <a:srgbClr val="FF0000"/>
              </a:solidFill>
              <a:latin typeface="微軟正黑體" panose="020B0604030504040204" pitchFamily="34" charset="-120"/>
              <a:ea typeface="微軟正黑體" panose="020B0604030504040204" pitchFamily="34" charset="-120"/>
              <a:cs typeface="Times New Roman" pitchFamily="18" charset="0"/>
            </a:endParaRPr>
          </a:p>
        </p:txBody>
      </p:sp>
      <p:sp>
        <p:nvSpPr>
          <p:cNvPr id="84995"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C861F076-2B44-4513-9098-09774A3E6768}" type="slidenum">
              <a:rPr lang="zh-TW" altLang="en-US" sz="1400" smtClean="0"/>
              <a:pPr>
                <a:spcBef>
                  <a:spcPct val="0"/>
                </a:spcBef>
                <a:buFontTx/>
                <a:buNone/>
              </a:pPr>
              <a:t>38</a:t>
            </a:fld>
            <a:endParaRPr lang="en-US" altLang="zh-TW" sz="1400" smtClean="0"/>
          </a:p>
        </p:txBody>
      </p:sp>
      <p:sp>
        <p:nvSpPr>
          <p:cNvPr id="7" name="矩形 6"/>
          <p:cNvSpPr/>
          <p:nvPr/>
        </p:nvSpPr>
        <p:spPr>
          <a:xfrm>
            <a:off x="194696" y="1090539"/>
            <a:ext cx="3009152"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smtClean="0">
                <a:latin typeface="微軟正黑體" panose="020B0604030504040204" pitchFamily="34" charset="-120"/>
                <a:ea typeface="微軟正黑體" panose="020B0604030504040204" pitchFamily="34" charset="-120"/>
              </a:rPr>
              <a:t>被推薦考生網路</a:t>
            </a:r>
            <a:r>
              <a:rPr lang="zh-TW" altLang="en-US" sz="2400" b="1" dirty="0">
                <a:latin typeface="微軟正黑體" panose="020B0604030504040204" pitchFamily="34" charset="-120"/>
                <a:ea typeface="微軟正黑體" panose="020B0604030504040204" pitchFamily="34" charset="-120"/>
              </a:rPr>
              <a:t>報名</a:t>
            </a:r>
          </a:p>
        </p:txBody>
      </p:sp>
      <p:sp>
        <p:nvSpPr>
          <p:cNvPr id="85001" name="文字方塊 8"/>
          <p:cNvSpPr txBox="1">
            <a:spLocks noChangeArrowheads="1"/>
          </p:cNvSpPr>
          <p:nvPr/>
        </p:nvSpPr>
        <p:spPr bwMode="auto">
          <a:xfrm>
            <a:off x="3174078" y="1122413"/>
            <a:ext cx="58191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16</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起至</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23</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17:00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止）</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標題 5"/>
          <p:cNvSpPr>
            <a:spLocks noGrp="1"/>
          </p:cNvSpPr>
          <p:nvPr>
            <p:ph type="title"/>
          </p:nvPr>
        </p:nvSpPr>
        <p:spPr>
          <a:xfrm>
            <a:off x="0" y="188640"/>
            <a:ext cx="91440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拾壹、作業</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流程注意事項</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5/8</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87042" name="內容版面配置區 2"/>
          <p:cNvSpPr>
            <a:spLocks noGrp="1"/>
          </p:cNvSpPr>
          <p:nvPr>
            <p:ph idx="1"/>
          </p:nvPr>
        </p:nvSpPr>
        <p:spPr>
          <a:xfrm>
            <a:off x="195263" y="1514475"/>
            <a:ext cx="8645525" cy="1773238"/>
          </a:xfrm>
        </p:spPr>
        <p:txBody>
          <a:bodyPr/>
          <a:lstStyle/>
          <a:p>
            <a:pPr algn="just">
              <a:buFont typeface="Wingdings" panose="05000000000000000000" pitchFamily="2" charset="2"/>
              <a:buChar char="u"/>
            </a:pPr>
            <a:r>
              <a:rPr lang="zh-TW" altLang="zh-TW" sz="2100" dirty="0" smtClean="0">
                <a:latin typeface="微軟正黑體" panose="020B0604030504040204" pitchFamily="34" charset="-120"/>
                <a:ea typeface="微軟正黑體" panose="020B0604030504040204" pitchFamily="34" charset="-120"/>
              </a:rPr>
              <a:t>請各高職學校收齊被推薦考生資料後，至</a:t>
            </a:r>
            <a:r>
              <a:rPr lang="zh-TW" altLang="zh-TW" sz="2100" b="1" dirty="0" smtClean="0">
                <a:solidFill>
                  <a:srgbClr val="0000FF"/>
                </a:solidFill>
                <a:latin typeface="微軟正黑體" panose="020B0604030504040204" pitchFamily="34" charset="-120"/>
                <a:ea typeface="微軟正黑體" panose="020B0604030504040204" pitchFamily="34" charset="-120"/>
              </a:rPr>
              <a:t>高職學校作業及查詢系統列印「</a:t>
            </a:r>
            <a:r>
              <a:rPr lang="en-US" altLang="zh-TW" sz="2100" b="1"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2100" b="1"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學年度</a:t>
            </a:r>
            <a:r>
              <a:rPr lang="zh-TW" altLang="zh-TW" sz="2100" b="1" dirty="0" smtClean="0">
                <a:solidFill>
                  <a:srgbClr val="0000FF"/>
                </a:solidFill>
                <a:latin typeface="微軟正黑體" panose="020B0604030504040204" pitchFamily="34" charset="-120"/>
                <a:ea typeface="微軟正黑體" panose="020B0604030504040204" pitchFamily="34" charset="-120"/>
              </a:rPr>
              <a:t>繁星計畫聯合推薦甄選入學高職學校推薦考生資料專用信封封面」</a:t>
            </a:r>
            <a:r>
              <a:rPr lang="zh-TW" altLang="zh-TW" sz="2100" dirty="0" smtClean="0">
                <a:latin typeface="微軟正黑體" panose="020B0604030504040204" pitchFamily="34" charset="-120"/>
                <a:ea typeface="微軟正黑體" panose="020B0604030504040204" pitchFamily="34" charset="-120"/>
              </a:rPr>
              <a:t>，將所有考生資料袋一起裝箱或裝袋</a:t>
            </a:r>
            <a:r>
              <a:rPr lang="zh-TW" altLang="en-US" sz="2100" dirty="0" smtClean="0">
                <a:latin typeface="微軟正黑體" panose="020B0604030504040204" pitchFamily="34" charset="-120"/>
                <a:ea typeface="微軟正黑體" panose="020B0604030504040204" pitchFamily="34" charset="-120"/>
              </a:rPr>
              <a:t>，</a:t>
            </a:r>
            <a:r>
              <a:rPr lang="zh-TW" altLang="en-US" sz="2100" dirty="0" smtClean="0">
                <a:solidFill>
                  <a:srgbClr val="C00000"/>
                </a:solidFill>
                <a:latin typeface="微軟正黑體" panose="020B0604030504040204" pitchFamily="34" charset="-120"/>
                <a:ea typeface="微軟正黑體" panose="020B0604030504040204" pitchFamily="34" charset="-120"/>
              </a:rPr>
              <a:t>統一由學校集體寄送報名資料至本委員會</a:t>
            </a:r>
            <a:r>
              <a:rPr lang="zh-TW" altLang="en-US" sz="2100" dirty="0" smtClean="0">
                <a:latin typeface="微軟正黑體" panose="020B0604030504040204" pitchFamily="34" charset="-120"/>
                <a:ea typeface="微軟正黑體" panose="020B0604030504040204" pitchFamily="34" charset="-120"/>
              </a:rPr>
              <a:t>（以郵戳為憑，逾時概不受理）</a:t>
            </a:r>
            <a:endParaRPr lang="en-US" altLang="zh-TW" sz="2100" dirty="0" smtClean="0">
              <a:latin typeface="微軟正黑體" panose="020B0604030504040204" pitchFamily="34" charset="-120"/>
              <a:ea typeface="微軟正黑體" panose="020B0604030504040204" pitchFamily="34" charset="-120"/>
            </a:endParaRPr>
          </a:p>
          <a:p>
            <a:pPr algn="just">
              <a:buFont typeface="Wingdings" panose="05000000000000000000" pitchFamily="2" charset="2"/>
              <a:buChar char="u"/>
            </a:pPr>
            <a:r>
              <a:rPr lang="zh-TW" altLang="en-US" sz="2100" dirty="0" smtClean="0">
                <a:latin typeface="微軟正黑體" panose="020B0604030504040204" pitchFamily="34" charset="-120"/>
                <a:ea typeface="微軟正黑體" panose="020B0604030504040204" pitchFamily="34" charset="-120"/>
              </a:rPr>
              <a:t>收件情形學校可上學校作業系統查詢，考生可至網路報名系統查詢</a:t>
            </a:r>
            <a:r>
              <a:rPr lang="zh-TW" altLang="en-US" sz="2000" dirty="0" smtClean="0">
                <a:latin typeface="微軟正黑體" panose="020B0604030504040204" pitchFamily="34" charset="-120"/>
                <a:ea typeface="微軟正黑體" panose="020B0604030504040204" pitchFamily="34" charset="-120"/>
              </a:rPr>
              <a:t>。</a:t>
            </a:r>
          </a:p>
        </p:txBody>
      </p:sp>
      <p:sp>
        <p:nvSpPr>
          <p:cNvPr id="87043"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CB9EEF89-D7FA-4FAF-B4A2-ED5BE42D0864}" type="slidenum">
              <a:rPr lang="zh-TW" altLang="en-US" sz="1400" smtClean="0"/>
              <a:pPr>
                <a:spcBef>
                  <a:spcPct val="0"/>
                </a:spcBef>
                <a:buFontTx/>
                <a:buNone/>
              </a:pPr>
              <a:t>39</a:t>
            </a:fld>
            <a:endParaRPr lang="en-US" altLang="zh-TW" sz="1400" smtClean="0"/>
          </a:p>
        </p:txBody>
      </p:sp>
      <p:sp>
        <p:nvSpPr>
          <p:cNvPr id="24" name="矩形 23"/>
          <p:cNvSpPr/>
          <p:nvPr/>
        </p:nvSpPr>
        <p:spPr>
          <a:xfrm>
            <a:off x="107504" y="1059181"/>
            <a:ext cx="2649112"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latin typeface="華康中黑體" pitchFamily="49" charset="-120"/>
                <a:ea typeface="華康中黑體" pitchFamily="49" charset="-120"/>
              </a:rPr>
              <a:t>郵寄報名相關表件</a:t>
            </a:r>
          </a:p>
        </p:txBody>
      </p:sp>
      <p:sp>
        <p:nvSpPr>
          <p:cNvPr id="87048" name="文字方塊 24"/>
          <p:cNvSpPr txBox="1">
            <a:spLocks noChangeArrowheads="1"/>
          </p:cNvSpPr>
          <p:nvPr/>
        </p:nvSpPr>
        <p:spPr bwMode="auto">
          <a:xfrm>
            <a:off x="2698875" y="1103251"/>
            <a:ext cx="540151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24</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日前</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，以快遞或限時掛號寄送本會）</a:t>
            </a:r>
          </a:p>
        </p:txBody>
      </p:sp>
      <p:sp>
        <p:nvSpPr>
          <p:cNvPr id="26" name="矩形 25"/>
          <p:cNvSpPr/>
          <p:nvPr/>
        </p:nvSpPr>
        <p:spPr>
          <a:xfrm>
            <a:off x="107504" y="3387725"/>
            <a:ext cx="4802403"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報名資格及比序成績審查結果公告</a:t>
            </a:r>
          </a:p>
        </p:txBody>
      </p:sp>
      <p:sp>
        <p:nvSpPr>
          <p:cNvPr id="35852" name="內容版面配置區 2"/>
          <p:cNvSpPr txBox="1">
            <a:spLocks/>
          </p:cNvSpPr>
          <p:nvPr/>
        </p:nvSpPr>
        <p:spPr bwMode="auto">
          <a:xfrm>
            <a:off x="200760" y="3927723"/>
            <a:ext cx="8640028" cy="2381250"/>
          </a:xfrm>
          <a:prstGeom prst="rect">
            <a:avLst/>
          </a:prstGeom>
          <a:noFill/>
          <a:ln>
            <a:noFill/>
          </a:ln>
          <a:extLst/>
        </p:spPr>
        <p:txBody>
          <a:bodyPr/>
          <a:lstStyle>
            <a:lvl1pPr marL="342900" indent="-342900"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just">
              <a:buFont typeface="Wingdings" panose="05000000000000000000" pitchFamily="2" charset="2"/>
              <a:buChar char="u"/>
              <a:defRPr/>
            </a:pPr>
            <a:r>
              <a:rPr lang="zh-TW" altLang="zh-TW" sz="2100" dirty="0" smtClean="0">
                <a:latin typeface="微軟正黑體" panose="020B0604030504040204" pitchFamily="34" charset="-120"/>
                <a:ea typeface="微軟正黑體" panose="020B0604030504040204" pitchFamily="34" charset="-120"/>
              </a:rPr>
              <a:t>本</a:t>
            </a:r>
            <a:r>
              <a:rPr lang="zh-TW" altLang="zh-TW" sz="2100" dirty="0">
                <a:latin typeface="微軟正黑體" panose="020B0604030504040204" pitchFamily="34" charset="-120"/>
                <a:ea typeface="微軟正黑體" panose="020B0604030504040204" pitchFamily="34" charset="-120"/>
              </a:rPr>
              <a:t>委員會</a:t>
            </a:r>
            <a:r>
              <a:rPr lang="zh-TW" altLang="zh-TW" sz="2100" dirty="0" smtClean="0">
                <a:latin typeface="微軟正黑體" panose="020B0604030504040204" pitchFamily="34" charset="-120"/>
                <a:ea typeface="微軟正黑體" panose="020B0604030504040204" pitchFamily="34" charset="-120"/>
              </a:rPr>
              <a:t>於</a:t>
            </a:r>
            <a:r>
              <a:rPr lang="en-US" altLang="zh-TW" sz="2100" dirty="0" smtClean="0">
                <a:latin typeface="微軟正黑體" panose="020B0604030504040204" pitchFamily="34" charset="-120"/>
                <a:ea typeface="微軟正黑體" panose="020B0604030504040204" pitchFamily="34" charset="-120"/>
              </a:rPr>
              <a:t>111</a:t>
            </a:r>
            <a:r>
              <a:rPr lang="zh-TW" altLang="en-US" sz="2100" dirty="0" smtClean="0">
                <a:latin typeface="微軟正黑體" panose="020B0604030504040204" pitchFamily="34" charset="-120"/>
                <a:ea typeface="微軟正黑體" panose="020B0604030504040204" pitchFamily="34" charset="-120"/>
              </a:rPr>
              <a:t>年</a:t>
            </a:r>
            <a:r>
              <a:rPr lang="en-US" altLang="zh-TW" sz="2100" dirty="0" smtClean="0">
                <a:latin typeface="微軟正黑體" panose="020B0604030504040204" pitchFamily="34" charset="-120"/>
                <a:ea typeface="微軟正黑體" panose="020B0604030504040204" pitchFamily="34" charset="-120"/>
              </a:rPr>
              <a:t>4</a:t>
            </a:r>
            <a:r>
              <a:rPr lang="zh-TW" altLang="zh-TW" sz="2100" dirty="0" smtClean="0">
                <a:latin typeface="微軟正黑體" panose="020B0604030504040204" pitchFamily="34" charset="-120"/>
                <a:ea typeface="微軟正黑體" panose="020B0604030504040204" pitchFamily="34" charset="-120"/>
              </a:rPr>
              <a:t>月</a:t>
            </a:r>
            <a:r>
              <a:rPr lang="en-US" altLang="zh-TW" sz="2100" dirty="0" smtClean="0">
                <a:latin typeface="微軟正黑體" panose="020B0604030504040204" pitchFamily="34" charset="-120"/>
                <a:ea typeface="微軟正黑體" panose="020B0604030504040204" pitchFamily="34" charset="-120"/>
              </a:rPr>
              <a:t>12</a:t>
            </a:r>
            <a:r>
              <a:rPr lang="zh-TW" altLang="zh-TW" sz="2100" dirty="0" smtClean="0">
                <a:latin typeface="微軟正黑體" panose="020B0604030504040204" pitchFamily="34" charset="-120"/>
                <a:ea typeface="微軟正黑體" panose="020B0604030504040204" pitchFamily="34" charset="-120"/>
              </a:rPr>
              <a:t>日</a:t>
            </a:r>
            <a:r>
              <a:rPr lang="en-US" altLang="zh-TW" sz="2100" dirty="0" smtClean="0">
                <a:latin typeface="微軟正黑體" panose="020B0604030504040204" pitchFamily="34" charset="-120"/>
                <a:ea typeface="微軟正黑體" panose="020B0604030504040204" pitchFamily="34" charset="-120"/>
              </a:rPr>
              <a:t>10</a:t>
            </a:r>
            <a:r>
              <a:rPr lang="zh-TW" altLang="zh-TW" sz="2100" dirty="0" smtClean="0">
                <a:latin typeface="微軟正黑體" panose="020B0604030504040204" pitchFamily="34" charset="-120"/>
                <a:ea typeface="微軟正黑體" panose="020B0604030504040204" pitchFamily="34" charset="-120"/>
              </a:rPr>
              <a:t>：</a:t>
            </a:r>
            <a:r>
              <a:rPr lang="en-US" altLang="zh-TW" sz="2100" dirty="0" smtClean="0">
                <a:latin typeface="微軟正黑體" panose="020B0604030504040204" pitchFamily="34" charset="-120"/>
                <a:ea typeface="微軟正黑體" panose="020B0604030504040204" pitchFamily="34" charset="-120"/>
              </a:rPr>
              <a:t>00</a:t>
            </a:r>
            <a:r>
              <a:rPr lang="zh-TW" altLang="zh-TW" sz="2100" dirty="0">
                <a:latin typeface="微軟正黑體" panose="020B0604030504040204" pitchFamily="34" charset="-120"/>
                <a:ea typeface="微軟正黑體" panose="020B0604030504040204" pitchFamily="34" charset="-120"/>
              </a:rPr>
              <a:t>起，於本委員會網站</a:t>
            </a:r>
            <a:r>
              <a:rPr lang="zh-TW" altLang="zh-TW" sz="2100" b="1" dirty="0">
                <a:latin typeface="微軟正黑體" panose="020B0604030504040204" pitchFamily="34" charset="-120"/>
                <a:ea typeface="微軟正黑體" panose="020B0604030504040204" pitchFamily="34" charset="-120"/>
              </a:rPr>
              <a:t>「網路報名系統」</a:t>
            </a:r>
            <a:r>
              <a:rPr lang="zh-TW" altLang="zh-TW" sz="2100" dirty="0">
                <a:latin typeface="微軟正黑體" panose="020B0604030504040204" pitchFamily="34" charset="-120"/>
                <a:ea typeface="微軟正黑體" panose="020B0604030504040204" pitchFamily="34" charset="-120"/>
              </a:rPr>
              <a:t>之</a:t>
            </a:r>
            <a:r>
              <a:rPr lang="zh-TW" altLang="zh-TW" sz="2100" b="1" dirty="0">
                <a:latin typeface="微軟正黑體" panose="020B0604030504040204" pitchFamily="34" charset="-120"/>
                <a:ea typeface="微軟正黑體" panose="020B0604030504040204" pitchFamily="34" charset="-120"/>
              </a:rPr>
              <a:t>「查詢資格與比序審查結果」</a:t>
            </a:r>
            <a:r>
              <a:rPr lang="zh-TW" altLang="zh-TW" sz="2100" dirty="0">
                <a:latin typeface="微軟正黑體" panose="020B0604030504040204" pitchFamily="34" charset="-120"/>
                <a:ea typeface="微軟正黑體" panose="020B0604030504040204" pitchFamily="34" charset="-120"/>
              </a:rPr>
              <a:t>提供</a:t>
            </a:r>
            <a:r>
              <a:rPr lang="zh-TW" altLang="zh-TW" sz="2100" dirty="0" smtClean="0">
                <a:latin typeface="微軟正黑體" panose="020B0604030504040204" pitchFamily="34" charset="-120"/>
                <a:ea typeface="微軟正黑體" panose="020B0604030504040204" pitchFamily="34" charset="-120"/>
              </a:rPr>
              <a:t>查詢</a:t>
            </a:r>
            <a:r>
              <a:rPr lang="zh-TW" altLang="en-US" sz="2100" dirty="0" smtClean="0">
                <a:latin typeface="微軟正黑體" panose="020B0604030504040204" pitchFamily="34" charset="-120"/>
                <a:ea typeface="微軟正黑體" panose="020B0604030504040204" pitchFamily="34" charset="-120"/>
              </a:rPr>
              <a:t>。</a:t>
            </a:r>
            <a:endParaRPr lang="en-US" altLang="zh-TW" sz="2100" dirty="0" smtClean="0">
              <a:latin typeface="微軟正黑體" panose="020B0604030504040204" pitchFamily="34" charset="-120"/>
              <a:ea typeface="微軟正黑體" panose="020B0604030504040204" pitchFamily="34" charset="-120"/>
            </a:endParaRPr>
          </a:p>
          <a:p>
            <a:pPr algn="just">
              <a:buFont typeface="Wingdings" panose="05000000000000000000" pitchFamily="2" charset="2"/>
              <a:buChar char="u"/>
              <a:defRPr/>
            </a:pPr>
            <a:r>
              <a:rPr lang="zh-TW" altLang="en-US" sz="2100" dirty="0" smtClean="0">
                <a:latin typeface="微軟正黑體" panose="020B0604030504040204" pitchFamily="34" charset="-120"/>
                <a:ea typeface="微軟正黑體" panose="020B0604030504040204" pitchFamily="34" charset="-120"/>
              </a:rPr>
              <a:t>報名</a:t>
            </a:r>
            <a:r>
              <a:rPr lang="zh-TW" altLang="zh-TW" sz="2100" dirty="0" smtClean="0">
                <a:latin typeface="微軟正黑體" panose="020B0604030504040204" pitchFamily="34" charset="-120"/>
                <a:ea typeface="微軟正黑體" panose="020B0604030504040204" pitchFamily="34" charset="-120"/>
              </a:rPr>
              <a:t>資格</a:t>
            </a:r>
            <a:r>
              <a:rPr lang="zh-TW" altLang="zh-TW" sz="2100" dirty="0">
                <a:latin typeface="微軟正黑體" panose="020B0604030504040204" pitchFamily="34" charset="-120"/>
                <a:ea typeface="微軟正黑體" panose="020B0604030504040204" pitchFamily="34" charset="-120"/>
              </a:rPr>
              <a:t>審查不符者，本委員會</a:t>
            </a:r>
            <a:r>
              <a:rPr lang="zh-TW" altLang="zh-TW" sz="2100" dirty="0" smtClean="0">
                <a:latin typeface="微軟正黑體" panose="020B0604030504040204" pitchFamily="34" charset="-120"/>
                <a:ea typeface="微軟正黑體" panose="020B0604030504040204" pitchFamily="34" charset="-120"/>
              </a:rPr>
              <a:t>於</a:t>
            </a:r>
            <a:r>
              <a:rPr lang="en-US" altLang="zh-TW" sz="2100" dirty="0" smtClean="0">
                <a:latin typeface="微軟正黑體" panose="020B0604030504040204" pitchFamily="34" charset="-120"/>
                <a:ea typeface="微軟正黑體" panose="020B0604030504040204" pitchFamily="34" charset="-120"/>
              </a:rPr>
              <a:t>111</a:t>
            </a:r>
            <a:r>
              <a:rPr lang="zh-TW" altLang="en-US" sz="2100" dirty="0" smtClean="0">
                <a:latin typeface="微軟正黑體" panose="020B0604030504040204" pitchFamily="34" charset="-120"/>
                <a:ea typeface="微軟正黑體" panose="020B0604030504040204" pitchFamily="34" charset="-120"/>
              </a:rPr>
              <a:t>年</a:t>
            </a:r>
            <a:r>
              <a:rPr lang="en-US" altLang="zh-TW" sz="2100" dirty="0" smtClean="0">
                <a:latin typeface="微軟正黑體" panose="020B0604030504040204" pitchFamily="34" charset="-120"/>
                <a:ea typeface="微軟正黑體" panose="020B0604030504040204" pitchFamily="34" charset="-120"/>
              </a:rPr>
              <a:t>4</a:t>
            </a:r>
            <a:r>
              <a:rPr lang="zh-TW" altLang="zh-TW" sz="2100" dirty="0" smtClean="0">
                <a:latin typeface="微軟正黑體" panose="020B0604030504040204" pitchFamily="34" charset="-120"/>
                <a:ea typeface="微軟正黑體" panose="020B0604030504040204" pitchFamily="34" charset="-120"/>
              </a:rPr>
              <a:t>月</a:t>
            </a:r>
            <a:r>
              <a:rPr lang="en-US" altLang="zh-TW" sz="2100" dirty="0" smtClean="0">
                <a:latin typeface="微軟正黑體" panose="020B0604030504040204" pitchFamily="34" charset="-120"/>
                <a:ea typeface="微軟正黑體" panose="020B0604030504040204" pitchFamily="34" charset="-120"/>
              </a:rPr>
              <a:t>12</a:t>
            </a:r>
            <a:r>
              <a:rPr lang="zh-TW" altLang="zh-TW" sz="2100" dirty="0" smtClean="0">
                <a:latin typeface="微軟正黑體" panose="020B0604030504040204" pitchFamily="34" charset="-120"/>
                <a:ea typeface="微軟正黑體" panose="020B0604030504040204" pitchFamily="34" charset="-120"/>
              </a:rPr>
              <a:t>日</a:t>
            </a:r>
            <a:r>
              <a:rPr lang="en-US" altLang="zh-TW" sz="2100" dirty="0" smtClean="0">
                <a:latin typeface="微軟正黑體" panose="020B0604030504040204" pitchFamily="34" charset="-120"/>
                <a:ea typeface="微軟正黑體" panose="020B0604030504040204" pitchFamily="34" charset="-120"/>
              </a:rPr>
              <a:t>12</a:t>
            </a:r>
            <a:r>
              <a:rPr lang="zh-TW" altLang="zh-TW" sz="2100" dirty="0" smtClean="0">
                <a:latin typeface="微軟正黑體" panose="020B0604030504040204" pitchFamily="34" charset="-120"/>
                <a:ea typeface="微軟正黑體" panose="020B0604030504040204" pitchFamily="34" charset="-120"/>
              </a:rPr>
              <a:t>：</a:t>
            </a:r>
            <a:r>
              <a:rPr lang="en-US" altLang="zh-TW" sz="2100" dirty="0" smtClean="0">
                <a:latin typeface="微軟正黑體" panose="020B0604030504040204" pitchFamily="34" charset="-120"/>
                <a:ea typeface="微軟正黑體" panose="020B0604030504040204" pitchFamily="34" charset="-120"/>
              </a:rPr>
              <a:t>00</a:t>
            </a:r>
            <a:r>
              <a:rPr lang="zh-TW" altLang="zh-TW" sz="2100" dirty="0">
                <a:latin typeface="微軟正黑體" panose="020B0604030504040204" pitchFamily="34" charset="-120"/>
                <a:ea typeface="微軟正黑體" panose="020B0604030504040204" pitchFamily="34" charset="-120"/>
              </a:rPr>
              <a:t>前以傳真方式通知所屬高職學校</a:t>
            </a:r>
            <a:r>
              <a:rPr lang="zh-TW" altLang="zh-TW" sz="2100" dirty="0" smtClean="0">
                <a:latin typeface="微軟正黑體" panose="020B0604030504040204" pitchFamily="34" charset="-120"/>
                <a:ea typeface="微軟正黑體" panose="020B0604030504040204" pitchFamily="34" charset="-120"/>
              </a:rPr>
              <a:t>。</a:t>
            </a:r>
            <a:endParaRPr lang="en-US" altLang="zh-TW" sz="2100" dirty="0" smtClean="0">
              <a:latin typeface="微軟正黑體" panose="020B0604030504040204" pitchFamily="34" charset="-120"/>
              <a:ea typeface="微軟正黑體" panose="020B0604030504040204" pitchFamily="34" charset="-120"/>
            </a:endParaRPr>
          </a:p>
          <a:p>
            <a:pPr algn="just">
              <a:buFont typeface="Wingdings" panose="05000000000000000000" pitchFamily="2" charset="2"/>
              <a:buChar char="u"/>
              <a:defRPr/>
            </a:pPr>
            <a:r>
              <a:rPr lang="zh-TW" altLang="en-US" sz="2100" spc="-40" dirty="0" smtClean="0">
                <a:latin typeface="微軟正黑體" panose="020B0604030504040204" pitchFamily="34" charset="-120"/>
                <a:ea typeface="微軟正黑體" panose="020B0604030504040204" pitchFamily="34" charset="-120"/>
                <a:cs typeface="Times New Roman" pitchFamily="18" charset="0"/>
              </a:rPr>
              <a:t>若對審查結果或比序成績有疑義，</a:t>
            </a:r>
            <a:r>
              <a:rPr lang="zh-TW" altLang="en-US" sz="2100" spc="-40" dirty="0">
                <a:latin typeface="微軟正黑體" panose="020B0604030504040204" pitchFamily="34" charset="-120"/>
                <a:ea typeface="微軟正黑體" panose="020B0604030504040204" pitchFamily="34" charset="-120"/>
                <a:cs typeface="Times New Roman" pitchFamily="18" charset="0"/>
              </a:rPr>
              <a:t>請</a:t>
            </a:r>
            <a:r>
              <a:rPr lang="zh-TW" altLang="zh-TW" sz="2100" spc="-40" dirty="0" smtClean="0">
                <a:latin typeface="微軟正黑體" panose="020B0604030504040204" pitchFamily="34" charset="-120"/>
                <a:ea typeface="微軟正黑體" panose="020B0604030504040204" pitchFamily="34" charset="-120"/>
                <a:cs typeface="Times New Roman" pitchFamily="18" charset="0"/>
              </a:rPr>
              <a:t>於</a:t>
            </a:r>
            <a:r>
              <a:rPr lang="en-US" altLang="zh-TW" sz="2100" spc="-40" dirty="0" smtClean="0">
                <a:latin typeface="微軟正黑體" panose="020B0604030504040204" pitchFamily="34" charset="-120"/>
                <a:ea typeface="微軟正黑體" panose="020B0604030504040204" pitchFamily="34" charset="-120"/>
                <a:cs typeface="Times New Roman" pitchFamily="18" charset="0"/>
              </a:rPr>
              <a:t>111</a:t>
            </a:r>
            <a:r>
              <a:rPr lang="zh-TW" altLang="en-US" sz="2100" spc="-40" dirty="0" smtClean="0">
                <a:latin typeface="微軟正黑體" panose="020B0604030504040204" pitchFamily="34" charset="-120"/>
                <a:ea typeface="微軟正黑體" panose="020B0604030504040204" pitchFamily="34" charset="-120"/>
                <a:cs typeface="Times New Roman" pitchFamily="18" charset="0"/>
              </a:rPr>
              <a:t>年</a:t>
            </a:r>
            <a:r>
              <a:rPr lang="en-US" altLang="zh-TW" sz="2100" spc="-40" dirty="0">
                <a:latin typeface="微軟正黑體" panose="020B0604030504040204" pitchFamily="34" charset="-120"/>
                <a:ea typeface="微軟正黑體" panose="020B0604030504040204" pitchFamily="34" charset="-120"/>
                <a:cs typeface="Times New Roman" pitchFamily="18" charset="0"/>
              </a:rPr>
              <a:t>4</a:t>
            </a:r>
            <a:r>
              <a:rPr lang="zh-TW" altLang="zh-TW" sz="2100" spc="-40" dirty="0" smtClean="0">
                <a:latin typeface="微軟正黑體" panose="020B0604030504040204" pitchFamily="34" charset="-120"/>
                <a:ea typeface="微軟正黑體" panose="020B0604030504040204" pitchFamily="34" charset="-120"/>
                <a:cs typeface="Times New Roman" pitchFamily="18" charset="0"/>
              </a:rPr>
              <a:t>月</a:t>
            </a:r>
            <a:r>
              <a:rPr lang="en-US" altLang="zh-TW" sz="2100" spc="-40" dirty="0" smtClean="0">
                <a:latin typeface="微軟正黑體" panose="020B0604030504040204" pitchFamily="34" charset="-120"/>
                <a:ea typeface="微軟正黑體" panose="020B0604030504040204" pitchFamily="34" charset="-120"/>
                <a:cs typeface="Times New Roman" pitchFamily="18" charset="0"/>
              </a:rPr>
              <a:t>13</a:t>
            </a:r>
            <a:r>
              <a:rPr lang="zh-TW" altLang="zh-TW" sz="2100" spc="-40" dirty="0" smtClean="0">
                <a:latin typeface="微軟正黑體" panose="020B0604030504040204" pitchFamily="34" charset="-120"/>
                <a:ea typeface="微軟正黑體" panose="020B0604030504040204" pitchFamily="34" charset="-120"/>
                <a:cs typeface="Times New Roman" pitchFamily="18" charset="0"/>
              </a:rPr>
              <a:t>日</a:t>
            </a:r>
            <a:r>
              <a:rPr lang="en-US" altLang="zh-TW" sz="2100" spc="-40" dirty="0" smtClean="0">
                <a:latin typeface="微軟正黑體" panose="020B0604030504040204" pitchFamily="34" charset="-120"/>
                <a:ea typeface="微軟正黑體" panose="020B0604030504040204" pitchFamily="34" charset="-120"/>
                <a:cs typeface="Times New Roman" pitchFamily="18" charset="0"/>
              </a:rPr>
              <a:t>12</a:t>
            </a:r>
            <a:r>
              <a:rPr lang="zh-TW" altLang="zh-TW" sz="2100" spc="-40" dirty="0" smtClean="0">
                <a:latin typeface="微軟正黑體" panose="020B0604030504040204" pitchFamily="34" charset="-120"/>
                <a:ea typeface="微軟正黑體" panose="020B0604030504040204" pitchFamily="34" charset="-120"/>
                <a:cs typeface="Times New Roman" pitchFamily="18" charset="0"/>
              </a:rPr>
              <a:t>：</a:t>
            </a:r>
            <a:r>
              <a:rPr lang="en-US" altLang="zh-TW" sz="2100" spc="-40" dirty="0" smtClean="0">
                <a:latin typeface="微軟正黑體" panose="020B0604030504040204" pitchFamily="34" charset="-120"/>
                <a:ea typeface="微軟正黑體" panose="020B0604030504040204" pitchFamily="34" charset="-120"/>
                <a:cs typeface="Times New Roman" pitchFamily="18" charset="0"/>
              </a:rPr>
              <a:t>00</a:t>
            </a:r>
            <a:r>
              <a:rPr lang="zh-TW" altLang="zh-TW" sz="2100" spc="-40" dirty="0">
                <a:latin typeface="微軟正黑體" panose="020B0604030504040204" pitchFamily="34" charset="-120"/>
                <a:ea typeface="微軟正黑體" panose="020B0604030504040204" pitchFamily="34" charset="-120"/>
                <a:cs typeface="Times New Roman" pitchFamily="18" charset="0"/>
              </a:rPr>
              <a:t>前，</a:t>
            </a:r>
            <a:r>
              <a:rPr lang="zh-TW" altLang="zh-TW" sz="2100" spc="-40" dirty="0" smtClean="0">
                <a:latin typeface="微軟正黑體" panose="020B0604030504040204" pitchFamily="34" charset="-120"/>
                <a:ea typeface="微軟正黑體" panose="020B0604030504040204" pitchFamily="34" charset="-120"/>
                <a:cs typeface="Times New Roman" pitchFamily="18" charset="0"/>
              </a:rPr>
              <a:t>填寫</a:t>
            </a:r>
            <a:r>
              <a:rPr lang="zh-TW" altLang="en-US" sz="2100" spc="-40" dirty="0" smtClean="0">
                <a:latin typeface="微軟正黑體" panose="020B0604030504040204" pitchFamily="34" charset="-120"/>
                <a:ea typeface="微軟正黑體" panose="020B0604030504040204" pitchFamily="34" charset="-120"/>
                <a:cs typeface="Times New Roman" pitchFamily="18" charset="0"/>
              </a:rPr>
              <a:t>附件五之「</a:t>
            </a:r>
            <a:r>
              <a:rPr lang="zh-TW" altLang="zh-TW" sz="2100" spc="-40" dirty="0" smtClean="0">
                <a:latin typeface="微軟正黑體" panose="020B0604030504040204" pitchFamily="34" charset="-120"/>
                <a:ea typeface="微軟正黑體" panose="020B0604030504040204" pitchFamily="34" charset="-120"/>
                <a:cs typeface="Times New Roman" pitchFamily="18" charset="0"/>
              </a:rPr>
              <a:t>推薦</a:t>
            </a:r>
            <a:r>
              <a:rPr lang="zh-TW" altLang="zh-TW" sz="2100" spc="-40" dirty="0">
                <a:latin typeface="微軟正黑體" panose="020B0604030504040204" pitchFamily="34" charset="-120"/>
                <a:ea typeface="微軟正黑體" panose="020B0604030504040204" pitchFamily="34" charset="-120"/>
                <a:cs typeface="Times New Roman" pitchFamily="18" charset="0"/>
              </a:rPr>
              <a:t>報名資格</a:t>
            </a:r>
            <a:r>
              <a:rPr lang="zh-TW" altLang="zh-TW" sz="2100" spc="-40" dirty="0" smtClean="0">
                <a:latin typeface="微軟正黑體" panose="020B0604030504040204" pitchFamily="34" charset="-120"/>
                <a:ea typeface="微軟正黑體" panose="020B0604030504040204" pitchFamily="34" charset="-120"/>
                <a:cs typeface="Times New Roman" pitchFamily="18" charset="0"/>
              </a:rPr>
              <a:t>及第</a:t>
            </a:r>
            <a:r>
              <a:rPr lang="en-US" altLang="zh-TW" sz="2100" spc="-40" dirty="0" smtClean="0">
                <a:latin typeface="微軟正黑體" panose="020B0604030504040204" pitchFamily="34" charset="-120"/>
                <a:ea typeface="微軟正黑體" panose="020B0604030504040204" pitchFamily="34" charset="-120"/>
                <a:cs typeface="Times New Roman" pitchFamily="18" charset="0"/>
              </a:rPr>
              <a:t>7</a:t>
            </a:r>
            <a:r>
              <a:rPr lang="zh-TW" altLang="zh-TW" sz="2100" spc="-40" dirty="0" smtClean="0">
                <a:latin typeface="微軟正黑體" panose="020B0604030504040204" pitchFamily="34" charset="-120"/>
                <a:ea typeface="微軟正黑體" panose="020B0604030504040204" pitchFamily="34" charset="-120"/>
                <a:cs typeface="Times New Roman" pitchFamily="18" charset="0"/>
              </a:rPr>
              <a:t>比</a:t>
            </a:r>
            <a:r>
              <a:rPr lang="zh-TW" altLang="zh-TW" sz="2100" spc="-40" dirty="0">
                <a:latin typeface="微軟正黑體" panose="020B0604030504040204" pitchFamily="34" charset="-120"/>
                <a:ea typeface="微軟正黑體" panose="020B0604030504040204" pitchFamily="34" charset="-120"/>
                <a:cs typeface="Times New Roman" pitchFamily="18" charset="0"/>
              </a:rPr>
              <a:t>序、</a:t>
            </a:r>
            <a:r>
              <a:rPr lang="zh-TW" altLang="zh-TW" sz="2100" spc="-40" dirty="0" smtClean="0">
                <a:latin typeface="微軟正黑體" panose="020B0604030504040204" pitchFamily="34" charset="-120"/>
                <a:ea typeface="微軟正黑體" panose="020B0604030504040204" pitchFamily="34" charset="-120"/>
                <a:cs typeface="Times New Roman" pitchFamily="18" charset="0"/>
              </a:rPr>
              <a:t>第</a:t>
            </a:r>
            <a:r>
              <a:rPr lang="en-US" altLang="zh-TW" sz="2100" spc="-40" dirty="0" smtClean="0">
                <a:latin typeface="微軟正黑體" panose="020B0604030504040204" pitchFamily="34" charset="-120"/>
                <a:ea typeface="微軟正黑體" panose="020B0604030504040204" pitchFamily="34" charset="-120"/>
                <a:cs typeface="Times New Roman" pitchFamily="18" charset="0"/>
              </a:rPr>
              <a:t>8</a:t>
            </a:r>
            <a:r>
              <a:rPr lang="zh-TW" altLang="zh-TW" sz="2100" spc="-40" dirty="0" smtClean="0">
                <a:latin typeface="微軟正黑體" panose="020B0604030504040204" pitchFamily="34" charset="-120"/>
                <a:ea typeface="微軟正黑體" panose="020B0604030504040204" pitchFamily="34" charset="-120"/>
                <a:cs typeface="Times New Roman" pitchFamily="18" charset="0"/>
              </a:rPr>
              <a:t>比</a:t>
            </a:r>
            <a:r>
              <a:rPr lang="zh-TW" altLang="zh-TW" sz="2100" spc="-40" dirty="0">
                <a:latin typeface="微軟正黑體" panose="020B0604030504040204" pitchFamily="34" charset="-120"/>
                <a:ea typeface="微軟正黑體" panose="020B0604030504040204" pitchFamily="34" charset="-120"/>
                <a:cs typeface="Times New Roman" pitchFamily="18" charset="0"/>
              </a:rPr>
              <a:t>序總合成績複查</a:t>
            </a:r>
            <a:r>
              <a:rPr lang="zh-TW" altLang="zh-TW" sz="2100" spc="-40" dirty="0" smtClean="0">
                <a:latin typeface="微軟正黑體" panose="020B0604030504040204" pitchFamily="34" charset="-120"/>
                <a:ea typeface="微軟正黑體" panose="020B0604030504040204" pitchFamily="34" charset="-120"/>
                <a:cs typeface="Times New Roman" pitchFamily="18" charset="0"/>
              </a:rPr>
              <a:t>申請表</a:t>
            </a:r>
            <a:r>
              <a:rPr lang="zh-TW" altLang="en-US" sz="2100" spc="-40" dirty="0" smtClean="0">
                <a:latin typeface="微軟正黑體" panose="020B0604030504040204" pitchFamily="34" charset="-120"/>
                <a:ea typeface="微軟正黑體" panose="020B0604030504040204" pitchFamily="34" charset="-120"/>
                <a:cs typeface="Times New Roman" pitchFamily="18" charset="0"/>
              </a:rPr>
              <a:t>」，</a:t>
            </a:r>
            <a:r>
              <a:rPr lang="zh-TW" altLang="en-US" sz="2100" dirty="0">
                <a:latin typeface="微軟正黑體" panose="020B0604030504040204" pitchFamily="34" charset="-120"/>
                <a:ea typeface="微軟正黑體" panose="020B0604030504040204" pitchFamily="34" charset="-120"/>
                <a:cs typeface="Times New Roman" panose="02020603050405020304" pitchFamily="18" charset="0"/>
              </a:rPr>
              <a:t>向本委員會以傳真方式提出</a:t>
            </a:r>
            <a:r>
              <a:rPr lang="zh-TW" altLang="en-US" sz="2100" dirty="0" smtClean="0">
                <a:latin typeface="微軟正黑體" panose="020B0604030504040204" pitchFamily="34" charset="-120"/>
                <a:ea typeface="微軟正黑體" panose="020B0604030504040204" pitchFamily="34" charset="-120"/>
                <a:cs typeface="Times New Roman" panose="02020603050405020304" pitchFamily="18" charset="0"/>
              </a:rPr>
              <a:t>申請</a:t>
            </a:r>
            <a:r>
              <a:rPr lang="zh-TW" altLang="en-US" sz="2100" dirty="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2100" spc="-40" dirty="0">
              <a:latin typeface="微軟正黑體" panose="020B0604030504040204" pitchFamily="34" charset="-120"/>
              <a:ea typeface="微軟正黑體" panose="020B0604030504040204" pitchFamily="34" charset="-120"/>
              <a:cs typeface="Times New Roman" pitchFamily="18" charset="0"/>
            </a:endParaRPr>
          </a:p>
        </p:txBody>
      </p:sp>
      <p:sp>
        <p:nvSpPr>
          <p:cNvPr id="87053" name="文字方塊 27"/>
          <p:cNvSpPr txBox="1">
            <a:spLocks noChangeArrowheads="1"/>
          </p:cNvSpPr>
          <p:nvPr/>
        </p:nvSpPr>
        <p:spPr bwMode="auto">
          <a:xfrm>
            <a:off x="4788024" y="3473574"/>
            <a:ext cx="30241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12</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起）</a:t>
            </a:r>
            <a:endPar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7"/>
          <p:cNvGraphicFramePr>
            <a:graphicFrameLocks noGrp="1"/>
          </p:cNvGraphicFramePr>
          <p:nvPr>
            <p:extLst>
              <p:ext uri="{D42A27DB-BD31-4B8C-83A1-F6EECF244321}">
                <p14:modId xmlns:p14="http://schemas.microsoft.com/office/powerpoint/2010/main" val="2137497070"/>
              </p:ext>
            </p:extLst>
          </p:nvPr>
        </p:nvGraphicFramePr>
        <p:xfrm>
          <a:off x="291652" y="1127812"/>
          <a:ext cx="8528826" cy="4740456"/>
        </p:xfrm>
        <a:graphic>
          <a:graphicData uri="http://schemas.openxmlformats.org/drawingml/2006/table">
            <a:tbl>
              <a:tblPr>
                <a:tableStyleId>{35758FB7-9AC5-4552-8A53-C91805E547FA}</a:tableStyleId>
              </a:tblPr>
              <a:tblGrid>
                <a:gridCol w="1066103">
                  <a:extLst>
                    <a:ext uri="{9D8B030D-6E8A-4147-A177-3AD203B41FA5}">
                      <a16:colId xmlns:a16="http://schemas.microsoft.com/office/drawing/2014/main" val="20000"/>
                    </a:ext>
                  </a:extLst>
                </a:gridCol>
                <a:gridCol w="1066103">
                  <a:extLst>
                    <a:ext uri="{9D8B030D-6E8A-4147-A177-3AD203B41FA5}">
                      <a16:colId xmlns:a16="http://schemas.microsoft.com/office/drawing/2014/main" val="20001"/>
                    </a:ext>
                  </a:extLst>
                </a:gridCol>
                <a:gridCol w="779990">
                  <a:extLst>
                    <a:ext uri="{9D8B030D-6E8A-4147-A177-3AD203B41FA5}">
                      <a16:colId xmlns:a16="http://schemas.microsoft.com/office/drawing/2014/main" val="20002"/>
                    </a:ext>
                  </a:extLst>
                </a:gridCol>
                <a:gridCol w="1123326">
                  <a:extLst>
                    <a:ext uri="{9D8B030D-6E8A-4147-A177-3AD203B41FA5}">
                      <a16:colId xmlns:a16="http://schemas.microsoft.com/office/drawing/2014/main" val="20003"/>
                    </a:ext>
                  </a:extLst>
                </a:gridCol>
                <a:gridCol w="1123326">
                  <a:extLst>
                    <a:ext uri="{9D8B030D-6E8A-4147-A177-3AD203B41FA5}">
                      <a16:colId xmlns:a16="http://schemas.microsoft.com/office/drawing/2014/main" val="20004"/>
                    </a:ext>
                  </a:extLst>
                </a:gridCol>
                <a:gridCol w="1123326">
                  <a:extLst>
                    <a:ext uri="{9D8B030D-6E8A-4147-A177-3AD203B41FA5}">
                      <a16:colId xmlns:a16="http://schemas.microsoft.com/office/drawing/2014/main" val="20005"/>
                    </a:ext>
                  </a:extLst>
                </a:gridCol>
                <a:gridCol w="1123326">
                  <a:extLst>
                    <a:ext uri="{9D8B030D-6E8A-4147-A177-3AD203B41FA5}">
                      <a16:colId xmlns:a16="http://schemas.microsoft.com/office/drawing/2014/main" val="20007"/>
                    </a:ext>
                  </a:extLst>
                </a:gridCol>
                <a:gridCol w="1123326">
                  <a:extLst>
                    <a:ext uri="{9D8B030D-6E8A-4147-A177-3AD203B41FA5}">
                      <a16:colId xmlns:a16="http://schemas.microsoft.com/office/drawing/2014/main" val="20009"/>
                    </a:ext>
                  </a:extLst>
                </a:gridCol>
              </a:tblGrid>
              <a:tr h="961338">
                <a:tc gridSpan="2">
                  <a:txBody>
                    <a:bodyPr/>
                    <a:lstStyle/>
                    <a:p>
                      <a:pPr algn="ctr" rtl="0" fontAlgn="ctr"/>
                      <a:r>
                        <a:rPr lang="zh-TW" altLang="en-US" sz="1800" b="1" u="none" strike="noStrike" dirty="0">
                          <a:effectLst/>
                          <a:latin typeface="微軟正黑體" panose="020B0604030504040204" pitchFamily="34" charset="-120"/>
                          <a:ea typeface="微軟正黑體" panose="020B0604030504040204" pitchFamily="34" charset="-120"/>
                        </a:rPr>
                        <a:t>科技繁星招生</a:t>
                      </a:r>
                      <a:br>
                        <a:rPr lang="zh-TW" altLang="en-US" sz="1800" b="1" u="none" strike="noStrike" dirty="0">
                          <a:effectLst/>
                          <a:latin typeface="微軟正黑體" panose="020B0604030504040204" pitchFamily="34" charset="-120"/>
                          <a:ea typeface="微軟正黑體" panose="020B0604030504040204" pitchFamily="34" charset="-120"/>
                        </a:rPr>
                      </a:br>
                      <a:r>
                        <a:rPr lang="zh-TW" altLang="en-US" sz="1800" b="1" u="none" strike="noStrike" dirty="0">
                          <a:effectLst/>
                          <a:latin typeface="微軟正黑體" panose="020B0604030504040204" pitchFamily="34" charset="-120"/>
                          <a:ea typeface="微軟正黑體" panose="020B0604030504040204" pitchFamily="34" charset="-120"/>
                        </a:rPr>
                        <a:t>學年度</a:t>
                      </a:r>
                      <a:r>
                        <a:rPr lang="en-US" altLang="zh-TW" sz="1800" b="1" u="none" strike="noStrike" dirty="0">
                          <a:effectLst/>
                          <a:latin typeface="微軟正黑體" panose="020B0604030504040204" pitchFamily="34" charset="-120"/>
                          <a:ea typeface="微軟正黑體" panose="020B0604030504040204" pitchFamily="34" charset="-120"/>
                        </a:rPr>
                        <a:t>/</a:t>
                      </a:r>
                      <a:r>
                        <a:rPr lang="zh-TW" altLang="en-US" sz="1800" b="1" u="none" strike="noStrike" dirty="0">
                          <a:effectLst/>
                          <a:latin typeface="微軟正黑體" panose="020B0604030504040204" pitchFamily="34" charset="-120"/>
                          <a:ea typeface="微軟正黑體" panose="020B0604030504040204" pitchFamily="34" charset="-120"/>
                        </a:rPr>
                        <a:t>學校別</a:t>
                      </a:r>
                      <a:endParaRPr lang="zh-TW" altLang="en-US" sz="1800" b="1"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9525" marR="9525" marT="9525" marB="0" anchor="ctr">
                    <a:lnL w="28575" cap="flat" cmpd="sng" algn="ctr">
                      <a:solidFill>
                        <a:schemeClr val="accent1">
                          <a:lumMod val="9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solidFill>
                  </a:tcPr>
                </a:tc>
                <a:tc hMerge="1">
                  <a:txBody>
                    <a:bodyPr/>
                    <a:lstStyle/>
                    <a:p>
                      <a:endParaRPr lang="zh-TW" altLang="en-US"/>
                    </a:p>
                  </a:txBody>
                  <a:tcPr/>
                </a:tc>
                <a:tc>
                  <a:txBody>
                    <a:bodyPr/>
                    <a:lstStyle/>
                    <a:p>
                      <a:pPr algn="ctr" rtl="0" fontAlgn="ctr"/>
                      <a:r>
                        <a:rPr lang="zh-TW" altLang="en-US" sz="1800" b="1" u="none" strike="noStrike" dirty="0">
                          <a:effectLst/>
                          <a:latin typeface="微軟正黑體" panose="020B0604030504040204" pitchFamily="34" charset="-120"/>
                          <a:ea typeface="微軟正黑體" panose="020B0604030504040204" pitchFamily="34" charset="-120"/>
                        </a:rPr>
                        <a:t>招生</a:t>
                      </a:r>
                      <a:br>
                        <a:rPr lang="zh-TW" altLang="en-US" sz="1800" b="1" u="none" strike="noStrike" dirty="0">
                          <a:effectLst/>
                          <a:latin typeface="微軟正黑體" panose="020B0604030504040204" pitchFamily="34" charset="-120"/>
                          <a:ea typeface="微軟正黑體" panose="020B0604030504040204" pitchFamily="34" charset="-120"/>
                        </a:rPr>
                      </a:br>
                      <a:r>
                        <a:rPr lang="zh-TW" altLang="en-US" sz="1800" b="1" u="none" strike="noStrike" dirty="0">
                          <a:effectLst/>
                          <a:latin typeface="微軟正黑體" panose="020B0604030504040204" pitchFamily="34" charset="-120"/>
                          <a:ea typeface="微軟正黑體" panose="020B0604030504040204" pitchFamily="34" charset="-120"/>
                        </a:rPr>
                        <a:t>校數</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solidFill>
                  </a:tcPr>
                </a:tc>
                <a:tc>
                  <a:txBody>
                    <a:bodyPr/>
                    <a:lstStyle/>
                    <a:p>
                      <a:pPr marL="0" algn="ctr" defTabSz="914400" rtl="0" eaLnBrk="1" fontAlgn="ctr" latinLnBrk="0" hangingPunct="1"/>
                      <a:r>
                        <a:rPr lang="zh-TW" altLang="en-US" sz="1800" b="1" u="none" strike="noStrike" dirty="0">
                          <a:effectLst/>
                          <a:latin typeface="微軟正黑體" panose="020B0604030504040204" pitchFamily="34" charset="-120"/>
                          <a:ea typeface="微軟正黑體" panose="020B0604030504040204" pitchFamily="34" charset="-120"/>
                        </a:rPr>
                        <a:t> </a:t>
                      </a:r>
                      <a:r>
                        <a:rPr lang="zh-TW" altLang="en-US" sz="1800" b="1" u="none" strike="noStrike" kern="1200" dirty="0" smtClean="0">
                          <a:solidFill>
                            <a:schemeClr val="dk1"/>
                          </a:solidFill>
                          <a:effectLst/>
                          <a:latin typeface="微軟正黑體" panose="020B0604030504040204" pitchFamily="34" charset="-120"/>
                          <a:ea typeface="微軟正黑體" panose="020B0604030504040204" pitchFamily="34" charset="-120"/>
                          <a:cs typeface="+mn-cs"/>
                        </a:rPr>
                        <a:t>招生</a:t>
                      </a:r>
                      <a:endParaRPr lang="en-US" altLang="zh-TW" sz="1800" b="1" u="none" strike="noStrike" kern="1200" dirty="0" smtClean="0">
                        <a:solidFill>
                          <a:schemeClr val="dk1"/>
                        </a:solidFill>
                        <a:effectLst/>
                        <a:latin typeface="微軟正黑體" panose="020B0604030504040204" pitchFamily="34" charset="-120"/>
                        <a:ea typeface="微軟正黑體" panose="020B0604030504040204" pitchFamily="34" charset="-120"/>
                        <a:cs typeface="+mn-cs"/>
                      </a:endParaRPr>
                    </a:p>
                    <a:p>
                      <a:pPr marL="0" algn="ctr" defTabSz="1077913" rtl="0" eaLnBrk="1" fontAlgn="ctr" latinLnBrk="0" hangingPunct="1"/>
                      <a:r>
                        <a:rPr lang="zh-TW" altLang="en-US" sz="1800" b="1" u="none" strike="noStrike" kern="1200" dirty="0" smtClean="0">
                          <a:solidFill>
                            <a:schemeClr val="dk1"/>
                          </a:solidFill>
                          <a:effectLst/>
                          <a:latin typeface="微軟正黑體" panose="020B0604030504040204" pitchFamily="34" charset="-120"/>
                          <a:ea typeface="微軟正黑體" panose="020B0604030504040204" pitchFamily="34" charset="-120"/>
                          <a:cs typeface="+mn-cs"/>
                        </a:rPr>
                        <a:t>名額</a:t>
                      </a:r>
                      <a:r>
                        <a:rPr lang="zh-TW" altLang="en-US" sz="1800" b="1" u="none" strike="noStrike" dirty="0">
                          <a:effectLst/>
                          <a:latin typeface="微軟正黑體" panose="020B0604030504040204" pitchFamily="34" charset="-120"/>
                          <a:ea typeface="微軟正黑體" panose="020B0604030504040204" pitchFamily="34" charset="-120"/>
                        </a:rPr>
                        <a:t/>
                      </a:r>
                      <a:br>
                        <a:rPr lang="zh-TW" altLang="en-US" sz="1800" b="1" u="none" strike="noStrike" dirty="0">
                          <a:effectLst/>
                          <a:latin typeface="微軟正黑體" panose="020B0604030504040204" pitchFamily="34" charset="-120"/>
                          <a:ea typeface="微軟正黑體" panose="020B0604030504040204" pitchFamily="34" charset="-120"/>
                        </a:rPr>
                      </a:br>
                      <a:r>
                        <a:rPr lang="en-US" sz="1400" b="0" u="none" strike="noStrike" dirty="0" smtClean="0">
                          <a:effectLst/>
                          <a:latin typeface="微軟正黑體" panose="020B0604030504040204" pitchFamily="34" charset="-120"/>
                          <a:ea typeface="微軟正黑體" panose="020B0604030504040204" pitchFamily="34" charset="-120"/>
                        </a:rPr>
                        <a:t>A</a:t>
                      </a:r>
                      <a:endParaRPr lang="en-US" sz="1800" b="0"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solidFill>
                  </a:tcPr>
                </a:tc>
                <a:tc>
                  <a:txBody>
                    <a:bodyPr/>
                    <a:lstStyle/>
                    <a:p>
                      <a:pPr algn="ctr" fontAlgn="ctr"/>
                      <a:r>
                        <a:rPr lang="zh-TW" altLang="en-US" sz="1800" b="1" u="none" strike="noStrike" dirty="0" smtClean="0">
                          <a:effectLst/>
                          <a:latin typeface="微軟正黑體" panose="020B0604030504040204" pitchFamily="34" charset="-120"/>
                          <a:ea typeface="微軟正黑體" panose="020B0604030504040204" pitchFamily="34" charset="-120"/>
                        </a:rPr>
                        <a:t>錄取</a:t>
                      </a:r>
                      <a:endParaRPr lang="en-US" altLang="zh-TW" sz="1800" b="1" u="none" strike="noStrike" dirty="0" smtClean="0">
                        <a:effectLst/>
                        <a:latin typeface="微軟正黑體" panose="020B0604030504040204" pitchFamily="34" charset="-120"/>
                        <a:ea typeface="微軟正黑體" panose="020B0604030504040204" pitchFamily="34" charset="-120"/>
                      </a:endParaRPr>
                    </a:p>
                    <a:p>
                      <a:pPr algn="ctr" fontAlgn="ctr"/>
                      <a:r>
                        <a:rPr lang="zh-TW" altLang="en-US" sz="1800" b="1" u="none" strike="noStrike" dirty="0" smtClean="0">
                          <a:effectLst/>
                          <a:latin typeface="微軟正黑體" panose="020B0604030504040204" pitchFamily="34" charset="-120"/>
                          <a:ea typeface="微軟正黑體" panose="020B0604030504040204" pitchFamily="34" charset="-120"/>
                        </a:rPr>
                        <a:t>人數</a:t>
                      </a:r>
                      <a:r>
                        <a:rPr lang="zh-TW" altLang="en-US" sz="1800" b="1" u="none" strike="noStrike" dirty="0">
                          <a:effectLst/>
                          <a:latin typeface="微軟正黑體" panose="020B0604030504040204" pitchFamily="34" charset="-120"/>
                          <a:ea typeface="微軟正黑體" panose="020B0604030504040204" pitchFamily="34" charset="-120"/>
                        </a:rPr>
                        <a:t/>
                      </a:r>
                      <a:br>
                        <a:rPr lang="zh-TW" altLang="en-US" sz="1800" b="1" u="none" strike="noStrike" dirty="0">
                          <a:effectLst/>
                          <a:latin typeface="微軟正黑體" panose="020B0604030504040204" pitchFamily="34" charset="-120"/>
                          <a:ea typeface="微軟正黑體" panose="020B0604030504040204" pitchFamily="34" charset="-120"/>
                        </a:rPr>
                      </a:br>
                      <a:r>
                        <a:rPr lang="en-US" sz="1400" b="0" u="none" strike="noStrike" kern="1200" dirty="0">
                          <a:solidFill>
                            <a:schemeClr val="dk1"/>
                          </a:solidFill>
                          <a:effectLst/>
                          <a:latin typeface="微軟正黑體" panose="020B0604030504040204" pitchFamily="34" charset="-120"/>
                          <a:ea typeface="微軟正黑體" panose="020B0604030504040204" pitchFamily="34" charset="-120"/>
                          <a:cs typeface="+mn-cs"/>
                        </a:rPr>
                        <a:t>B</a:t>
                      </a: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solidFill>
                  </a:tcPr>
                </a:tc>
                <a:tc>
                  <a:txBody>
                    <a:bodyPr/>
                    <a:lstStyle/>
                    <a:p>
                      <a:pPr algn="ctr" fontAlgn="ctr"/>
                      <a:r>
                        <a:rPr lang="zh-TW" altLang="en-US" sz="1800" b="1" u="none" strike="noStrike" dirty="0" smtClean="0">
                          <a:solidFill>
                            <a:srgbClr val="002060"/>
                          </a:solidFill>
                          <a:effectLst/>
                          <a:latin typeface="微軟正黑體" panose="020B0604030504040204" pitchFamily="34" charset="-120"/>
                          <a:ea typeface="微軟正黑體" panose="020B0604030504040204" pitchFamily="34" charset="-120"/>
                        </a:rPr>
                        <a:t>報到</a:t>
                      </a:r>
                      <a:endParaRPr lang="en-US" altLang="zh-TW" sz="1800" b="1" u="none" strike="noStrike" dirty="0" smtClean="0">
                        <a:solidFill>
                          <a:srgbClr val="002060"/>
                        </a:solidFill>
                        <a:effectLst/>
                        <a:latin typeface="微軟正黑體" panose="020B0604030504040204" pitchFamily="34" charset="-120"/>
                        <a:ea typeface="微軟正黑體" panose="020B0604030504040204" pitchFamily="34" charset="-120"/>
                      </a:endParaRPr>
                    </a:p>
                    <a:p>
                      <a:pPr algn="ctr" fontAlgn="ctr"/>
                      <a:r>
                        <a:rPr lang="zh-TW" altLang="en-US" sz="1800" b="1" u="none" strike="noStrike" dirty="0" smtClean="0">
                          <a:solidFill>
                            <a:srgbClr val="002060"/>
                          </a:solidFill>
                          <a:effectLst/>
                          <a:latin typeface="微軟正黑體" panose="020B0604030504040204" pitchFamily="34" charset="-120"/>
                          <a:ea typeface="微軟正黑體" panose="020B0604030504040204" pitchFamily="34" charset="-120"/>
                        </a:rPr>
                        <a:t>人數</a:t>
                      </a:r>
                      <a:r>
                        <a:rPr lang="zh-TW" altLang="en-US" sz="1800" b="1" u="none" strike="noStrike" dirty="0">
                          <a:solidFill>
                            <a:srgbClr val="002060"/>
                          </a:solidFill>
                          <a:effectLst/>
                          <a:latin typeface="微軟正黑體" panose="020B0604030504040204" pitchFamily="34" charset="-120"/>
                          <a:ea typeface="微軟正黑體" panose="020B0604030504040204" pitchFamily="34" charset="-120"/>
                        </a:rPr>
                        <a:t/>
                      </a:r>
                      <a:br>
                        <a:rPr lang="zh-TW" altLang="en-US" sz="1800" b="1" u="none" strike="noStrike" dirty="0">
                          <a:solidFill>
                            <a:srgbClr val="002060"/>
                          </a:solidFill>
                          <a:effectLst/>
                          <a:latin typeface="微軟正黑體" panose="020B0604030504040204" pitchFamily="34" charset="-120"/>
                          <a:ea typeface="微軟正黑體" panose="020B0604030504040204" pitchFamily="34" charset="-120"/>
                        </a:rPr>
                      </a:br>
                      <a:r>
                        <a:rPr lang="en-US" sz="1400" b="0" u="none" strike="noStrike" kern="1200" dirty="0">
                          <a:solidFill>
                            <a:schemeClr val="dk1"/>
                          </a:solidFill>
                          <a:effectLst/>
                          <a:latin typeface="微軟正黑體" panose="020B0604030504040204" pitchFamily="34" charset="-120"/>
                          <a:ea typeface="微軟正黑體" panose="020B0604030504040204" pitchFamily="34" charset="-120"/>
                          <a:cs typeface="+mn-cs"/>
                        </a:rPr>
                        <a:t>C</a:t>
                      </a: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solidFill>
                  </a:tcPr>
                </a:tc>
                <a:tc>
                  <a:txBody>
                    <a:bodyPr/>
                    <a:lstStyle/>
                    <a:p>
                      <a:pPr marL="0" algn="ctr" defTabSz="914400" rtl="0" eaLnBrk="1" fontAlgn="ctr" latinLnBrk="0" hangingPunct="1"/>
                      <a:r>
                        <a:rPr lang="zh-TW" altLang="en-US" sz="1800" b="1" u="none" strike="noStrike" dirty="0" smtClean="0">
                          <a:effectLst/>
                          <a:latin typeface="微軟正黑體" panose="020B0604030504040204" pitchFamily="34" charset="-120"/>
                          <a:ea typeface="微軟正黑體" panose="020B0604030504040204" pitchFamily="34" charset="-120"/>
                        </a:rPr>
                        <a:t>放棄</a:t>
                      </a:r>
                      <a:r>
                        <a:rPr lang="en-US" altLang="zh-TW" sz="1800" b="1" u="none" strike="noStrike" dirty="0" smtClean="0">
                          <a:effectLst/>
                          <a:latin typeface="微軟正黑體" panose="020B0604030504040204" pitchFamily="34" charset="-120"/>
                          <a:ea typeface="微軟正黑體" panose="020B0604030504040204" pitchFamily="34" charset="-120"/>
                        </a:rPr>
                        <a:t/>
                      </a:r>
                      <a:br>
                        <a:rPr lang="en-US" altLang="zh-TW" sz="1800" b="1" u="none" strike="noStrike" dirty="0" smtClean="0">
                          <a:effectLst/>
                          <a:latin typeface="微軟正黑體" panose="020B0604030504040204" pitchFamily="34" charset="-120"/>
                          <a:ea typeface="微軟正黑體" panose="020B0604030504040204" pitchFamily="34" charset="-120"/>
                        </a:rPr>
                      </a:br>
                      <a:r>
                        <a:rPr lang="zh-TW" altLang="en-US" sz="1800" b="1" u="none" strike="noStrike" dirty="0" smtClean="0">
                          <a:effectLst/>
                          <a:latin typeface="微軟正黑體" panose="020B0604030504040204" pitchFamily="34" charset="-120"/>
                          <a:ea typeface="微軟正黑體" panose="020B0604030504040204" pitchFamily="34" charset="-120"/>
                        </a:rPr>
                        <a:t>報到</a:t>
                      </a:r>
                      <a:br>
                        <a:rPr lang="zh-TW" altLang="en-US" sz="1800" b="1" u="none" strike="noStrike" dirty="0" smtClean="0">
                          <a:effectLst/>
                          <a:latin typeface="微軟正黑體" panose="020B0604030504040204" pitchFamily="34" charset="-120"/>
                          <a:ea typeface="微軟正黑體" panose="020B0604030504040204" pitchFamily="34" charset="-120"/>
                        </a:rPr>
                      </a:br>
                      <a:r>
                        <a:rPr lang="en-US" altLang="zh-TW" sz="1400" b="0" u="none" strike="noStrike" kern="1200" dirty="0" smtClean="0">
                          <a:solidFill>
                            <a:schemeClr val="dk1"/>
                          </a:solidFill>
                          <a:effectLst/>
                          <a:latin typeface="微軟正黑體" panose="020B0604030504040204" pitchFamily="34" charset="-120"/>
                          <a:ea typeface="微軟正黑體" panose="020B0604030504040204" pitchFamily="34" charset="-120"/>
                          <a:cs typeface="+mn-cs"/>
                        </a:rPr>
                        <a:t>D</a:t>
                      </a:r>
                      <a:r>
                        <a:rPr lang="en-US" sz="1400" b="0" u="none" strike="noStrike" kern="1200" dirty="0" smtClean="0">
                          <a:solidFill>
                            <a:schemeClr val="dk1"/>
                          </a:solidFill>
                          <a:effectLst/>
                          <a:latin typeface="微軟正黑體" panose="020B0604030504040204" pitchFamily="34" charset="-120"/>
                          <a:ea typeface="微軟正黑體" panose="020B0604030504040204" pitchFamily="34" charset="-120"/>
                          <a:cs typeface="+mn-cs"/>
                        </a:rPr>
                        <a:t>=(B-C)</a:t>
                      </a:r>
                      <a:endParaRPr lang="en-US" sz="1400" b="0" u="none" strike="noStrike"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solidFill>
                  </a:tcPr>
                </a:tc>
                <a:tc>
                  <a:txBody>
                    <a:bodyPr/>
                    <a:lstStyle/>
                    <a:p>
                      <a:pPr algn="ctr" fontAlgn="ctr"/>
                      <a:r>
                        <a:rPr lang="zh-TW" altLang="en-US" sz="1800" b="1" u="none" strike="noStrike" dirty="0">
                          <a:solidFill>
                            <a:srgbClr val="CC0000"/>
                          </a:solidFill>
                          <a:effectLst/>
                          <a:latin typeface="微軟正黑體" panose="020B0604030504040204" pitchFamily="34" charset="-120"/>
                          <a:ea typeface="微軟正黑體" panose="020B0604030504040204" pitchFamily="34" charset="-120"/>
                        </a:rPr>
                        <a:t>報到率</a:t>
                      </a:r>
                      <a:br>
                        <a:rPr lang="zh-TW" altLang="en-US" sz="1800" b="1" u="none" strike="noStrike" dirty="0">
                          <a:solidFill>
                            <a:srgbClr val="CC0000"/>
                          </a:solidFill>
                          <a:effectLst/>
                          <a:latin typeface="微軟正黑體" panose="020B0604030504040204" pitchFamily="34" charset="-120"/>
                          <a:ea typeface="微軟正黑體" panose="020B0604030504040204" pitchFamily="34" charset="-120"/>
                        </a:rPr>
                      </a:br>
                      <a:r>
                        <a:rPr lang="en-US" sz="1400" b="0" u="none" strike="noStrike" kern="1200" dirty="0" smtClean="0">
                          <a:solidFill>
                            <a:schemeClr val="dk1"/>
                          </a:solidFill>
                          <a:effectLst/>
                          <a:latin typeface="微軟正黑體" panose="020B0604030504040204" pitchFamily="34" charset="-120"/>
                          <a:ea typeface="微軟正黑體" panose="020B0604030504040204" pitchFamily="34" charset="-120"/>
                          <a:cs typeface="+mn-cs"/>
                        </a:rPr>
                        <a:t>C/B</a:t>
                      </a:r>
                      <a:br>
                        <a:rPr lang="en-US" sz="1400" b="0" u="none" strike="noStrike" kern="1200" dirty="0" smtClean="0">
                          <a:solidFill>
                            <a:schemeClr val="dk1"/>
                          </a:solidFill>
                          <a:effectLst/>
                          <a:latin typeface="微軟正黑體" panose="020B0604030504040204" pitchFamily="34" charset="-120"/>
                          <a:ea typeface="微軟正黑體" panose="020B0604030504040204" pitchFamily="34" charset="-120"/>
                          <a:cs typeface="+mn-cs"/>
                        </a:rPr>
                      </a:br>
                      <a:r>
                        <a:rPr lang="en-US" altLang="zh-TW" sz="1400" b="0" u="none" strike="noStrike" kern="1200" dirty="0" smtClean="0">
                          <a:solidFill>
                            <a:schemeClr val="dk1"/>
                          </a:solidFill>
                          <a:effectLst/>
                          <a:latin typeface="微軟正黑體" panose="020B0604030504040204" pitchFamily="34" charset="-120"/>
                          <a:ea typeface="微軟正黑體" panose="020B0604030504040204" pitchFamily="34" charset="-120"/>
                          <a:cs typeface="+mn-cs"/>
                        </a:rPr>
                        <a:t>%</a:t>
                      </a:r>
                      <a:endParaRPr lang="en-US" sz="1400" b="0" u="none" strike="noStrike"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10000"/>
                  </a:ext>
                </a:extLst>
              </a:tr>
              <a:tr h="419902">
                <a:tc rowSpan="3">
                  <a:txBody>
                    <a:bodyPr/>
                    <a:lstStyle/>
                    <a:p>
                      <a:pPr algn="ctr">
                        <a:spcAft>
                          <a:spcPts val="0"/>
                        </a:spcAft>
                      </a:pPr>
                      <a:r>
                        <a:rPr lang="en-US" sz="2600" b="1" kern="100" dirty="0">
                          <a:effectLst/>
                          <a:latin typeface="Book Antiqua" panose="02040602050305030304" pitchFamily="18" charset="0"/>
                          <a:ea typeface="標楷體" panose="03000509000000000000" pitchFamily="65" charset="-120"/>
                        </a:rPr>
                        <a:t>108</a:t>
                      </a:r>
                      <a:endParaRPr lang="zh-TW" sz="26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0" marR="0" marT="0" marB="0" anchor="ctr">
                    <a:lnL w="28575" cap="flat" cmpd="sng" algn="ctr">
                      <a:solidFill>
                        <a:schemeClr val="accent1">
                          <a:lumMod val="9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tcPr>
                </a:tc>
                <a:tc>
                  <a:txBody>
                    <a:bodyPr/>
                    <a:lstStyle/>
                    <a:p>
                      <a:pPr marL="0" algn="ctr" defTabSz="914400" rtl="0" eaLnBrk="1" fontAlgn="ctr" latinLnBrk="0" hangingPunct="1">
                        <a:spcAft>
                          <a:spcPts val="0"/>
                        </a:spcAft>
                      </a:pPr>
                      <a:r>
                        <a:rPr lang="zh-TW" sz="2000" u="none" strike="noStrike" kern="1200" dirty="0">
                          <a:effectLst/>
                          <a:latin typeface="Book Antiqua" panose="02040602050305030304" pitchFamily="18" charset="0"/>
                          <a:ea typeface="標楷體" panose="03000509000000000000" pitchFamily="65" charset="-120"/>
                        </a:rPr>
                        <a:t>國立</a:t>
                      </a:r>
                      <a:endParaRPr lang="zh-TW" sz="2000" b="0"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Aft>
                          <a:spcPts val="0"/>
                        </a:spcAft>
                      </a:pPr>
                      <a:r>
                        <a:rPr lang="en-US" sz="2000" kern="100" dirty="0">
                          <a:effectLst/>
                          <a:latin typeface="Book Antiqua" panose="02040602050305030304" pitchFamily="18" charset="0"/>
                          <a:ea typeface="標楷體" panose="03000509000000000000" pitchFamily="65" charset="-120"/>
                        </a:rPr>
                        <a:t>13</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sz="2000" kern="100" dirty="0">
                          <a:effectLst/>
                          <a:latin typeface="Book Antiqua" panose="02040602050305030304" pitchFamily="18" charset="0"/>
                          <a:ea typeface="標楷體" panose="03000509000000000000" pitchFamily="65" charset="-120"/>
                        </a:rPr>
                        <a:t>938</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sz="2000" kern="100" dirty="0">
                          <a:effectLst/>
                          <a:latin typeface="Book Antiqua" panose="02040602050305030304" pitchFamily="18" charset="0"/>
                          <a:ea typeface="標楷體" panose="03000509000000000000" pitchFamily="65" charset="-120"/>
                        </a:rPr>
                        <a:t> 926</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sz="2000" kern="100" dirty="0">
                          <a:effectLst/>
                          <a:latin typeface="Book Antiqua" panose="02040602050305030304" pitchFamily="18" charset="0"/>
                          <a:ea typeface="標楷體" panose="03000509000000000000" pitchFamily="65" charset="-120"/>
                        </a:rPr>
                        <a:t>863</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sz="2000" kern="100" dirty="0">
                          <a:effectLst/>
                          <a:latin typeface="Book Antiqua" panose="02040602050305030304" pitchFamily="18" charset="0"/>
                          <a:ea typeface="標楷體" panose="03000509000000000000" pitchFamily="65" charset="-120"/>
                        </a:rPr>
                        <a:t>63</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sz="2000" kern="100" dirty="0">
                          <a:effectLst/>
                          <a:latin typeface="Book Antiqua" panose="02040602050305030304" pitchFamily="18" charset="0"/>
                          <a:ea typeface="標楷體" panose="03000509000000000000" pitchFamily="65" charset="-120"/>
                        </a:rPr>
                        <a:t>93.2</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19902">
                <a:tc vMerge="1">
                  <a:txBody>
                    <a:bodyPr/>
                    <a:lstStyle/>
                    <a:p>
                      <a:endParaRPr lang="zh-TW" altLang="en-US"/>
                    </a:p>
                  </a:txBody>
                  <a:tcPr/>
                </a:tc>
                <a:tc>
                  <a:txBody>
                    <a:bodyPr/>
                    <a:lstStyle/>
                    <a:p>
                      <a:pPr marL="0" algn="ctr" defTabSz="914400" rtl="0" eaLnBrk="1" fontAlgn="ctr" latinLnBrk="0" hangingPunct="1">
                        <a:spcAft>
                          <a:spcPts val="0"/>
                        </a:spcAft>
                      </a:pPr>
                      <a:r>
                        <a:rPr lang="zh-TW" sz="2000" u="none" strike="noStrike" kern="1200" dirty="0">
                          <a:effectLst/>
                          <a:latin typeface="Book Antiqua" panose="02040602050305030304" pitchFamily="18" charset="0"/>
                          <a:ea typeface="標楷體" panose="03000509000000000000" pitchFamily="65" charset="-120"/>
                        </a:rPr>
                        <a:t>私立</a:t>
                      </a:r>
                      <a:endParaRPr lang="zh-TW" sz="2000" b="0"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Aft>
                          <a:spcPts val="0"/>
                        </a:spcAft>
                      </a:pPr>
                      <a:r>
                        <a:rPr lang="en-US" sz="2000" kern="100" dirty="0">
                          <a:effectLst/>
                          <a:latin typeface="Book Antiqua" panose="02040602050305030304" pitchFamily="18" charset="0"/>
                          <a:ea typeface="標楷體" panose="03000509000000000000" pitchFamily="65" charset="-120"/>
                        </a:rPr>
                        <a:t>38</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sz="2000" kern="100" dirty="0">
                          <a:effectLst/>
                          <a:latin typeface="Book Antiqua" panose="02040602050305030304" pitchFamily="18" charset="0"/>
                          <a:ea typeface="標楷體" panose="03000509000000000000" pitchFamily="65" charset="-120"/>
                        </a:rPr>
                        <a:t>2,032</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sz="2000" kern="100" dirty="0">
                          <a:effectLst/>
                          <a:latin typeface="Book Antiqua" panose="02040602050305030304" pitchFamily="18" charset="0"/>
                          <a:ea typeface="標楷體" panose="03000509000000000000" pitchFamily="65" charset="-120"/>
                        </a:rPr>
                        <a:t>1,193</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sz="2000" kern="100" dirty="0">
                          <a:effectLst/>
                          <a:latin typeface="Book Antiqua" panose="02040602050305030304" pitchFamily="18" charset="0"/>
                          <a:ea typeface="標楷體" panose="03000509000000000000" pitchFamily="65" charset="-120"/>
                        </a:rPr>
                        <a:t>843</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sz="2000" kern="100" dirty="0">
                          <a:effectLst/>
                          <a:latin typeface="Book Antiqua" panose="02040602050305030304" pitchFamily="18" charset="0"/>
                          <a:ea typeface="標楷體" panose="03000509000000000000" pitchFamily="65" charset="-120"/>
                        </a:rPr>
                        <a:t>350</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sz="2000" kern="100" dirty="0">
                          <a:effectLst/>
                          <a:latin typeface="Book Antiqua" panose="02040602050305030304" pitchFamily="18" charset="0"/>
                          <a:ea typeface="標楷體" panose="03000509000000000000" pitchFamily="65" charset="-120"/>
                        </a:rPr>
                        <a:t>70.7</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419902">
                <a:tc vMerge="1">
                  <a:txBody>
                    <a:bodyPr/>
                    <a:lstStyle/>
                    <a:p>
                      <a:endParaRPr lang="zh-TW" altLang="en-US"/>
                    </a:p>
                  </a:txBody>
                  <a:tcPr/>
                </a:tc>
                <a:tc>
                  <a:txBody>
                    <a:bodyPr/>
                    <a:lstStyle/>
                    <a:p>
                      <a:pPr marL="0" algn="ctr" defTabSz="914400" rtl="0" eaLnBrk="1" fontAlgn="ctr" latinLnBrk="0" hangingPunct="1">
                        <a:spcAft>
                          <a:spcPts val="0"/>
                        </a:spcAft>
                      </a:pPr>
                      <a:r>
                        <a:rPr lang="zh-TW" sz="2000" b="1" u="none" strike="noStrike" kern="1200" dirty="0">
                          <a:effectLst/>
                          <a:latin typeface="Book Antiqua" panose="02040602050305030304" pitchFamily="18" charset="0"/>
                          <a:ea typeface="標楷體" panose="03000509000000000000" pitchFamily="65" charset="-120"/>
                        </a:rPr>
                        <a:t>合計</a:t>
                      </a:r>
                      <a:endParaRPr lang="zh-TW" sz="2000" b="1"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ctr">
                        <a:spcAft>
                          <a:spcPts val="0"/>
                        </a:spcAft>
                      </a:pPr>
                      <a:r>
                        <a:rPr lang="en-US" sz="2000" b="1" kern="100" dirty="0">
                          <a:effectLst/>
                          <a:latin typeface="Book Antiqua" panose="02040602050305030304" pitchFamily="18" charset="0"/>
                          <a:ea typeface="標楷體" panose="03000509000000000000" pitchFamily="65" charset="-120"/>
                        </a:rPr>
                        <a:t>51</a:t>
                      </a:r>
                      <a:endParaRPr lang="zh-TW" sz="2000" b="1"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r">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rPr>
                        <a:t>2,970</a:t>
                      </a:r>
                      <a:endParaRPr lang="zh-TW" sz="2000" b="1" kern="100" dirty="0">
                        <a:solidFill>
                          <a:srgbClr val="0000FF"/>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r">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rPr>
                        <a:t>2,119</a:t>
                      </a:r>
                      <a:endParaRPr lang="zh-TW" sz="2000" b="1" kern="100" dirty="0">
                        <a:solidFill>
                          <a:srgbClr val="0000FF"/>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r">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rPr>
                        <a:t>1,706</a:t>
                      </a:r>
                      <a:endParaRPr lang="zh-TW" sz="2000" b="1" kern="100" dirty="0">
                        <a:solidFill>
                          <a:srgbClr val="0000FF"/>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r">
                        <a:spcAft>
                          <a:spcPts val="0"/>
                        </a:spcAft>
                      </a:pPr>
                      <a:r>
                        <a:rPr lang="en-US" sz="2000" b="1" kern="100" dirty="0">
                          <a:effectLst/>
                          <a:latin typeface="Book Antiqua" panose="02040602050305030304" pitchFamily="18" charset="0"/>
                          <a:ea typeface="標楷體" panose="03000509000000000000" pitchFamily="65" charset="-120"/>
                        </a:rPr>
                        <a:t>413</a:t>
                      </a:r>
                      <a:endParaRPr lang="zh-TW" sz="2000" b="1"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r">
                        <a:spcAft>
                          <a:spcPts val="0"/>
                        </a:spcAft>
                      </a:pPr>
                      <a:r>
                        <a:rPr lang="en-US" sz="2000" b="1" kern="100" dirty="0">
                          <a:solidFill>
                            <a:schemeClr val="tx1"/>
                          </a:solidFill>
                          <a:effectLst/>
                          <a:latin typeface="Book Antiqua" panose="02040602050305030304" pitchFamily="18" charset="0"/>
                          <a:ea typeface="標楷體" panose="03000509000000000000" pitchFamily="65" charset="-120"/>
                        </a:rPr>
                        <a:t>80.5</a:t>
                      </a:r>
                      <a:endParaRPr lang="zh-TW" sz="20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3"/>
                  </a:ext>
                </a:extLst>
              </a:tr>
              <a:tr h="419902">
                <a:tc rowSpan="3">
                  <a:txBody>
                    <a:bodyPr/>
                    <a:lstStyle/>
                    <a:p>
                      <a:pPr algn="ctr">
                        <a:spcAft>
                          <a:spcPts val="0"/>
                        </a:spcAft>
                      </a:pPr>
                      <a:r>
                        <a:rPr lang="en-US" sz="2600" b="1" kern="100" dirty="0">
                          <a:effectLst/>
                          <a:latin typeface="Book Antiqua" panose="02040602050305030304" pitchFamily="18" charset="0"/>
                          <a:ea typeface="標楷體" panose="03000509000000000000" pitchFamily="65" charset="-120"/>
                        </a:rPr>
                        <a:t>109</a:t>
                      </a:r>
                      <a:endParaRPr lang="zh-TW" sz="26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0" marR="0" marT="0" marB="0" anchor="ctr">
                    <a:lnL w="28575" cap="flat" cmpd="sng" algn="ctr">
                      <a:solidFill>
                        <a:schemeClr val="accent1">
                          <a:lumMod val="9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tcPr>
                </a:tc>
                <a:tc>
                  <a:txBody>
                    <a:bodyPr/>
                    <a:lstStyle/>
                    <a:p>
                      <a:pPr marL="0" algn="ctr" defTabSz="914400" rtl="0" eaLnBrk="1" fontAlgn="ctr" latinLnBrk="0" hangingPunct="1">
                        <a:spcAft>
                          <a:spcPts val="0"/>
                        </a:spcAft>
                      </a:pPr>
                      <a:r>
                        <a:rPr lang="zh-TW" sz="2000" u="none" strike="noStrike" kern="1200">
                          <a:effectLst/>
                          <a:latin typeface="Book Antiqua" panose="02040602050305030304" pitchFamily="18" charset="0"/>
                          <a:ea typeface="標楷體" panose="03000509000000000000" pitchFamily="65" charset="-120"/>
                        </a:rPr>
                        <a:t>國立</a:t>
                      </a:r>
                      <a:endParaRPr lang="zh-TW" sz="2000" b="0" i="0" u="none" strike="noStrike" kern="120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Aft>
                          <a:spcPts val="0"/>
                        </a:spcAft>
                      </a:pPr>
                      <a:r>
                        <a:rPr lang="en-US" sz="2000" kern="100" dirty="0">
                          <a:effectLst/>
                          <a:latin typeface="Book Antiqua" panose="02040602050305030304" pitchFamily="18" charset="0"/>
                          <a:ea typeface="標楷體" panose="03000509000000000000" pitchFamily="65" charset="-120"/>
                        </a:rPr>
                        <a:t>13</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sz="2000" kern="100" dirty="0">
                          <a:effectLst/>
                          <a:latin typeface="Book Antiqua" panose="02040602050305030304" pitchFamily="18" charset="0"/>
                          <a:ea typeface="標楷體" panose="03000509000000000000" pitchFamily="65" charset="-120"/>
                        </a:rPr>
                        <a:t>938 </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altLang="zh-TW" sz="2000" b="1" i="0" u="none" strike="noStrike" dirty="0" smtClean="0">
                          <a:solidFill>
                            <a:srgbClr val="FF0000"/>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931 </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altLang="zh-TW" sz="2000" b="1" i="0" u="none" strike="noStrike" dirty="0" smtClean="0">
                          <a:solidFill>
                            <a:srgbClr val="FF0000"/>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865 </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altLang="zh-TW" sz="2000" b="1" i="0" u="none" strike="noStrike" dirty="0" smtClean="0">
                          <a:solidFill>
                            <a:srgbClr val="FF0000"/>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66 </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altLang="zh-TW" sz="2000" b="1" i="0" u="none" strike="noStrike" dirty="0" smtClean="0">
                          <a:solidFill>
                            <a:schemeClr val="tx1"/>
                          </a:solidFill>
                          <a:effectLst/>
                          <a:latin typeface="Calibri"/>
                          <a:ea typeface="新細明體" panose="02020500000000000000" pitchFamily="18" charset="-120"/>
                          <a:cs typeface="Calibri"/>
                        </a:rPr>
                        <a:t>↓</a:t>
                      </a:r>
                      <a:r>
                        <a:rPr lang="en-US" sz="2000" kern="100" dirty="0" smtClean="0">
                          <a:solidFill>
                            <a:schemeClr val="tx1"/>
                          </a:solidFill>
                          <a:effectLst/>
                          <a:latin typeface="Book Antiqua" panose="02040602050305030304" pitchFamily="18" charset="0"/>
                          <a:ea typeface="標楷體" panose="03000509000000000000" pitchFamily="65" charset="-120"/>
                        </a:rPr>
                        <a:t>92.9</a:t>
                      </a:r>
                      <a:endParaRPr lang="zh-TW" sz="200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419902">
                <a:tc vMerge="1">
                  <a:txBody>
                    <a:bodyPr/>
                    <a:lstStyle/>
                    <a:p>
                      <a:endParaRPr lang="zh-TW" altLang="en-US"/>
                    </a:p>
                  </a:txBody>
                  <a:tcPr/>
                </a:tc>
                <a:tc>
                  <a:txBody>
                    <a:bodyPr/>
                    <a:lstStyle/>
                    <a:p>
                      <a:pPr marL="0" algn="ctr" defTabSz="914400" rtl="0" eaLnBrk="1" fontAlgn="ctr" latinLnBrk="0" hangingPunct="1">
                        <a:spcAft>
                          <a:spcPts val="0"/>
                        </a:spcAft>
                      </a:pPr>
                      <a:r>
                        <a:rPr lang="zh-TW" sz="2000" u="none" strike="noStrike" kern="1200">
                          <a:effectLst/>
                          <a:latin typeface="Book Antiqua" panose="02040602050305030304" pitchFamily="18" charset="0"/>
                          <a:ea typeface="標楷體" panose="03000509000000000000" pitchFamily="65" charset="-120"/>
                        </a:rPr>
                        <a:t>私立</a:t>
                      </a:r>
                      <a:endParaRPr lang="zh-TW" sz="2000" b="0" i="0" u="none" strike="noStrike" kern="120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Aft>
                          <a:spcPts val="0"/>
                        </a:spcAft>
                      </a:pPr>
                      <a:r>
                        <a:rPr lang="en-US" sz="2000" kern="100" dirty="0">
                          <a:effectLst/>
                          <a:latin typeface="Book Antiqua" panose="02040602050305030304" pitchFamily="18" charset="0"/>
                          <a:ea typeface="標楷體" panose="03000509000000000000" pitchFamily="65" charset="-120"/>
                        </a:rPr>
                        <a:t>38</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altLang="zh-TW" sz="2000" b="1" i="0" u="none" strike="noStrike" dirty="0" smtClean="0">
                          <a:solidFill>
                            <a:schemeClr val="tx1"/>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1,933 </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altLang="zh-TW" sz="2000" b="1" i="0" u="none" strike="noStrike" dirty="0" smtClean="0">
                          <a:solidFill>
                            <a:srgbClr val="FF0000"/>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1,228 </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altLang="zh-TW" sz="2000" b="1" i="0" u="none" strike="noStrike" dirty="0" smtClean="0">
                          <a:solidFill>
                            <a:srgbClr val="FF0000"/>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914 </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altLang="zh-TW" sz="2000" b="1" i="0" u="none" strike="noStrike" dirty="0" smtClean="0">
                          <a:solidFill>
                            <a:schemeClr val="tx1"/>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314 </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spcAft>
                          <a:spcPts val="0"/>
                        </a:spcAft>
                      </a:pPr>
                      <a:r>
                        <a:rPr lang="en-US" altLang="zh-TW" sz="2000" b="1" i="0" u="none" strike="noStrike" dirty="0" smtClean="0">
                          <a:solidFill>
                            <a:srgbClr val="FF0000"/>
                          </a:solidFill>
                          <a:effectLst/>
                          <a:latin typeface="Calibri"/>
                          <a:ea typeface="新細明體" panose="02020500000000000000" pitchFamily="18" charset="-120"/>
                          <a:cs typeface="Calibri"/>
                        </a:rPr>
                        <a:t>↑</a:t>
                      </a:r>
                      <a:r>
                        <a:rPr lang="en-US" sz="2000" kern="100" dirty="0" smtClean="0">
                          <a:solidFill>
                            <a:schemeClr val="tx1"/>
                          </a:solidFill>
                          <a:effectLst/>
                          <a:latin typeface="Book Antiqua" panose="02040602050305030304" pitchFamily="18" charset="0"/>
                          <a:ea typeface="標楷體" panose="03000509000000000000" pitchFamily="65" charset="-120"/>
                        </a:rPr>
                        <a:t>74.4</a:t>
                      </a:r>
                      <a:endParaRPr lang="zh-TW" sz="200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419902">
                <a:tc vMerge="1">
                  <a:txBody>
                    <a:bodyPr/>
                    <a:lstStyle/>
                    <a:p>
                      <a:endParaRPr lang="zh-TW" altLang="en-US"/>
                    </a:p>
                  </a:txBody>
                  <a:tcPr/>
                </a:tc>
                <a:tc>
                  <a:txBody>
                    <a:bodyPr/>
                    <a:lstStyle/>
                    <a:p>
                      <a:pPr marL="0" algn="ctr" defTabSz="914400" rtl="0" eaLnBrk="1" fontAlgn="ctr" latinLnBrk="0" hangingPunct="1">
                        <a:spcAft>
                          <a:spcPts val="0"/>
                        </a:spcAft>
                      </a:pPr>
                      <a:r>
                        <a:rPr lang="zh-TW" sz="2000" b="1" u="none" strike="noStrike" kern="1200" dirty="0">
                          <a:effectLst/>
                          <a:latin typeface="Book Antiqua" panose="02040602050305030304" pitchFamily="18" charset="0"/>
                          <a:ea typeface="標楷體" panose="03000509000000000000" pitchFamily="65" charset="-120"/>
                        </a:rPr>
                        <a:t>合計</a:t>
                      </a:r>
                      <a:endParaRPr lang="zh-TW" sz="2000" b="1"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ctr">
                        <a:spcAft>
                          <a:spcPts val="0"/>
                        </a:spcAft>
                      </a:pPr>
                      <a:r>
                        <a:rPr lang="en-US" sz="2000" b="1" kern="100" dirty="0">
                          <a:effectLst/>
                          <a:latin typeface="Book Antiqua" panose="02040602050305030304" pitchFamily="18" charset="0"/>
                          <a:ea typeface="標楷體" panose="03000509000000000000" pitchFamily="65" charset="-120"/>
                        </a:rPr>
                        <a:t>51</a:t>
                      </a:r>
                      <a:endParaRPr lang="zh-TW" sz="2000" b="1"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r">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rPr>
                        <a:t>2,871 </a:t>
                      </a:r>
                      <a:endParaRPr lang="zh-TW" sz="2000" b="1" kern="100" dirty="0">
                        <a:solidFill>
                          <a:srgbClr val="0000FF"/>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r">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rPr>
                        <a:t>2,159 </a:t>
                      </a:r>
                      <a:endParaRPr lang="zh-TW" sz="2000" b="1" kern="100" dirty="0">
                        <a:solidFill>
                          <a:srgbClr val="0000FF"/>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r">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rPr>
                        <a:t>1,779 </a:t>
                      </a:r>
                      <a:endParaRPr lang="zh-TW" sz="2000" b="1" kern="100" dirty="0">
                        <a:solidFill>
                          <a:srgbClr val="0000FF"/>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r">
                        <a:spcAft>
                          <a:spcPts val="0"/>
                        </a:spcAft>
                      </a:pPr>
                      <a:r>
                        <a:rPr lang="en-US" sz="2000" b="1" kern="100" dirty="0">
                          <a:effectLst/>
                          <a:latin typeface="Book Antiqua" panose="02040602050305030304" pitchFamily="18" charset="0"/>
                          <a:ea typeface="標楷體" panose="03000509000000000000" pitchFamily="65" charset="-120"/>
                        </a:rPr>
                        <a:t>380 </a:t>
                      </a:r>
                      <a:endParaRPr lang="zh-TW" sz="2000" b="1"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r">
                        <a:spcAft>
                          <a:spcPts val="0"/>
                        </a:spcAft>
                      </a:pPr>
                      <a:r>
                        <a:rPr lang="en-US" sz="2000" b="1" kern="100" dirty="0">
                          <a:solidFill>
                            <a:schemeClr val="tx1"/>
                          </a:solidFill>
                          <a:effectLst/>
                          <a:latin typeface="Book Antiqua" panose="02040602050305030304" pitchFamily="18" charset="0"/>
                          <a:ea typeface="標楷體" panose="03000509000000000000" pitchFamily="65" charset="-120"/>
                        </a:rPr>
                        <a:t>82.4</a:t>
                      </a:r>
                      <a:endParaRPr lang="zh-TW" sz="20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108000" marT="9525"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6"/>
                  </a:ext>
                </a:extLst>
              </a:tr>
              <a:tr h="419902">
                <a:tc rowSpan="3">
                  <a:txBody>
                    <a:bodyPr/>
                    <a:lstStyle/>
                    <a:p>
                      <a:pPr algn="ctr">
                        <a:spcAft>
                          <a:spcPts val="0"/>
                        </a:spcAft>
                      </a:pPr>
                      <a:r>
                        <a:rPr lang="en-US" sz="2600" b="1" kern="100" dirty="0" smtClean="0">
                          <a:effectLst/>
                          <a:latin typeface="Book Antiqua" panose="02040602050305030304" pitchFamily="18" charset="0"/>
                          <a:ea typeface="標楷體" panose="03000509000000000000" pitchFamily="65" charset="-120"/>
                        </a:rPr>
                        <a:t>110</a:t>
                      </a:r>
                      <a:endParaRPr lang="zh-TW" sz="26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0" marR="0" marT="0" marB="0" anchor="ctr">
                    <a:lnL w="28575" cap="flat" cmpd="sng" algn="ctr">
                      <a:solidFill>
                        <a:schemeClr val="accent1">
                          <a:lumMod val="9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tcPr>
                </a:tc>
                <a:tc>
                  <a:txBody>
                    <a:bodyPr/>
                    <a:lstStyle/>
                    <a:p>
                      <a:pPr marL="0" algn="ctr" defTabSz="914400" rtl="0" eaLnBrk="1" fontAlgn="ctr" latinLnBrk="0" hangingPunct="1">
                        <a:spcAft>
                          <a:spcPts val="0"/>
                        </a:spcAft>
                      </a:pPr>
                      <a:r>
                        <a:rPr lang="zh-TW" sz="2000" u="none" strike="noStrike" kern="1200" dirty="0">
                          <a:effectLst/>
                          <a:latin typeface="Book Antiqua" panose="02040602050305030304" pitchFamily="18" charset="0"/>
                          <a:ea typeface="標楷體" panose="03000509000000000000" pitchFamily="65" charset="-120"/>
                        </a:rPr>
                        <a:t>國立</a:t>
                      </a:r>
                      <a:endParaRPr lang="zh-TW" sz="2000" b="0"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Aft>
                          <a:spcPts val="0"/>
                        </a:spcAft>
                      </a:pPr>
                      <a:r>
                        <a:rPr lang="en-US" sz="2000" kern="100" dirty="0">
                          <a:effectLst/>
                          <a:latin typeface="Book Antiqua" panose="02040602050305030304" pitchFamily="18" charset="0"/>
                          <a:ea typeface="標楷體" panose="03000509000000000000" pitchFamily="65" charset="-120"/>
                        </a:rPr>
                        <a:t>13</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sz="2000" kern="100" dirty="0">
                          <a:effectLst/>
                          <a:latin typeface="Book Antiqua" panose="02040602050305030304" pitchFamily="18" charset="0"/>
                          <a:ea typeface="標楷體" panose="03000509000000000000" pitchFamily="65" charset="-120"/>
                        </a:rPr>
                        <a:t>938</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altLang="zh-TW" sz="2000" b="1" i="0" u="none" strike="noStrike" dirty="0" smtClean="0">
                          <a:solidFill>
                            <a:srgbClr val="FF0000"/>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935</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altLang="zh-TW" sz="2000" b="1" i="0" u="none" strike="noStrike" dirty="0" smtClean="0">
                          <a:solidFill>
                            <a:schemeClr val="tx1"/>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860</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altLang="zh-TW" sz="2000" b="1" i="0" u="none" strike="noStrike" dirty="0" smtClean="0">
                          <a:solidFill>
                            <a:srgbClr val="FF0000"/>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75</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altLang="zh-TW" sz="2000" b="1" i="0" u="none" strike="noStrike" dirty="0" smtClean="0">
                          <a:solidFill>
                            <a:schemeClr val="tx1"/>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92.0</a:t>
                      </a:r>
                      <a:endParaRPr lang="zh-TW" sz="20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accent1">
                          <a:lumMod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7"/>
                  </a:ext>
                </a:extLst>
              </a:tr>
              <a:tr h="419902">
                <a:tc vMerge="1">
                  <a:txBody>
                    <a:bodyPr/>
                    <a:lstStyle/>
                    <a:p>
                      <a:endParaRPr lang="zh-TW" altLang="en-US"/>
                    </a:p>
                  </a:txBody>
                  <a:tcPr/>
                </a:tc>
                <a:tc>
                  <a:txBody>
                    <a:bodyPr/>
                    <a:lstStyle/>
                    <a:p>
                      <a:pPr marL="0" algn="ctr" defTabSz="914400" rtl="0" eaLnBrk="1" fontAlgn="ctr" latinLnBrk="0" hangingPunct="1">
                        <a:spcAft>
                          <a:spcPts val="0"/>
                        </a:spcAft>
                      </a:pPr>
                      <a:r>
                        <a:rPr lang="zh-TW" sz="2000" u="none" strike="noStrike" kern="1200" dirty="0">
                          <a:effectLst/>
                          <a:latin typeface="Book Antiqua" panose="02040602050305030304" pitchFamily="18" charset="0"/>
                          <a:ea typeface="標楷體" panose="03000509000000000000" pitchFamily="65" charset="-120"/>
                        </a:rPr>
                        <a:t>私立</a:t>
                      </a:r>
                      <a:endParaRPr lang="zh-TW" sz="2000" b="0"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Aft>
                          <a:spcPts val="0"/>
                        </a:spcAft>
                      </a:pPr>
                      <a:r>
                        <a:rPr lang="en-US" sz="2000" kern="100" dirty="0" smtClean="0">
                          <a:effectLst/>
                          <a:latin typeface="Book Antiqua" panose="02040602050305030304" pitchFamily="18" charset="0"/>
                          <a:ea typeface="標楷體" panose="03000509000000000000" pitchFamily="65" charset="-120"/>
                        </a:rPr>
                        <a:t>39</a:t>
                      </a:r>
                      <a:endParaRPr lang="zh-TW" sz="2000"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altLang="zh-TW" sz="2000" b="1" i="0" u="none" strike="noStrike" dirty="0" smtClean="0">
                          <a:solidFill>
                            <a:schemeClr val="tx1"/>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1,783 </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altLang="zh-TW" sz="2000" b="1" i="0" u="none" strike="noStrike" dirty="0" smtClean="0">
                          <a:solidFill>
                            <a:schemeClr val="tx1"/>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1,159 </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altLang="zh-TW" sz="2000" b="1" i="0" u="none" strike="noStrike" dirty="0" smtClean="0">
                          <a:solidFill>
                            <a:schemeClr val="tx1"/>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836 </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altLang="zh-TW" sz="2000" b="1" i="0" u="none" strike="noStrike" dirty="0" smtClean="0">
                          <a:solidFill>
                            <a:srgbClr val="FF0000"/>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323 </a:t>
                      </a:r>
                      <a:endParaRPr lang="zh-TW" sz="2000" b="0"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algn="r" defTabSz="914400" rtl="0" eaLnBrk="1" latinLnBrk="0" hangingPunct="1">
                        <a:spcAft>
                          <a:spcPts val="0"/>
                        </a:spcAft>
                      </a:pPr>
                      <a:r>
                        <a:rPr lang="en-US" altLang="zh-TW" sz="2000" b="1" i="0" u="none" strike="noStrike" dirty="0" smtClean="0">
                          <a:solidFill>
                            <a:schemeClr val="tx1"/>
                          </a:solidFill>
                          <a:effectLst/>
                          <a:latin typeface="Calibri"/>
                          <a:ea typeface="新細明體" panose="02020500000000000000" pitchFamily="18" charset="-120"/>
                          <a:cs typeface="Calibri"/>
                        </a:rPr>
                        <a:t>↓</a:t>
                      </a:r>
                      <a:r>
                        <a:rPr lang="en-US" sz="2000" kern="100" dirty="0" smtClean="0">
                          <a:effectLst/>
                          <a:latin typeface="Book Antiqua" panose="02040602050305030304" pitchFamily="18" charset="0"/>
                          <a:ea typeface="標楷體" panose="03000509000000000000" pitchFamily="65" charset="-120"/>
                        </a:rPr>
                        <a:t>72.1</a:t>
                      </a:r>
                      <a:endParaRPr lang="zh-TW" sz="20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8"/>
                  </a:ext>
                </a:extLst>
              </a:tr>
              <a:tr h="419902">
                <a:tc vMerge="1">
                  <a:txBody>
                    <a:bodyPr/>
                    <a:lstStyle/>
                    <a:p>
                      <a:endParaRPr lang="zh-TW" altLang="en-US"/>
                    </a:p>
                  </a:txBody>
                  <a:tcPr/>
                </a:tc>
                <a:tc>
                  <a:txBody>
                    <a:bodyPr/>
                    <a:lstStyle/>
                    <a:p>
                      <a:pPr marL="0" algn="ctr" defTabSz="914400" rtl="0" eaLnBrk="1" fontAlgn="ctr" latinLnBrk="0" hangingPunct="1">
                        <a:spcAft>
                          <a:spcPts val="0"/>
                        </a:spcAft>
                      </a:pPr>
                      <a:r>
                        <a:rPr lang="zh-TW" sz="2000" b="1" u="none" strike="noStrike" kern="1200" dirty="0">
                          <a:effectLst/>
                          <a:latin typeface="Book Antiqua" panose="02040602050305030304" pitchFamily="18" charset="0"/>
                          <a:ea typeface="標楷體" panose="03000509000000000000" pitchFamily="65" charset="-120"/>
                        </a:rPr>
                        <a:t>合計</a:t>
                      </a:r>
                      <a:endParaRPr lang="zh-TW" sz="2000" b="1" i="0" u="none" strike="noStrike" kern="1200" dirty="0">
                        <a:solidFill>
                          <a:srgbClr val="000000"/>
                        </a:solidFill>
                        <a:effectLst/>
                        <a:latin typeface="Book Antiqua" panose="02040602050305030304" pitchFamily="18" charset="0"/>
                        <a:ea typeface="標楷體" panose="03000509000000000000" pitchFamily="65" charset="-120"/>
                        <a:cs typeface="+mn-cs"/>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algn="ctr">
                        <a:spcAft>
                          <a:spcPts val="0"/>
                        </a:spcAft>
                      </a:pPr>
                      <a:r>
                        <a:rPr lang="en-US" sz="2000" b="1" kern="100" dirty="0" smtClean="0">
                          <a:effectLst/>
                          <a:latin typeface="Book Antiqua" panose="02040602050305030304" pitchFamily="18" charset="0"/>
                          <a:ea typeface="標楷體" panose="03000509000000000000" pitchFamily="65" charset="-120"/>
                        </a:rPr>
                        <a:t>52</a:t>
                      </a:r>
                      <a:endParaRPr lang="zh-TW" sz="2000" b="1" kern="100" dirty="0">
                        <a:effectLst/>
                        <a:latin typeface="Book Antiqua" panose="02040602050305030304" pitchFamily="18" charset="0"/>
                        <a:ea typeface="標楷體" panose="03000509000000000000" pitchFamily="65" charset="-120"/>
                        <a:cs typeface="Times New Roman" panose="02020603050405020304" pitchFamily="18" charset="0"/>
                      </a:endParaRPr>
                    </a:p>
                  </a:txBody>
                  <a:tcPr marL="9525" marR="9525" marT="9525"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marL="0" algn="r" defTabSz="914400" rtl="0" eaLnBrk="1" latinLnBrk="0" hangingPunct="1">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rPr>
                        <a:t>2,721 </a:t>
                      </a:r>
                      <a:endParaRPr lang="zh-TW" sz="2000" b="1" kern="100" dirty="0">
                        <a:solidFill>
                          <a:srgbClr val="0000FF"/>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marL="0" algn="r" defTabSz="914400" rtl="0" eaLnBrk="1" latinLnBrk="0" hangingPunct="1">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rPr>
                        <a:t>2,094 </a:t>
                      </a:r>
                      <a:endParaRPr lang="zh-TW" sz="2000" b="1" kern="100" dirty="0">
                        <a:solidFill>
                          <a:srgbClr val="0000FF"/>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marL="0" algn="r" defTabSz="914400" rtl="0" eaLnBrk="1" latinLnBrk="0" hangingPunct="1">
                        <a:spcAft>
                          <a:spcPts val="0"/>
                        </a:spcAft>
                      </a:pPr>
                      <a:r>
                        <a:rPr lang="en-US" sz="2000" b="1" kern="100" dirty="0">
                          <a:solidFill>
                            <a:srgbClr val="0000FF"/>
                          </a:solidFill>
                          <a:effectLst/>
                          <a:latin typeface="Book Antiqua" panose="02040602050305030304" pitchFamily="18" charset="0"/>
                          <a:ea typeface="標楷體" panose="03000509000000000000" pitchFamily="65" charset="-120"/>
                        </a:rPr>
                        <a:t>1,696 </a:t>
                      </a:r>
                      <a:endParaRPr lang="zh-TW" sz="2000" b="1" kern="100" dirty="0">
                        <a:solidFill>
                          <a:srgbClr val="0000FF"/>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marL="0" algn="r" defTabSz="914400" rtl="0" eaLnBrk="1" latinLnBrk="0" hangingPunct="1">
                        <a:spcAft>
                          <a:spcPts val="0"/>
                        </a:spcAft>
                      </a:pPr>
                      <a:r>
                        <a:rPr lang="en-US" sz="2000" b="1" kern="100" dirty="0">
                          <a:effectLst/>
                          <a:latin typeface="Book Antiqua" panose="02040602050305030304" pitchFamily="18" charset="0"/>
                          <a:ea typeface="標楷體" panose="03000509000000000000" pitchFamily="65" charset="-120"/>
                        </a:rPr>
                        <a:t>398 </a:t>
                      </a:r>
                      <a:endParaRPr lang="zh-TW" sz="20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tc>
                  <a:txBody>
                    <a:bodyPr/>
                    <a:lstStyle/>
                    <a:p>
                      <a:pPr marL="0" algn="r" defTabSz="914400" rtl="0" eaLnBrk="1" latinLnBrk="0" hangingPunct="1">
                        <a:spcAft>
                          <a:spcPts val="0"/>
                        </a:spcAft>
                      </a:pPr>
                      <a:r>
                        <a:rPr lang="en-US" sz="2000" b="1" kern="100" dirty="0">
                          <a:solidFill>
                            <a:schemeClr val="tx1"/>
                          </a:solidFill>
                          <a:effectLst/>
                          <a:latin typeface="Book Antiqua" panose="02040602050305030304" pitchFamily="18" charset="0"/>
                          <a:ea typeface="標楷體" panose="03000509000000000000" pitchFamily="65" charset="-120"/>
                        </a:rPr>
                        <a:t>81.0</a:t>
                      </a:r>
                      <a:endParaRPr lang="zh-TW" sz="2000" b="1" kern="100" dirty="0">
                        <a:solidFill>
                          <a:schemeClr val="tx1"/>
                        </a:solidFill>
                        <a:effectLst/>
                        <a:latin typeface="Book Antiqua" panose="02040602050305030304" pitchFamily="18" charset="0"/>
                        <a:ea typeface="標楷體" panose="03000509000000000000" pitchFamily="65" charset="-120"/>
                        <a:cs typeface="Times New Roman" panose="02020603050405020304" pitchFamily="18" charset="0"/>
                      </a:endParaRPr>
                    </a:p>
                  </a:txBody>
                  <a:tcPr marL="17780" marR="108000" marT="0" marB="0" anchor="ctr">
                    <a:lnL w="28575" cap="flat" cmpd="sng" algn="ctr">
                      <a:solidFill>
                        <a:schemeClr val="bg1"/>
                      </a:solidFill>
                      <a:prstDash val="solid"/>
                      <a:round/>
                      <a:headEnd type="none" w="med" len="med"/>
                      <a:tailEnd type="none" w="med" len="med"/>
                    </a:lnL>
                    <a:lnR w="28575" cap="flat" cmpd="sng" algn="ctr">
                      <a:solidFill>
                        <a:schemeClr val="accent1">
                          <a:lumMod val="90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lumMod val="90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9"/>
                  </a:ext>
                </a:extLst>
              </a:tr>
            </a:tbl>
          </a:graphicData>
        </a:graphic>
      </p:graphicFrame>
      <p:sp>
        <p:nvSpPr>
          <p:cNvPr id="29698" name="標題 1"/>
          <p:cNvSpPr>
            <a:spLocks noGrp="1"/>
          </p:cNvSpPr>
          <p:nvPr>
            <p:ph type="title"/>
          </p:nvPr>
        </p:nvSpPr>
        <p:spPr>
          <a:xfrm>
            <a:off x="0" y="144672"/>
            <a:ext cx="8229600" cy="633412"/>
          </a:xfrm>
        </p:spPr>
        <p:txBody>
          <a:bodyPr/>
          <a:lstStyle/>
          <a:p>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貳、近三年招生概況</a:t>
            </a:r>
            <a:r>
              <a:rPr lang="en-US" altLang="zh-TW"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a:t>
            </a:r>
            <a:endParaRPr lang="zh-TW" altLang="en-US"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29699" name="投影片編號版面配置區 3"/>
          <p:cNvSpPr>
            <a:spLocks noGrp="1"/>
          </p:cNvSpPr>
          <p:nvPr>
            <p:ph type="sldNum" sz="quarter" idx="12"/>
          </p:nvPr>
        </p:nvSpPr>
        <p:spPr>
          <a:xfrm>
            <a:off x="6586360" y="6503916"/>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7F2CB515-4629-424B-A2EF-B2C67B78FB76}" type="slidenum">
              <a:rPr lang="zh-TW" altLang="en-US" sz="1400" smtClean="0"/>
              <a:pPr>
                <a:spcBef>
                  <a:spcPct val="0"/>
                </a:spcBef>
                <a:buFontTx/>
                <a:buNone/>
              </a:pPr>
              <a:t>4</a:t>
            </a:fld>
            <a:endParaRPr lang="en-US" altLang="zh-TW" sz="1400" smtClean="0"/>
          </a:p>
        </p:txBody>
      </p:sp>
      <p:sp>
        <p:nvSpPr>
          <p:cNvPr id="7" name="矩形 6"/>
          <p:cNvSpPr/>
          <p:nvPr/>
        </p:nvSpPr>
        <p:spPr>
          <a:xfrm>
            <a:off x="291652" y="4598520"/>
            <a:ext cx="8528820" cy="1269748"/>
          </a:xfrm>
          <a:prstGeom prst="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文字方塊 2"/>
          <p:cNvSpPr txBox="1"/>
          <p:nvPr/>
        </p:nvSpPr>
        <p:spPr>
          <a:xfrm>
            <a:off x="7533641" y="5925608"/>
            <a:ext cx="1391917" cy="584775"/>
          </a:xfrm>
          <a:prstGeom prst="rect">
            <a:avLst/>
          </a:prstGeom>
          <a:solidFill>
            <a:srgbClr val="FFFF99"/>
          </a:solidFill>
        </p:spPr>
        <p:txBody>
          <a:bodyPr wrap="square" rtlCol="0">
            <a:spAutoFit/>
          </a:bodyPr>
          <a:lstStyle/>
          <a:p>
            <a:pPr algn="just"/>
            <a:r>
              <a:rPr lang="zh-TW" altLang="en-US" sz="1600" b="1" dirty="0">
                <a:solidFill>
                  <a:srgbClr val="FF0000"/>
                </a:solidFill>
                <a:latin typeface="華康儷楷書" panose="03000509000000000000" pitchFamily="65" charset="-120"/>
                <a:ea typeface="華康儷楷書" panose="03000509000000000000" pitchFamily="65" charset="-120"/>
              </a:rPr>
              <a:t>國立：</a:t>
            </a:r>
            <a:r>
              <a:rPr lang="en-US" altLang="zh-TW" sz="1600" b="1" dirty="0" smtClean="0">
                <a:solidFill>
                  <a:srgbClr val="FF0000"/>
                </a:solidFill>
                <a:latin typeface="Book Antiqua" panose="02040602050305030304" pitchFamily="18" charset="0"/>
              </a:rPr>
              <a:t>-</a:t>
            </a:r>
            <a:r>
              <a:rPr lang="zh-TW" altLang="en-US" sz="1600" b="1" dirty="0" smtClean="0">
                <a:solidFill>
                  <a:srgbClr val="FF0000"/>
                </a:solidFill>
                <a:latin typeface="Book Antiqua" panose="02040602050305030304" pitchFamily="18" charset="0"/>
              </a:rPr>
              <a:t> </a:t>
            </a:r>
            <a:r>
              <a:rPr lang="en-US" altLang="zh-TW" sz="1600" b="1" dirty="0" smtClean="0">
                <a:solidFill>
                  <a:srgbClr val="FF0000"/>
                </a:solidFill>
                <a:latin typeface="Book Antiqua" panose="02040602050305030304" pitchFamily="18" charset="0"/>
              </a:rPr>
              <a:t>0.9%</a:t>
            </a:r>
            <a:r>
              <a:rPr lang="zh-TW" altLang="en-US" sz="1600" b="1" dirty="0" smtClean="0">
                <a:solidFill>
                  <a:srgbClr val="FF0000"/>
                </a:solidFill>
                <a:latin typeface="Book Antiqua" panose="02040602050305030304" pitchFamily="18" charset="0"/>
              </a:rPr>
              <a:t>   </a:t>
            </a:r>
            <a:endParaRPr lang="en-US" altLang="zh-TW" sz="1600" b="1" dirty="0">
              <a:solidFill>
                <a:srgbClr val="FF0000"/>
              </a:solidFill>
              <a:latin typeface="Book Antiqua" panose="02040602050305030304" pitchFamily="18" charset="0"/>
            </a:endParaRPr>
          </a:p>
          <a:p>
            <a:pPr algn="just"/>
            <a:r>
              <a:rPr lang="zh-TW" altLang="en-US" sz="1600" b="1" dirty="0" smtClean="0">
                <a:solidFill>
                  <a:srgbClr val="3333FF"/>
                </a:solidFill>
                <a:latin typeface="華康儷楷書" panose="03000509000000000000" pitchFamily="65" charset="-120"/>
                <a:ea typeface="華康儷楷書" panose="03000509000000000000" pitchFamily="65" charset="-120"/>
              </a:rPr>
              <a:t>私立：</a:t>
            </a:r>
            <a:r>
              <a:rPr lang="en-US" altLang="zh-TW" sz="1600" b="1" dirty="0" smtClean="0">
                <a:solidFill>
                  <a:srgbClr val="3333FF"/>
                </a:solidFill>
                <a:latin typeface="Book Antiqua" panose="02040602050305030304" pitchFamily="18" charset="0"/>
              </a:rPr>
              <a:t>- 2.3%</a:t>
            </a:r>
            <a:endParaRPr lang="zh-TW" altLang="en-US" sz="1600" b="1" dirty="0">
              <a:solidFill>
                <a:srgbClr val="3333FF"/>
              </a:solidFill>
              <a:latin typeface="Book Antiqua" panose="0204060205030503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標題 5"/>
          <p:cNvSpPr>
            <a:spLocks noGrp="1"/>
          </p:cNvSpPr>
          <p:nvPr>
            <p:ph type="title"/>
          </p:nvPr>
        </p:nvSpPr>
        <p:spPr>
          <a:xfrm>
            <a:off x="-21431" y="188640"/>
            <a:ext cx="91313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拾壹、作業</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流程注意事項</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6/8</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89090" name="內容版面配置區 2"/>
          <p:cNvSpPr>
            <a:spLocks noGrp="1"/>
          </p:cNvSpPr>
          <p:nvPr>
            <p:ph idx="1"/>
          </p:nvPr>
        </p:nvSpPr>
        <p:spPr>
          <a:xfrm>
            <a:off x="123825" y="1554163"/>
            <a:ext cx="8840788" cy="1800225"/>
          </a:xfrm>
        </p:spPr>
        <p:txBody>
          <a:bodyPr/>
          <a:lstStyle/>
          <a:p>
            <a:pPr algn="just">
              <a:spcBef>
                <a:spcPts val="400"/>
              </a:spcBef>
              <a:buFont typeface="Wingdings" panose="05000000000000000000" pitchFamily="2" charset="2"/>
              <a:buChar char="u"/>
            </a:pPr>
            <a:r>
              <a:rPr lang="zh-TW" altLang="en-US" sz="240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學校</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可</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至「</a:t>
            </a:r>
            <a:r>
              <a:rPr lang="zh-TW" altLang="en-US" sz="2400" b="1"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高職學校作業及查詢系統</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查詢</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該校</a:t>
            </a:r>
            <a:r>
              <a:rPr lang="zh-TW" altLang="en-US" sz="2400" b="1"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被推薦考生之群排名</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考生</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可至考生作業系統「</a:t>
            </a:r>
            <a:r>
              <a:rPr lang="zh-TW" altLang="en-US" sz="2400" b="1" dirty="0" smtClean="0">
                <a:latin typeface="微軟正黑體" panose="020B0604030504040204" pitchFamily="34" charset="-120"/>
                <a:ea typeface="微軟正黑體" panose="020B0604030504040204" pitchFamily="34" charset="-120"/>
                <a:cs typeface="Times New Roman" panose="02020603050405020304" pitchFamily="18" charset="0"/>
              </a:rPr>
              <a:t>考生排名查詢系統</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查詢</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4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gn="just">
              <a:spcBef>
                <a:spcPts val="400"/>
              </a:spcBef>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考生排名</a:t>
            </a:r>
            <a:r>
              <a:rPr lang="zh-TW" altLang="en-US" sz="24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複查</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請填妥簡章附件六之複查申請表於</a:t>
            </a:r>
            <a:r>
              <a:rPr lang="en-US" altLang="zh-TW" sz="24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24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24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24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24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20</a:t>
            </a:r>
            <a:r>
              <a:rPr lang="zh-TW" altLang="en-US" sz="24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24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12</a:t>
            </a:r>
            <a:r>
              <a:rPr lang="zh-TW" altLang="en-US" sz="24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00</a:t>
            </a:r>
            <a:r>
              <a:rPr lang="zh-TW" altLang="en-US" sz="24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前</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，傳真至本委員會。</a:t>
            </a:r>
          </a:p>
        </p:txBody>
      </p:sp>
      <p:sp>
        <p:nvSpPr>
          <p:cNvPr id="89091"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B84CF4EE-CD68-4866-A6F9-E7D8B30E6801}" type="slidenum">
              <a:rPr lang="zh-TW" altLang="en-US" sz="1400" smtClean="0"/>
              <a:pPr>
                <a:spcBef>
                  <a:spcPct val="0"/>
                </a:spcBef>
                <a:buFontTx/>
                <a:buNone/>
              </a:pPr>
              <a:t>40</a:t>
            </a:fld>
            <a:endParaRPr lang="en-US" altLang="zh-TW" sz="1400" dirty="0" smtClean="0"/>
          </a:p>
        </p:txBody>
      </p:sp>
      <p:sp>
        <p:nvSpPr>
          <p:cNvPr id="6" name="矩形 5"/>
          <p:cNvSpPr/>
          <p:nvPr/>
        </p:nvSpPr>
        <p:spPr>
          <a:xfrm>
            <a:off x="143664" y="1153093"/>
            <a:ext cx="2217064"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網路排名查詢</a:t>
            </a:r>
          </a:p>
        </p:txBody>
      </p:sp>
      <p:sp>
        <p:nvSpPr>
          <p:cNvPr id="89096" name="文字方塊 6"/>
          <p:cNvSpPr txBox="1">
            <a:spLocks noChangeArrowheads="1"/>
          </p:cNvSpPr>
          <p:nvPr/>
        </p:nvSpPr>
        <p:spPr bwMode="auto">
          <a:xfrm>
            <a:off x="2233613" y="1184275"/>
            <a:ext cx="3400200" cy="369332"/>
          </a:xfrm>
          <a:prstGeom prst="rect">
            <a:avLst/>
          </a:prstGeom>
          <a:noFill/>
          <a:ln>
            <a:noFill/>
          </a:ln>
          <a:effectLst>
            <a:innerShdw blurRad="63500" dist="50800" dir="18900000">
              <a:prstClr val="black">
                <a:alpha val="50000"/>
              </a:prstClr>
            </a:inn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19</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起）</a:t>
            </a:r>
          </a:p>
        </p:txBody>
      </p:sp>
      <p:sp>
        <p:nvSpPr>
          <p:cNvPr id="8" name="矩形 7"/>
          <p:cNvSpPr/>
          <p:nvPr/>
        </p:nvSpPr>
        <p:spPr>
          <a:xfrm>
            <a:off x="143664" y="3191861"/>
            <a:ext cx="3728719"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solidFill>
                  <a:srgbClr val="FFFF00"/>
                </a:solidFill>
                <a:latin typeface="微軟正黑體" panose="020B0604030504040204" pitchFamily="34" charset="-120"/>
                <a:ea typeface="微軟正黑體" panose="020B0604030504040204" pitchFamily="34" charset="-120"/>
              </a:rPr>
              <a:t>被</a:t>
            </a:r>
            <a:r>
              <a:rPr lang="zh-TW" altLang="en-US" sz="2400" b="1" dirty="0" smtClean="0">
                <a:solidFill>
                  <a:srgbClr val="FFFF00"/>
                </a:solidFill>
                <a:latin typeface="微軟正黑體" panose="020B0604030504040204" pitchFamily="34" charset="-120"/>
                <a:ea typeface="微軟正黑體" panose="020B0604030504040204" pitchFamily="34" charset="-120"/>
              </a:rPr>
              <a:t>推薦考生網路</a:t>
            </a:r>
            <a:r>
              <a:rPr lang="zh-TW" altLang="en-US" sz="2400" b="1" dirty="0">
                <a:solidFill>
                  <a:srgbClr val="FFFF00"/>
                </a:solidFill>
                <a:latin typeface="微軟正黑體" panose="020B0604030504040204" pitchFamily="34" charset="-120"/>
                <a:ea typeface="微軟正黑體" panose="020B0604030504040204" pitchFamily="34" charset="-120"/>
              </a:rPr>
              <a:t>登記志願</a:t>
            </a:r>
          </a:p>
        </p:txBody>
      </p:sp>
      <p:sp>
        <p:nvSpPr>
          <p:cNvPr id="38925" name="文字方塊 9"/>
          <p:cNvSpPr txBox="1">
            <a:spLocks noChangeArrowheads="1"/>
          </p:cNvSpPr>
          <p:nvPr/>
        </p:nvSpPr>
        <p:spPr bwMode="auto">
          <a:xfrm>
            <a:off x="3851920" y="3217761"/>
            <a:ext cx="5292080" cy="369332"/>
          </a:xfrm>
          <a:prstGeom prst="rect">
            <a:avLst/>
          </a:prstGeom>
          <a:noFill/>
          <a:ln>
            <a:noFill/>
          </a:ln>
          <a:extLst/>
        </p:spPr>
        <p:txBody>
          <a:bodyPr wrap="square">
            <a:sp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0"/>
              </a:spcBef>
              <a:buFontTx/>
              <a:buNone/>
              <a:defRPr/>
            </a:pP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a:t>
            </a:r>
            <a:r>
              <a:rPr lang="en-US" altLang="zh-TW" sz="1800" b="1" spc="-4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111</a:t>
            </a:r>
            <a:r>
              <a:rPr lang="zh-TW" altLang="en-US" sz="1800" b="1" spc="-4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年</a:t>
            </a:r>
            <a:r>
              <a:rPr lang="en-US" altLang="zh-TW" sz="1800" b="1" spc="-4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4</a:t>
            </a:r>
            <a:r>
              <a:rPr lang="zh-TW" altLang="en-US" sz="1800" b="1" spc="-4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月</a:t>
            </a:r>
            <a:r>
              <a:rPr lang="en-US" altLang="zh-TW" sz="1800" b="1" spc="-4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28</a:t>
            </a:r>
            <a:r>
              <a:rPr lang="zh-TW" altLang="en-US" sz="1800" b="1" spc="-4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日</a:t>
            </a:r>
            <a:r>
              <a:rPr lang="en-US" altLang="zh-TW" sz="1800" b="1" spc="-4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10:00</a:t>
            </a:r>
            <a:r>
              <a:rPr lang="zh-TW" altLang="en-US" sz="1800" b="1" spc="-4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起至</a:t>
            </a:r>
            <a:r>
              <a:rPr lang="en-US" altLang="zh-TW" sz="1800" b="1" spc="-4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111</a:t>
            </a:r>
            <a:r>
              <a:rPr lang="zh-TW" altLang="en-US" sz="1800" b="1" spc="-4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年</a:t>
            </a:r>
            <a:r>
              <a:rPr lang="en-US" altLang="zh-TW" sz="1800" b="1" spc="-4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5</a:t>
            </a:r>
            <a:r>
              <a:rPr lang="zh-TW" altLang="en-US" sz="1800" b="1" spc="-4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月</a:t>
            </a:r>
            <a:r>
              <a:rPr lang="en-US" altLang="zh-TW" sz="1800" b="1" spc="-4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4</a:t>
            </a:r>
            <a:r>
              <a:rPr lang="zh-TW" altLang="en-US" sz="1800" b="1" spc="-4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日</a:t>
            </a:r>
            <a:r>
              <a:rPr lang="en-US" altLang="zh-TW" sz="1800" b="1" spc="-4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17:00</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a:t>
            </a:r>
          </a:p>
        </p:txBody>
      </p:sp>
      <p:sp>
        <p:nvSpPr>
          <p:cNvPr id="89102" name="內容版面配置區 2"/>
          <p:cNvSpPr txBox="1">
            <a:spLocks/>
          </p:cNvSpPr>
          <p:nvPr/>
        </p:nvSpPr>
        <p:spPr bwMode="auto">
          <a:xfrm>
            <a:off x="143664" y="3625729"/>
            <a:ext cx="8820949" cy="2816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lgn="just">
              <a:spcBef>
                <a:spcPts val="400"/>
              </a:spcBef>
              <a:buFont typeface="Wingdings" panose="05000000000000000000" pitchFamily="2" charset="2"/>
              <a:buChar char="u"/>
            </a:pPr>
            <a:r>
              <a:rPr lang="zh-TW" altLang="zh-TW" sz="2400" dirty="0">
                <a:latin typeface="微軟正黑體" panose="020B0604030504040204" pitchFamily="34" charset="-120"/>
                <a:ea typeface="微軟正黑體" panose="020B0604030504040204" pitchFamily="34" charset="-120"/>
                <a:cs typeface="Times New Roman" panose="02020603050405020304" pitchFamily="18" charset="0"/>
              </a:rPr>
              <a:t>每位考生依其就讀科（組）、學程歸屬之高職</a:t>
            </a:r>
            <a:r>
              <a:rPr lang="en-US" altLang="zh-TW" sz="2400" dirty="0">
                <a:latin typeface="微軟正黑體" panose="020B0604030504040204" pitchFamily="34" charset="-120"/>
                <a:ea typeface="微軟正黑體" panose="020B0604030504040204" pitchFamily="34" charset="-120"/>
                <a:cs typeface="Times New Roman" panose="02020603050405020304" pitchFamily="18" charset="0"/>
              </a:rPr>
              <a:t>15</a:t>
            </a:r>
            <a:r>
              <a:rPr lang="zh-TW" altLang="zh-TW" sz="2400" dirty="0">
                <a:latin typeface="微軟正黑體" panose="020B0604030504040204" pitchFamily="34" charset="-120"/>
                <a:ea typeface="微軟正黑體" panose="020B0604030504040204" pitchFamily="34" charset="-120"/>
                <a:cs typeface="Times New Roman" panose="02020603050405020304" pitchFamily="18" charset="0"/>
              </a:rPr>
              <a:t>群科之一群，選填登記各科技校院於</a:t>
            </a:r>
            <a:r>
              <a:rPr lang="zh-TW" altLang="zh-TW" sz="24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該招生群別</a:t>
            </a:r>
            <a:r>
              <a:rPr lang="zh-TW" altLang="zh-TW" sz="2400" dirty="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及</a:t>
            </a:r>
            <a:r>
              <a:rPr lang="zh-TW" altLang="zh-TW" sz="24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不分群</a:t>
            </a:r>
            <a:r>
              <a:rPr lang="zh-TW" altLang="zh-TW" sz="2400" dirty="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之系（組）、學程志願</a:t>
            </a:r>
            <a:r>
              <a:rPr lang="zh-TW" altLang="zh-TW" sz="2400" u="sng" dirty="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至多</a:t>
            </a:r>
            <a:r>
              <a:rPr lang="en-US" altLang="zh-TW" sz="2400" u="sng" dirty="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25</a:t>
            </a:r>
            <a:r>
              <a:rPr lang="zh-TW" altLang="zh-TW" sz="2400" u="sng" dirty="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個志願</a:t>
            </a:r>
            <a:r>
              <a:rPr lang="zh-TW" altLang="zh-TW" sz="24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4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gn="just">
              <a:spcBef>
                <a:spcPts val="400"/>
              </a:spcBef>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就讀</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志願序</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一經</a:t>
            </a:r>
            <a:r>
              <a:rPr lang="zh-TW" altLang="en-US" sz="24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確定送出</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後即完成志願登記，</a:t>
            </a:r>
            <a:r>
              <a:rPr lang="zh-TW" altLang="en-US" sz="2800" b="1"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不得</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以任何理由要求</a:t>
            </a:r>
            <a:r>
              <a:rPr lang="zh-TW" altLang="en-US" sz="2800" b="1"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修改</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或</a:t>
            </a:r>
            <a:r>
              <a:rPr lang="zh-TW" altLang="en-US" sz="2800" b="1"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Times New Roman" panose="02020603050405020304" pitchFamily="18" charset="0"/>
              </a:rPr>
              <a:t>重填</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zh-TW" sz="2400" dirty="0">
              <a:latin typeface="微軟正黑體" panose="020B0604030504040204" pitchFamily="34" charset="-120"/>
              <a:ea typeface="微軟正黑體" panose="020B0604030504040204" pitchFamily="34" charset="-120"/>
              <a:cs typeface="Times New Roman" panose="02020603050405020304" pitchFamily="18" charset="0"/>
            </a:endParaRPr>
          </a:p>
          <a:p>
            <a:pPr algn="just">
              <a:spcBef>
                <a:spcPts val="400"/>
              </a:spcBef>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請考生親自上網登記就讀志願，各承辦老師請勿代為操作。</a:t>
            </a:r>
          </a:p>
        </p:txBody>
      </p:sp>
      <p:sp>
        <p:nvSpPr>
          <p:cNvPr id="13" name="圓角矩形圖說文字 12"/>
          <p:cNvSpPr/>
          <p:nvPr/>
        </p:nvSpPr>
        <p:spPr>
          <a:xfrm>
            <a:off x="5633813" y="1082927"/>
            <a:ext cx="1838774" cy="442844"/>
          </a:xfrm>
          <a:prstGeom prst="wedgeRoundRectCallout">
            <a:avLst>
              <a:gd name="adj1" fmla="val -45295"/>
              <a:gd name="adj2" fmla="val 79999"/>
              <a:gd name="adj3" fmla="val 16667"/>
            </a:avLst>
          </a:prstGeom>
          <a:noFill/>
          <a:ln>
            <a:solidFill>
              <a:srgbClr val="FF9900"/>
            </a:solidFill>
          </a:ln>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extrusionH="57150">
              <a:bevelT w="82550" h="38100" prst="coolSlant"/>
            </a:sp3d>
          </a:bodyPr>
          <a:lstStyle/>
          <a:p>
            <a:pPr algn="ctr" eaLnBrk="1" hangingPunct="1">
              <a:defRPr/>
            </a:pPr>
            <a:r>
              <a:rPr lang="zh-TW" altLang="en-US" b="1" dirty="0">
                <a:solidFill>
                  <a:srgbClr val="008000"/>
                </a:solidFill>
                <a:latin typeface="微軟正黑體" panose="020B0604030504040204" pitchFamily="34" charset="-120"/>
                <a:ea typeface="微軟正黑體" panose="020B0604030504040204" pitchFamily="34" charset="-120"/>
              </a:rPr>
              <a:t>不另寄發通知單</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標題 5"/>
          <p:cNvSpPr>
            <a:spLocks noGrp="1"/>
          </p:cNvSpPr>
          <p:nvPr>
            <p:ph type="title"/>
          </p:nvPr>
        </p:nvSpPr>
        <p:spPr>
          <a:xfrm>
            <a:off x="0" y="188640"/>
            <a:ext cx="91440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拾壹、作業</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流程注意事項</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7/8</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91138" name="內容版面配置區 2"/>
          <p:cNvSpPr>
            <a:spLocks noGrp="1"/>
          </p:cNvSpPr>
          <p:nvPr>
            <p:ph idx="1"/>
          </p:nvPr>
        </p:nvSpPr>
        <p:spPr>
          <a:xfrm>
            <a:off x="395288" y="1700213"/>
            <a:ext cx="8234362" cy="4321175"/>
          </a:xfrm>
        </p:spPr>
        <p:txBody>
          <a:bodyPr/>
          <a:lstStyle/>
          <a:p>
            <a:pPr>
              <a:spcAft>
                <a:spcPts val="600"/>
              </a:spcAft>
              <a:buFont typeface="Wingdings" panose="05000000000000000000" pitchFamily="2" charset="2"/>
              <a:buChar char="u"/>
            </a:pPr>
            <a:r>
              <a:rPr lang="zh-TW" altLang="en-US" sz="2400" b="1"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本委員會網站公告錄取名單</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400" dirty="0" smtClean="0">
                <a:latin typeface="微軟正黑體" panose="020B0604030504040204" pitchFamily="34" charset="-120"/>
                <a:ea typeface="微軟正黑體" panose="020B0604030504040204" pitchFamily="34" charset="-120"/>
                <a:cs typeface="Times New Roman" panose="02020603050405020304" pitchFamily="18" charset="0"/>
              </a:rPr>
              <a:t>不另寄分發結果之書面通知，考生須自行上網查詢、下載或列印各考生之分發結果通知單。考生如未上網查詢，而致錄取權益受損，概由考生自行負責。</a:t>
            </a:r>
            <a:r>
              <a:rPr lang="zh-TW" altLang="zh-TW" sz="2400" b="1" dirty="0" smtClean="0">
                <a:latin typeface="微軟正黑體" panose="020B0604030504040204" pitchFamily="34" charset="-120"/>
                <a:ea typeface="微軟正黑體" panose="020B0604030504040204" pitchFamily="34" charset="-120"/>
                <a:cs typeface="Times New Roman" panose="02020603050405020304" pitchFamily="18" charset="0"/>
              </a:rPr>
              <a:t>各高職學校亦可自行上網查詢或列印錄取名單存</a:t>
            </a:r>
            <a:r>
              <a:rPr lang="zh-TW" altLang="en-US" sz="2400" b="1" dirty="0" smtClean="0">
                <a:latin typeface="微軟正黑體" panose="020B0604030504040204" pitchFamily="34" charset="-120"/>
                <a:ea typeface="微軟正黑體" panose="020B0604030504040204" pitchFamily="34" charset="-120"/>
                <a:cs typeface="Times New Roman" panose="02020603050405020304" pitchFamily="18" charset="0"/>
              </a:rPr>
              <a:t>參</a:t>
            </a:r>
            <a:r>
              <a:rPr lang="zh-TW" altLang="zh-TW" sz="2400" b="1"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400" b="1"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spcAft>
                <a:spcPts val="600"/>
              </a:spcAft>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分發結果複查請填妥簡章附件六之</a:t>
            </a:r>
            <a:r>
              <a:rPr lang="zh-TW" altLang="en-US" sz="24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複查申請表及就讀志願表</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，於</a:t>
            </a:r>
            <a:r>
              <a:rPr lang="en-US" altLang="zh-TW" sz="2400" dirty="0" smtClean="0">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2400" dirty="0" smtClean="0">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2400" dirty="0" smtClean="0">
                <a:latin typeface="微軟正黑體" panose="020B0604030504040204" pitchFamily="34" charset="-120"/>
                <a:ea typeface="微軟正黑體" panose="020B0604030504040204" pitchFamily="34" charset="-120"/>
                <a:cs typeface="Times New Roman" panose="02020603050405020304" pitchFamily="18" charset="0"/>
              </a:rPr>
              <a:t>11</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2400" dirty="0" smtClean="0">
                <a:latin typeface="微軟正黑體" panose="020B0604030504040204" pitchFamily="34" charset="-120"/>
                <a:ea typeface="微軟正黑體" panose="020B0604030504040204" pitchFamily="34" charset="-120"/>
                <a:cs typeface="Times New Roman" panose="02020603050405020304" pitchFamily="18" charset="0"/>
              </a:rPr>
              <a:t>12:00</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前，向本委員會以傳真方式提出申請。</a:t>
            </a:r>
            <a:endParaRPr lang="en-US" altLang="zh-TW" sz="2400" dirty="0" smtClean="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91139"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BB6E8497-86EB-4AE8-9FD1-34D462329EF6}" type="slidenum">
              <a:rPr lang="zh-TW" altLang="en-US" sz="1400" smtClean="0"/>
              <a:pPr>
                <a:spcBef>
                  <a:spcPct val="0"/>
                </a:spcBef>
                <a:buFontTx/>
                <a:buNone/>
              </a:pPr>
              <a:t>41</a:t>
            </a:fld>
            <a:endParaRPr lang="en-US" altLang="zh-TW" sz="1400" smtClean="0"/>
          </a:p>
        </p:txBody>
      </p:sp>
      <p:sp>
        <p:nvSpPr>
          <p:cNvPr id="6" name="矩形 5"/>
          <p:cNvSpPr/>
          <p:nvPr/>
        </p:nvSpPr>
        <p:spPr>
          <a:xfrm>
            <a:off x="143664" y="1153093"/>
            <a:ext cx="2217064"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分發結果公告</a:t>
            </a:r>
          </a:p>
        </p:txBody>
      </p:sp>
      <p:sp>
        <p:nvSpPr>
          <p:cNvPr id="91144" name="文字方塊 8"/>
          <p:cNvSpPr txBox="1">
            <a:spLocks noChangeArrowheads="1"/>
          </p:cNvSpPr>
          <p:nvPr/>
        </p:nvSpPr>
        <p:spPr bwMode="auto">
          <a:xfrm>
            <a:off x="2233613" y="1184275"/>
            <a:ext cx="51133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起）</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91" name="標題 5"/>
          <p:cNvSpPr>
            <a:spLocks noGrp="1"/>
          </p:cNvSpPr>
          <p:nvPr>
            <p:ph type="title"/>
          </p:nvPr>
        </p:nvSpPr>
        <p:spPr>
          <a:xfrm>
            <a:off x="0" y="188640"/>
            <a:ext cx="91440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拾壹、作業</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流程注意事項</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8/8</a:t>
            </a:r>
            <a:r>
              <a:rPr lang="zh-TW" altLang="en-US" sz="3200"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93186"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15FB7E0E-9B27-4DDC-B6F4-76FCE25BA3CE}" type="slidenum">
              <a:rPr lang="zh-TW" altLang="en-US" sz="1400" smtClean="0"/>
              <a:pPr>
                <a:spcBef>
                  <a:spcPct val="0"/>
                </a:spcBef>
                <a:buFontTx/>
                <a:buNone/>
              </a:pPr>
              <a:t>42</a:t>
            </a:fld>
            <a:endParaRPr lang="en-US" altLang="zh-TW" sz="1400" smtClean="0"/>
          </a:p>
        </p:txBody>
      </p:sp>
      <p:sp>
        <p:nvSpPr>
          <p:cNvPr id="6" name="矩形 5"/>
          <p:cNvSpPr/>
          <p:nvPr/>
        </p:nvSpPr>
        <p:spPr>
          <a:xfrm>
            <a:off x="145390" y="1183319"/>
            <a:ext cx="2391650"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報到及註冊入學</a:t>
            </a:r>
          </a:p>
        </p:txBody>
      </p:sp>
      <p:sp>
        <p:nvSpPr>
          <p:cNvPr id="93190" name="內容版面配置區 2"/>
          <p:cNvSpPr txBox="1">
            <a:spLocks/>
          </p:cNvSpPr>
          <p:nvPr/>
        </p:nvSpPr>
        <p:spPr bwMode="auto">
          <a:xfrm>
            <a:off x="145390" y="1652239"/>
            <a:ext cx="8713787" cy="791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buFont typeface="Wingdings" panose="05000000000000000000" pitchFamily="2" charset="2"/>
              <a:buChar char="u"/>
            </a:pPr>
            <a:r>
              <a:rPr lang="zh-TW" altLang="en-US" sz="2200" dirty="0">
                <a:latin typeface="微軟正黑體" panose="020B0604030504040204" pitchFamily="34" charset="-120"/>
                <a:ea typeface="微軟正黑體" panose="020B0604030504040204" pitchFamily="34" charset="-120"/>
              </a:rPr>
              <a:t>各科技校院不另辦理報到作業，各錄取生之註冊入學通知，由各錄取學校自行寄發。</a:t>
            </a:r>
            <a:endParaRPr lang="en-US" altLang="zh-TW" sz="2200" dirty="0">
              <a:latin typeface="微軟正黑體" panose="020B0604030504040204" pitchFamily="34" charset="-120"/>
              <a:ea typeface="微軟正黑體" panose="020B0604030504040204" pitchFamily="34" charset="-120"/>
            </a:endParaRPr>
          </a:p>
        </p:txBody>
      </p:sp>
      <p:sp>
        <p:nvSpPr>
          <p:cNvPr id="9" name="矩形 8"/>
          <p:cNvSpPr/>
          <p:nvPr/>
        </p:nvSpPr>
        <p:spPr>
          <a:xfrm>
            <a:off x="127084" y="2495451"/>
            <a:ext cx="2391650" cy="432048"/>
          </a:xfrm>
          <a:prstGeom prst="rect">
            <a:avLst/>
          </a:prstGeom>
          <a:solidFill>
            <a:srgbClr val="FF33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zh-TW" altLang="en-US" sz="2400" b="1" dirty="0">
                <a:latin typeface="微軟正黑體" panose="020B0604030504040204" pitchFamily="34" charset="-120"/>
                <a:ea typeface="微軟正黑體" panose="020B0604030504040204" pitchFamily="34" charset="-120"/>
              </a:rPr>
              <a:t>放棄錄取資格</a:t>
            </a:r>
          </a:p>
        </p:txBody>
      </p:sp>
      <p:sp>
        <p:nvSpPr>
          <p:cNvPr id="93195" name="內容版面配置區 2"/>
          <p:cNvSpPr txBox="1">
            <a:spLocks/>
          </p:cNvSpPr>
          <p:nvPr/>
        </p:nvSpPr>
        <p:spPr bwMode="auto">
          <a:xfrm>
            <a:off x="139453" y="2938863"/>
            <a:ext cx="8719724" cy="3730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lgn="just">
              <a:buFont typeface="Wingdings" panose="05000000000000000000" pitchFamily="2" charset="2"/>
              <a:buChar char="u"/>
            </a:pPr>
            <a:r>
              <a:rPr lang="zh-TW" altLang="en-US" sz="2200" dirty="0">
                <a:latin typeface="微軟正黑體" panose="020B0604030504040204" pitchFamily="34" charset="-120"/>
                <a:ea typeface="微軟正黑體" panose="020B0604030504040204" pitchFamily="34" charset="-120"/>
                <a:cs typeface="Times New Roman" panose="02020603050405020304" pitchFamily="18" charset="0"/>
              </a:rPr>
              <a:t>經本委員會分發錄取之</a:t>
            </a:r>
            <a:r>
              <a:rPr lang="zh-TW" altLang="en-US" sz="22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錄取生，無論放棄與否</a:t>
            </a:r>
            <a:r>
              <a:rPr lang="zh-TW" altLang="en-US" sz="2200" dirty="0">
                <a:latin typeface="微軟正黑體" panose="020B0604030504040204" pitchFamily="34" charset="-120"/>
                <a:ea typeface="微軟正黑體" panose="020B0604030504040204" pitchFamily="34" charset="-120"/>
                <a:cs typeface="Times New Roman" panose="02020603050405020304" pitchFamily="18" charset="0"/>
              </a:rPr>
              <a:t>，一概不得參加</a:t>
            </a:r>
            <a:r>
              <a:rPr lang="en-US" altLang="zh-TW" sz="2200" dirty="0" smtClean="0">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2200" dirty="0" smtClean="0">
                <a:latin typeface="微軟正黑體" panose="020B0604030504040204" pitchFamily="34" charset="-120"/>
                <a:ea typeface="微軟正黑體" panose="020B0604030504040204" pitchFamily="34" charset="-120"/>
                <a:cs typeface="Times New Roman" panose="02020603050405020304" pitchFamily="18" charset="0"/>
              </a:rPr>
              <a:t>學年</a:t>
            </a:r>
            <a:r>
              <a:rPr lang="zh-TW" altLang="en-US" sz="2200" dirty="0">
                <a:latin typeface="微軟正黑體" panose="020B0604030504040204" pitchFamily="34" charset="-120"/>
                <a:ea typeface="微軟正黑體" panose="020B0604030504040204" pitchFamily="34" charset="-120"/>
                <a:cs typeface="Times New Roman" panose="02020603050405020304" pitchFamily="18" charset="0"/>
              </a:rPr>
              <a:t>度四技二專甄選入學</a:t>
            </a:r>
            <a:r>
              <a:rPr lang="zh-TW" altLang="en-US" sz="22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200" dirty="0">
              <a:latin typeface="微軟正黑體" panose="020B0604030504040204" pitchFamily="34" charset="-120"/>
              <a:ea typeface="微軟正黑體" panose="020B0604030504040204" pitchFamily="34" charset="-120"/>
              <a:cs typeface="Times New Roman" panose="02020603050405020304" pitchFamily="18" charset="0"/>
            </a:endParaRPr>
          </a:p>
          <a:p>
            <a:pPr algn="just">
              <a:buFont typeface="Wingdings" panose="05000000000000000000" pitchFamily="2" charset="2"/>
              <a:buChar char="u"/>
            </a:pPr>
            <a:r>
              <a:rPr lang="zh-TW" altLang="zh-TW" sz="2200" dirty="0" smtClean="0">
                <a:latin typeface="微軟正黑體" panose="020B0604030504040204" pitchFamily="34" charset="-120"/>
                <a:ea typeface="微軟正黑體" panose="020B0604030504040204" pitchFamily="34" charset="-120"/>
                <a:cs typeface="Times New Roman" panose="02020603050405020304" pitchFamily="18" charset="0"/>
              </a:rPr>
              <a:t>欲</a:t>
            </a:r>
            <a:r>
              <a:rPr lang="zh-TW" altLang="zh-TW" sz="2200" dirty="0">
                <a:latin typeface="微軟正黑體" panose="020B0604030504040204" pitchFamily="34" charset="-120"/>
                <a:ea typeface="微軟正黑體" panose="020B0604030504040204" pitchFamily="34" charset="-120"/>
                <a:cs typeface="Times New Roman" panose="02020603050405020304" pitchFamily="18" charset="0"/>
              </a:rPr>
              <a:t>申請放棄錄取資格者，請填寫「</a:t>
            </a:r>
            <a:r>
              <a:rPr lang="en-US" altLang="zh-TW" sz="2200" dirty="0" smtClean="0">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zh-TW" sz="2200" dirty="0" smtClean="0">
                <a:latin typeface="微軟正黑體" panose="020B0604030504040204" pitchFamily="34" charset="-120"/>
                <a:ea typeface="微軟正黑體" panose="020B0604030504040204" pitchFamily="34" charset="-120"/>
                <a:cs typeface="Times New Roman" panose="02020603050405020304" pitchFamily="18" charset="0"/>
              </a:rPr>
              <a:t>學年</a:t>
            </a:r>
            <a:r>
              <a:rPr lang="zh-TW" altLang="zh-TW" sz="2200" dirty="0">
                <a:latin typeface="微軟正黑體" panose="020B0604030504040204" pitchFamily="34" charset="-120"/>
                <a:ea typeface="微軟正黑體" panose="020B0604030504040204" pitchFamily="34" charset="-120"/>
                <a:cs typeface="Times New Roman" panose="02020603050405020304" pitchFamily="18" charset="0"/>
              </a:rPr>
              <a:t>度科技校院繁星計畫聯合推薦甄選入學</a:t>
            </a:r>
            <a:r>
              <a:rPr lang="zh-TW" altLang="zh-TW" sz="2200" dirty="0" smtClean="0">
                <a:latin typeface="微軟正黑體" panose="020B0604030504040204" pitchFamily="34" charset="-120"/>
                <a:ea typeface="微軟正黑體" panose="020B0604030504040204" pitchFamily="34" charset="-120"/>
                <a:cs typeface="Times New Roman" panose="02020603050405020304" pitchFamily="18" charset="0"/>
              </a:rPr>
              <a:t>招生放棄</a:t>
            </a:r>
            <a:r>
              <a:rPr lang="zh-TW" altLang="zh-TW" sz="2200" dirty="0">
                <a:latin typeface="微軟正黑體" panose="020B0604030504040204" pitchFamily="34" charset="-120"/>
                <a:ea typeface="微軟正黑體" panose="020B0604030504040204" pitchFamily="34" charset="-120"/>
                <a:cs typeface="Times New Roman" panose="02020603050405020304" pitchFamily="18" charset="0"/>
              </a:rPr>
              <a:t>錄取資格聲明書」（如附件七），</a:t>
            </a:r>
            <a:r>
              <a:rPr lang="zh-TW" altLang="zh-TW" sz="2200" dirty="0" smtClean="0">
                <a:latin typeface="微軟正黑體" panose="020B0604030504040204" pitchFamily="34" charset="-120"/>
                <a:ea typeface="微軟正黑體" panose="020B0604030504040204" pitchFamily="34" charset="-120"/>
                <a:cs typeface="Times New Roman" panose="02020603050405020304" pitchFamily="18" charset="0"/>
              </a:rPr>
              <a:t>於</a:t>
            </a:r>
            <a:r>
              <a:rPr lang="en-US" altLang="zh-TW" sz="22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zh-TW" sz="22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22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zh-TW" sz="22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22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16</a:t>
            </a:r>
            <a:r>
              <a:rPr lang="zh-TW" altLang="zh-TW" sz="22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22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12:00</a:t>
            </a:r>
            <a:r>
              <a:rPr lang="zh-TW" altLang="zh-TW" sz="22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前</a:t>
            </a:r>
            <a:r>
              <a:rPr lang="zh-TW" altLang="zh-TW" sz="2200" dirty="0" smtClean="0">
                <a:latin typeface="微軟正黑體" panose="020B0604030504040204" pitchFamily="34" charset="-120"/>
                <a:ea typeface="微軟正黑體" panose="020B0604030504040204" pitchFamily="34" charset="-120"/>
                <a:cs typeface="Times New Roman" panose="02020603050405020304" pitchFamily="18" charset="0"/>
              </a:rPr>
              <a:t>將</a:t>
            </a:r>
            <a:r>
              <a:rPr lang="zh-TW" altLang="zh-TW" sz="2200" dirty="0">
                <a:latin typeface="微軟正黑體" panose="020B0604030504040204" pitchFamily="34" charset="-120"/>
                <a:ea typeface="微軟正黑體" panose="020B0604030504040204" pitchFamily="34" charset="-120"/>
                <a:cs typeface="Times New Roman" panose="02020603050405020304" pitchFamily="18" charset="0"/>
              </a:rPr>
              <a:t>此書面資料</a:t>
            </a:r>
            <a:r>
              <a:rPr lang="zh-TW" altLang="zh-TW" sz="22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傳真</a:t>
            </a:r>
            <a:r>
              <a:rPr lang="zh-TW" altLang="zh-TW" sz="2200" dirty="0">
                <a:latin typeface="微軟正黑體" panose="020B0604030504040204" pitchFamily="34" charset="-120"/>
                <a:ea typeface="微軟正黑體" panose="020B0604030504040204" pitchFamily="34" charset="-120"/>
                <a:cs typeface="Times New Roman" panose="02020603050405020304" pitchFamily="18" charset="0"/>
              </a:rPr>
              <a:t>至錄取學校，且以</a:t>
            </a:r>
            <a:r>
              <a:rPr lang="zh-TW" altLang="zh-TW" sz="2200" b="1"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電話確定</a:t>
            </a:r>
            <a:r>
              <a:rPr lang="zh-TW" altLang="zh-TW" sz="2200" dirty="0">
                <a:latin typeface="微軟正黑體" panose="020B0604030504040204" pitchFamily="34" charset="-120"/>
                <a:ea typeface="微軟正黑體" panose="020B0604030504040204" pitchFamily="34" charset="-120"/>
                <a:cs typeface="Times New Roman" panose="02020603050405020304" pitchFamily="18" charset="0"/>
              </a:rPr>
              <a:t>錄取學校已收到傳真，始完成放棄程序</a:t>
            </a:r>
            <a:r>
              <a:rPr lang="zh-TW" altLang="zh-TW" sz="22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2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gn="just">
              <a:buFont typeface="Wingdings" panose="05000000000000000000" pitchFamily="2" charset="2"/>
              <a:buChar char="u"/>
            </a:pPr>
            <a:r>
              <a:rPr lang="zh-TW" altLang="zh-TW" sz="2200" dirty="0">
                <a:latin typeface="微軟正黑體" panose="020B0604030504040204" pitchFamily="34" charset="-120"/>
                <a:ea typeface="微軟正黑體" panose="020B0604030504040204" pitchFamily="34" charset="-120"/>
                <a:cs typeface="Times New Roman" panose="02020603050405020304" pitchFamily="18" charset="0"/>
              </a:rPr>
              <a:t>未依規定期限及</a:t>
            </a:r>
            <a:r>
              <a:rPr lang="zh-TW" altLang="zh-TW" sz="2200" dirty="0" smtClean="0">
                <a:latin typeface="微軟正黑體" panose="020B0604030504040204" pitchFamily="34" charset="-120"/>
                <a:ea typeface="微軟正黑體" panose="020B0604030504040204" pitchFamily="34" charset="-120"/>
                <a:cs typeface="Times New Roman" panose="02020603050405020304" pitchFamily="18" charset="0"/>
              </a:rPr>
              <a:t>方式辦理</a:t>
            </a:r>
            <a:r>
              <a:rPr lang="zh-TW" altLang="zh-TW" sz="2200" dirty="0">
                <a:latin typeface="微軟正黑體" panose="020B0604030504040204" pitchFamily="34" charset="-120"/>
                <a:ea typeface="微軟正黑體" panose="020B0604030504040204" pitchFamily="34" charset="-120"/>
                <a:cs typeface="Times New Roman" panose="02020603050405020304" pitchFamily="18" charset="0"/>
              </a:rPr>
              <a:t>聲明放棄錄取資格者，不得參加</a:t>
            </a:r>
            <a:r>
              <a:rPr lang="en-US" altLang="zh-TW" sz="2200" dirty="0" smtClean="0">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zh-TW" sz="2200" dirty="0" smtClean="0">
                <a:latin typeface="微軟正黑體" panose="020B0604030504040204" pitchFamily="34" charset="-120"/>
                <a:ea typeface="微軟正黑體" panose="020B0604030504040204" pitchFamily="34" charset="-120"/>
                <a:cs typeface="Times New Roman" panose="02020603050405020304" pitchFamily="18" charset="0"/>
              </a:rPr>
              <a:t>學年</a:t>
            </a:r>
            <a:r>
              <a:rPr lang="zh-TW" altLang="zh-TW" sz="2200" dirty="0">
                <a:latin typeface="微軟正黑體" panose="020B0604030504040204" pitchFamily="34" charset="-120"/>
                <a:ea typeface="微軟正黑體" panose="020B0604030504040204" pitchFamily="34" charset="-120"/>
                <a:cs typeface="Times New Roman" panose="02020603050405020304" pitchFamily="18" charset="0"/>
              </a:rPr>
              <a:t>度四技二專技優甄審入學招生、日間部聯合登記分發入學招生、各校單獨招生及大學各招生管道之招生，違者取消本招生錄取資格。</a:t>
            </a:r>
          </a:p>
        </p:txBody>
      </p:sp>
      <p:sp>
        <p:nvSpPr>
          <p:cNvPr id="93196" name="文字方塊 10"/>
          <p:cNvSpPr txBox="1">
            <a:spLocks noChangeArrowheads="1"/>
          </p:cNvSpPr>
          <p:nvPr/>
        </p:nvSpPr>
        <p:spPr bwMode="auto">
          <a:xfrm>
            <a:off x="2508250" y="2527325"/>
            <a:ext cx="51117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0"/>
              </a:spcBef>
              <a:buFontTx/>
              <a:buNone/>
            </a:pP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16</a:t>
            </a:r>
            <a:r>
              <a:rPr lang="zh-TW" altLang="en-US"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1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12:00</a:t>
            </a:r>
            <a:r>
              <a:rPr lang="zh-TW" altLang="en-US"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前）</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標題 5"/>
          <p:cNvSpPr>
            <a:spLocks noGrp="1"/>
          </p:cNvSpPr>
          <p:nvPr>
            <p:ph type="title"/>
          </p:nvPr>
        </p:nvSpPr>
        <p:spPr>
          <a:xfrm>
            <a:off x="107504" y="210629"/>
            <a:ext cx="8229600" cy="633413"/>
          </a:xfrm>
        </p:spPr>
        <p:txBody>
          <a:bodyPr/>
          <a:lstStyle/>
          <a:p>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拾貳、</a:t>
            </a:r>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意見交流</a:t>
            </a:r>
          </a:p>
        </p:txBody>
      </p:sp>
      <p:sp>
        <p:nvSpPr>
          <p:cNvPr id="3" name="內容版面配置區 2"/>
          <p:cNvSpPr>
            <a:spLocks noGrp="1"/>
          </p:cNvSpPr>
          <p:nvPr>
            <p:ph idx="1"/>
          </p:nvPr>
        </p:nvSpPr>
        <p:spPr>
          <a:xfrm>
            <a:off x="107504" y="1916832"/>
            <a:ext cx="8856984" cy="3024336"/>
          </a:xfrm>
        </p:spPr>
        <p:txBody>
          <a:bodyPr/>
          <a:lstStyle/>
          <a:p>
            <a:pPr>
              <a:spcAft>
                <a:spcPts val="600"/>
              </a:spcAft>
              <a:buFont typeface="Arial" panose="020B0604020202020204" pitchFamily="34" charset="0"/>
              <a:buChar char="•"/>
              <a:defRPr/>
            </a:pPr>
            <a:r>
              <a:rPr lang="zh-TW" altLang="en-US" sz="3400" dirty="0" smtClean="0">
                <a:latin typeface="微軟正黑體" panose="020B0604030504040204" pitchFamily="34" charset="-120"/>
                <a:ea typeface="微軟正黑體" panose="020B0604030504040204" pitchFamily="34" charset="-120"/>
              </a:rPr>
              <a:t>電話：</a:t>
            </a:r>
            <a:r>
              <a:rPr lang="en-US" altLang="zh-TW" sz="3400" dirty="0" smtClean="0">
                <a:latin typeface="微軟正黑體" panose="020B0604030504040204" pitchFamily="34" charset="-120"/>
                <a:ea typeface="微軟正黑體" panose="020B0604030504040204" pitchFamily="34" charset="-120"/>
              </a:rPr>
              <a:t>02-2772-5333</a:t>
            </a:r>
          </a:p>
          <a:p>
            <a:pPr>
              <a:spcAft>
                <a:spcPts val="600"/>
              </a:spcAft>
              <a:buFont typeface="Arial" panose="020B0604020202020204" pitchFamily="34" charset="0"/>
              <a:buChar char="•"/>
              <a:defRPr/>
            </a:pPr>
            <a:r>
              <a:rPr lang="zh-TW" altLang="en-US" sz="3400" dirty="0" smtClean="0">
                <a:latin typeface="微軟正黑體" panose="020B0604030504040204" pitchFamily="34" charset="-120"/>
                <a:ea typeface="微軟正黑體" panose="020B0604030504040204" pitchFamily="34" charset="-120"/>
              </a:rPr>
              <a:t>傳真：</a:t>
            </a:r>
            <a:r>
              <a:rPr lang="en-US" altLang="zh-TW" sz="3400" dirty="0" smtClean="0">
                <a:latin typeface="微軟正黑體" panose="020B0604030504040204" pitchFamily="34" charset="-120"/>
                <a:ea typeface="微軟正黑體" panose="020B0604030504040204" pitchFamily="34" charset="-120"/>
              </a:rPr>
              <a:t>02-2773-8881</a:t>
            </a:r>
          </a:p>
          <a:p>
            <a:pPr>
              <a:spcAft>
                <a:spcPts val="600"/>
              </a:spcAft>
              <a:buFont typeface="Arial" panose="020B0604020202020204" pitchFamily="34" charset="0"/>
              <a:buChar char="•"/>
              <a:defRPr/>
            </a:pPr>
            <a:r>
              <a:rPr lang="zh-TW" altLang="en-US" sz="3400" dirty="0" smtClean="0">
                <a:latin typeface="微軟正黑體" panose="020B0604030504040204" pitchFamily="34" charset="-120"/>
                <a:ea typeface="微軟正黑體" panose="020B0604030504040204" pitchFamily="34" charset="-120"/>
              </a:rPr>
              <a:t>網址：</a:t>
            </a:r>
            <a:r>
              <a:rPr lang="en-US" altLang="zh-TW" sz="3400" dirty="0" smtClean="0">
                <a:latin typeface="微軟正黑體" panose="020B0604030504040204" pitchFamily="34" charset="-120"/>
                <a:ea typeface="微軟正黑體" panose="020B0604030504040204" pitchFamily="34" charset="-120"/>
              </a:rPr>
              <a:t>https://www.jctv.ntut.edu.tw/star/</a:t>
            </a:r>
          </a:p>
          <a:p>
            <a:pPr>
              <a:spcAft>
                <a:spcPts val="600"/>
              </a:spcAft>
              <a:buFont typeface="Arial" panose="020B0604020202020204" pitchFamily="34" charset="0"/>
              <a:buChar char="•"/>
              <a:defRPr/>
            </a:pPr>
            <a:r>
              <a:rPr lang="zh-TW" altLang="en-US" sz="3400" dirty="0" smtClean="0">
                <a:latin typeface="微軟正黑體" panose="020B0604030504040204" pitchFamily="34" charset="-120"/>
                <a:ea typeface="微軟正黑體" panose="020B0604030504040204" pitchFamily="34" charset="-120"/>
              </a:rPr>
              <a:t>電子郵件信箱：</a:t>
            </a:r>
            <a:r>
              <a:rPr lang="en-US" altLang="zh-TW" sz="3400" dirty="0" smtClean="0">
                <a:latin typeface="微軟正黑體" panose="020B0604030504040204" pitchFamily="34" charset="-120"/>
                <a:ea typeface="微軟正黑體" panose="020B0604030504040204" pitchFamily="34" charset="-120"/>
              </a:rPr>
              <a:t>star@ntut.edu.tw</a:t>
            </a:r>
            <a:endParaRPr lang="zh-TW" altLang="en-US" sz="3400" dirty="0">
              <a:latin typeface="微軟正黑體" panose="020B0604030504040204" pitchFamily="34" charset="-120"/>
              <a:ea typeface="微軟正黑體" panose="020B0604030504040204" pitchFamily="34" charset="-120"/>
            </a:endParaRPr>
          </a:p>
        </p:txBody>
      </p:sp>
      <p:sp>
        <p:nvSpPr>
          <p:cNvPr id="105475"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E8E1B593-5262-4CE5-AF4D-BE4AC4A87A50}" type="slidenum">
              <a:rPr lang="zh-TW" altLang="en-US" sz="1400" smtClean="0"/>
              <a:pPr>
                <a:spcBef>
                  <a:spcPct val="0"/>
                </a:spcBef>
                <a:buFontTx/>
                <a:buNone/>
              </a:pPr>
              <a:t>43</a:t>
            </a:fld>
            <a:endParaRPr lang="en-US" altLang="zh-TW" sz="1400" smtClean="0"/>
          </a:p>
        </p:txBody>
      </p:sp>
      <p:pic>
        <p:nvPicPr>
          <p:cNvPr id="2050" name="Picture 2" descr="https://truth.bahamut.com.tw/s01/201802/d6841ea175de5e44dd743843792ec81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3376" y="1484784"/>
            <a:ext cx="3041621" cy="171266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525" y="166457"/>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貳、近三年招生概況</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(2/2)</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a:defRPr/>
            </a:pPr>
            <a:fld id="{ABFE6108-DA02-42FF-8F2B-6965D0D38C5E}" type="slidenum">
              <a:rPr lang="zh-TW" altLang="en-US" smtClean="0"/>
              <a:pPr>
                <a:defRPr/>
              </a:pPr>
              <a:t>5</a:t>
            </a:fld>
            <a:endParaRPr lang="en-US" altLang="zh-TW"/>
          </a:p>
        </p:txBody>
      </p:sp>
      <p:graphicFrame>
        <p:nvGraphicFramePr>
          <p:cNvPr id="12" name="圖表 11"/>
          <p:cNvGraphicFramePr>
            <a:graphicFrameLocks/>
          </p:cNvGraphicFramePr>
          <p:nvPr>
            <p:extLst>
              <p:ext uri="{D42A27DB-BD31-4B8C-83A1-F6EECF244321}">
                <p14:modId xmlns:p14="http://schemas.microsoft.com/office/powerpoint/2010/main" val="2123830278"/>
              </p:ext>
            </p:extLst>
          </p:nvPr>
        </p:nvGraphicFramePr>
        <p:xfrm>
          <a:off x="176457" y="1145628"/>
          <a:ext cx="8096170" cy="5580237"/>
        </p:xfrm>
        <a:graphic>
          <a:graphicData uri="http://schemas.openxmlformats.org/drawingml/2006/chart">
            <c:chart xmlns:c="http://schemas.openxmlformats.org/drawingml/2006/chart" xmlns:r="http://schemas.openxmlformats.org/officeDocument/2006/relationships" r:id="rId2"/>
          </a:graphicData>
        </a:graphic>
      </p:graphicFrame>
      <p:sp>
        <p:nvSpPr>
          <p:cNvPr id="13" name="矩形 12"/>
          <p:cNvSpPr/>
          <p:nvPr/>
        </p:nvSpPr>
        <p:spPr>
          <a:xfrm>
            <a:off x="6928808" y="4323063"/>
            <a:ext cx="538930" cy="338554"/>
          </a:xfrm>
          <a:prstGeom prst="rect">
            <a:avLst/>
          </a:prstGeom>
        </p:spPr>
        <p:txBody>
          <a:bodyPr wrap="none">
            <a:spAutoFit/>
          </a:bodyPr>
          <a:lstStyle/>
          <a:p>
            <a:r>
              <a:rPr lang="en-US" altLang="zh-TW" sz="1600" b="1" dirty="0">
                <a:solidFill>
                  <a:srgbClr val="FF0000"/>
                </a:solidFill>
              </a:rPr>
              <a:t>-0.4</a:t>
            </a:r>
            <a:endParaRPr lang="zh-TW" altLang="en-US" sz="1600" b="1" dirty="0">
              <a:solidFill>
                <a:srgbClr val="FF0000"/>
              </a:solidFill>
            </a:endParaRPr>
          </a:p>
        </p:txBody>
      </p:sp>
    </p:spTree>
    <p:extLst>
      <p:ext uri="{BB962C8B-B14F-4D97-AF65-F5344CB8AC3E}">
        <p14:creationId xmlns:p14="http://schemas.microsoft.com/office/powerpoint/2010/main" val="2085684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 name="標題 1"/>
          <p:cNvSpPr>
            <a:spLocks noGrp="1"/>
          </p:cNvSpPr>
          <p:nvPr>
            <p:ph type="title"/>
          </p:nvPr>
        </p:nvSpPr>
        <p:spPr>
          <a:xfrm>
            <a:off x="0" y="188640"/>
            <a:ext cx="8316416"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參、招生相關</a:t>
            </a:r>
            <a:r>
              <a:rPr lang="zh-TW" altLang="en-US" sz="4400" dirty="0" smtClean="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資料</a:t>
            </a:r>
            <a:r>
              <a:rPr lang="en-US" altLang="zh-TW" b="1"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a:t>
            </a:r>
            <a:r>
              <a:rPr lang="en-US" altLang="zh-TW"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b="1" dirty="0">
              <a:solidFill>
                <a:schemeClr val="tx1"/>
              </a:solidFill>
              <a:latin typeface="Times New Roman" panose="02020603050405020304" pitchFamily="18" charset="0"/>
              <a:ea typeface="華康超明體" panose="02020C09000000000000" pitchFamily="49" charset="-120"/>
              <a:cs typeface="Times New Roman" panose="02020603050405020304" pitchFamily="18" charset="0"/>
            </a:endParaRPr>
          </a:p>
        </p:txBody>
      </p:sp>
      <p:sp>
        <p:nvSpPr>
          <p:cNvPr id="34818"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fld id="{3949E892-DED3-4AA1-A618-82FB6CE3D5C0}" type="slidenum">
              <a:rPr lang="zh-TW" altLang="en-US" sz="1400" smtClean="0"/>
              <a:pPr>
                <a:spcBef>
                  <a:spcPct val="0"/>
                </a:spcBef>
                <a:buFontTx/>
                <a:buNone/>
              </a:pPr>
              <a:t>6</a:t>
            </a:fld>
            <a:endParaRPr lang="en-US" altLang="zh-TW" sz="1400" smtClean="0"/>
          </a:p>
        </p:txBody>
      </p:sp>
      <p:sp>
        <p:nvSpPr>
          <p:cNvPr id="7" name="矩形 6"/>
          <p:cNvSpPr/>
          <p:nvPr/>
        </p:nvSpPr>
        <p:spPr>
          <a:xfrm>
            <a:off x="194696" y="1090539"/>
            <a:ext cx="8193728" cy="466254"/>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en-US" altLang="zh-TW" sz="2400" b="1" dirty="0" smtClean="0">
                <a:latin typeface="微軟正黑體" panose="020B0604030504040204" pitchFamily="34" charset="-120"/>
                <a:ea typeface="微軟正黑體" panose="020B0604030504040204" pitchFamily="34" charset="-120"/>
              </a:rPr>
              <a:t>111</a:t>
            </a:r>
            <a:r>
              <a:rPr lang="zh-TW" altLang="en-US" sz="2400" b="1" dirty="0" smtClean="0">
                <a:latin typeface="微軟正黑體" panose="020B0604030504040204" pitchFamily="34" charset="-120"/>
                <a:ea typeface="微軟正黑體" panose="020B0604030504040204" pitchFamily="34" charset="-120"/>
              </a:rPr>
              <a:t>學年</a:t>
            </a:r>
            <a:r>
              <a:rPr lang="zh-TW" altLang="en-US" sz="2400" b="1" dirty="0">
                <a:latin typeface="微軟正黑體" panose="020B0604030504040204" pitchFamily="34" charset="-120"/>
                <a:ea typeface="微軟正黑體" panose="020B0604030504040204" pitchFamily="34" charset="-120"/>
              </a:rPr>
              <a:t>度招生校院系</a:t>
            </a:r>
            <a:r>
              <a:rPr lang="en-US" altLang="zh-TW" sz="2400" b="1"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組</a:t>
            </a:r>
            <a:r>
              <a:rPr lang="en-US" altLang="zh-TW" sz="2400" b="1"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、學程數及名額之招生群別分布</a:t>
            </a:r>
          </a:p>
        </p:txBody>
      </p:sp>
      <p:graphicFrame>
        <p:nvGraphicFramePr>
          <p:cNvPr id="4" name="表格 3"/>
          <p:cNvGraphicFramePr>
            <a:graphicFrameLocks noGrp="1"/>
          </p:cNvGraphicFramePr>
          <p:nvPr>
            <p:extLst>
              <p:ext uri="{D42A27DB-BD31-4B8C-83A1-F6EECF244321}">
                <p14:modId xmlns:p14="http://schemas.microsoft.com/office/powerpoint/2010/main" val="3403433234"/>
              </p:ext>
            </p:extLst>
          </p:nvPr>
        </p:nvGraphicFramePr>
        <p:xfrm>
          <a:off x="194696" y="1644593"/>
          <a:ext cx="8193728" cy="5107414"/>
        </p:xfrm>
        <a:graphic>
          <a:graphicData uri="http://schemas.openxmlformats.org/drawingml/2006/table">
            <a:tbl>
              <a:tblPr>
                <a:tableStyleId>{3C2FFA5D-87B4-456A-9821-1D502468CF0F}</a:tableStyleId>
              </a:tblPr>
              <a:tblGrid>
                <a:gridCol w="2048432">
                  <a:extLst>
                    <a:ext uri="{9D8B030D-6E8A-4147-A177-3AD203B41FA5}">
                      <a16:colId xmlns:a16="http://schemas.microsoft.com/office/drawing/2014/main" val="20000"/>
                    </a:ext>
                  </a:extLst>
                </a:gridCol>
                <a:gridCol w="2048432">
                  <a:extLst>
                    <a:ext uri="{9D8B030D-6E8A-4147-A177-3AD203B41FA5}">
                      <a16:colId xmlns:a16="http://schemas.microsoft.com/office/drawing/2014/main" val="20001"/>
                    </a:ext>
                  </a:extLst>
                </a:gridCol>
                <a:gridCol w="2048432">
                  <a:extLst>
                    <a:ext uri="{9D8B030D-6E8A-4147-A177-3AD203B41FA5}">
                      <a16:colId xmlns:a16="http://schemas.microsoft.com/office/drawing/2014/main" val="20002"/>
                    </a:ext>
                  </a:extLst>
                </a:gridCol>
                <a:gridCol w="2048432">
                  <a:extLst>
                    <a:ext uri="{9D8B030D-6E8A-4147-A177-3AD203B41FA5}">
                      <a16:colId xmlns:a16="http://schemas.microsoft.com/office/drawing/2014/main" val="20003"/>
                    </a:ext>
                  </a:extLst>
                </a:gridCol>
              </a:tblGrid>
              <a:tr h="272484">
                <a:tc>
                  <a:txBody>
                    <a:bodyPr/>
                    <a:lstStyle/>
                    <a:p>
                      <a:pPr algn="ctr" rtl="0" fontAlgn="ctr"/>
                      <a:r>
                        <a:rPr lang="zh-TW" altLang="en-US" sz="1800" b="1" u="none" strike="noStrike" dirty="0" smtClean="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群別代碼</a:t>
                      </a:r>
                      <a:endParaRPr lang="zh-TW" altLang="en-US" sz="1800" b="1" i="0"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rtl="0" fontAlgn="ctr"/>
                      <a:r>
                        <a:rPr lang="zh-TW" altLang="en-US" sz="1800" b="1"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招生群</a:t>
                      </a:r>
                      <a:r>
                        <a:rPr lang="zh-TW" altLang="en-US" sz="1800" b="1" u="none" strike="noStrike" dirty="0" smtClean="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別</a:t>
                      </a:r>
                      <a:endParaRPr lang="zh-TW" altLang="en-US" sz="1800" b="1" i="0"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rtl="0" fontAlgn="ctr"/>
                      <a:r>
                        <a:rPr lang="zh-TW" altLang="en-US" sz="1800" b="1"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系</a:t>
                      </a:r>
                      <a:r>
                        <a:rPr lang="en-US" altLang="zh-TW" sz="1800" b="1"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b="1"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sz="1800" b="1"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800" b="1"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、學程數</a:t>
                      </a:r>
                      <a:endParaRPr lang="zh-TW" altLang="en-US" sz="1800" b="1" i="0"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tc>
                  <a:txBody>
                    <a:bodyPr/>
                    <a:lstStyle/>
                    <a:p>
                      <a:pPr algn="ctr" rtl="0" fontAlgn="ctr"/>
                      <a:r>
                        <a:rPr lang="zh-TW" altLang="en-US" sz="1800" b="1"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招生名額</a:t>
                      </a:r>
                      <a:endParaRPr lang="zh-TW" altLang="en-US" sz="1800" b="1" i="0" u="none" strike="noStrike" dirty="0">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5000"/>
                      </a:schemeClr>
                    </a:solidFill>
                  </a:tcPr>
                </a:tc>
                <a:extLst>
                  <a:ext uri="{0D108BD9-81ED-4DB2-BD59-A6C34878D82A}">
                    <a16:rowId xmlns:a16="http://schemas.microsoft.com/office/drawing/2014/main" val="10000"/>
                  </a:ext>
                </a:extLst>
              </a:tr>
              <a:tr h="272484">
                <a:tc>
                  <a:txBody>
                    <a:bodyPr/>
                    <a:lstStyle/>
                    <a:p>
                      <a:pPr algn="ctr" rtl="0" fontAlgn="ctr"/>
                      <a:r>
                        <a:rPr lang="en-US" altLang="zh-TW" sz="1800" b="0" u="none" strike="noStrike" dirty="0" smtClean="0">
                          <a:effectLst/>
                          <a:latin typeface="微軟正黑體" panose="020B0604030504040204" pitchFamily="34" charset="-120"/>
                          <a:ea typeface="微軟正黑體" panose="020B0604030504040204" pitchFamily="34" charset="-120"/>
                          <a:cs typeface="Times New Roman" panose="02020603050405020304" pitchFamily="18" charset="0"/>
                        </a:rPr>
                        <a:t>01</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機械群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50</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178</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1"/>
                  </a:ext>
                </a:extLst>
              </a:tr>
              <a:tr h="272484">
                <a:tc>
                  <a:txBody>
                    <a:bodyPr/>
                    <a:lstStyle/>
                    <a:p>
                      <a:pPr algn="ctr" rtl="0" fontAlgn="ctr"/>
                      <a:r>
                        <a:rPr lang="en-US" altLang="zh-TW" sz="1800" b="0" u="none" strike="noStrike" dirty="0" smtClean="0">
                          <a:effectLst/>
                          <a:latin typeface="微軟正黑體" panose="020B0604030504040204" pitchFamily="34" charset="-120"/>
                          <a:ea typeface="微軟正黑體" panose="020B0604030504040204" pitchFamily="34" charset="-120"/>
                          <a:cs typeface="Times New Roman" panose="02020603050405020304" pitchFamily="18" charset="0"/>
                        </a:rPr>
                        <a:t>02</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動力機械群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16</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76</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02"/>
                  </a:ext>
                </a:extLst>
              </a:tr>
              <a:tr h="211209">
                <a:tc>
                  <a:txBody>
                    <a:bodyPr/>
                    <a:lstStyle/>
                    <a:p>
                      <a:pPr algn="ctr" rtl="0" fontAlgn="ctr"/>
                      <a:r>
                        <a:rPr lang="en-US" altLang="zh-TW" sz="1800" b="0" u="none" strike="noStrike" dirty="0" smtClean="0">
                          <a:effectLst/>
                          <a:latin typeface="微軟正黑體" panose="020B0604030504040204" pitchFamily="34" charset="-120"/>
                          <a:ea typeface="微軟正黑體" panose="020B0604030504040204" pitchFamily="34" charset="-120"/>
                          <a:cs typeface="Times New Roman" panose="02020603050405020304" pitchFamily="18" charset="0"/>
                        </a:rPr>
                        <a:t>03</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電機與電子群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107</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380</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3"/>
                  </a:ext>
                </a:extLst>
              </a:tr>
              <a:tr h="272484">
                <a:tc>
                  <a:txBody>
                    <a:bodyPr/>
                    <a:lstStyle/>
                    <a:p>
                      <a:pPr algn="ctr" rtl="0" fontAlgn="ctr"/>
                      <a:r>
                        <a:rPr lang="en-US" altLang="zh-TW" sz="1800" b="0" u="none" strike="noStrike" dirty="0" smtClean="0">
                          <a:effectLst/>
                          <a:latin typeface="微軟正黑體" panose="020B0604030504040204" pitchFamily="34" charset="-120"/>
                          <a:ea typeface="微軟正黑體" panose="020B0604030504040204" pitchFamily="34" charset="-120"/>
                          <a:cs typeface="Times New Roman" panose="02020603050405020304" pitchFamily="18" charset="0"/>
                        </a:rPr>
                        <a:t>04</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化工群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13</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47</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04"/>
                  </a:ext>
                </a:extLst>
              </a:tr>
              <a:tr h="272484">
                <a:tc>
                  <a:txBody>
                    <a:bodyPr/>
                    <a:lstStyle/>
                    <a:p>
                      <a:pPr algn="ctr" rtl="0" fontAlgn="ctr"/>
                      <a:r>
                        <a:rPr lang="en-US" altLang="zh-TW" sz="1800" b="0" u="none" strike="noStrike" dirty="0" smtClean="0">
                          <a:effectLst/>
                          <a:latin typeface="微軟正黑體" panose="020B0604030504040204" pitchFamily="34" charset="-120"/>
                          <a:ea typeface="微軟正黑體" panose="020B0604030504040204" pitchFamily="34" charset="-120"/>
                          <a:cs typeface="Times New Roman" panose="02020603050405020304" pitchFamily="18" charset="0"/>
                        </a:rPr>
                        <a:t>05</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土木與建築群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22</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83</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5"/>
                  </a:ext>
                </a:extLst>
              </a:tr>
              <a:tr h="272484">
                <a:tc>
                  <a:txBody>
                    <a:bodyPr/>
                    <a:lstStyle/>
                    <a:p>
                      <a:pPr algn="ctr" rtl="0" fontAlgn="ctr"/>
                      <a:r>
                        <a:rPr lang="en-US" altLang="zh-TW" sz="1800" b="0" u="none" strike="noStrike" dirty="0" smtClean="0">
                          <a:effectLst/>
                          <a:latin typeface="微軟正黑體" panose="020B0604030504040204" pitchFamily="34" charset="-120"/>
                          <a:ea typeface="微軟正黑體" panose="020B0604030504040204" pitchFamily="34" charset="-120"/>
                          <a:cs typeface="Times New Roman" panose="02020603050405020304" pitchFamily="18" charset="0"/>
                        </a:rPr>
                        <a:t>06</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商業與管理群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150</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591</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06"/>
                  </a:ext>
                </a:extLst>
              </a:tr>
              <a:tr h="272484">
                <a:tc>
                  <a:txBody>
                    <a:bodyPr/>
                    <a:lstStyle/>
                    <a:p>
                      <a:pPr algn="ctr" rtl="0" fontAlgn="ctr"/>
                      <a:r>
                        <a:rPr lang="en-US" altLang="zh-TW" sz="1800" b="0" u="none" strike="noStrike" dirty="0" smtClean="0">
                          <a:effectLst/>
                          <a:latin typeface="微軟正黑體" panose="020B0604030504040204" pitchFamily="34" charset="-120"/>
                          <a:ea typeface="微軟正黑體" panose="020B0604030504040204" pitchFamily="34" charset="-120"/>
                          <a:cs typeface="Times New Roman" panose="02020603050405020304" pitchFamily="18" charset="0"/>
                        </a:rPr>
                        <a:t>07</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外語群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46</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174</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7"/>
                  </a:ext>
                </a:extLst>
              </a:tr>
              <a:tr h="272484">
                <a:tc>
                  <a:txBody>
                    <a:bodyPr/>
                    <a:lstStyle/>
                    <a:p>
                      <a:pPr algn="ctr" rtl="0" fontAlgn="ctr"/>
                      <a:r>
                        <a:rPr lang="en-US" altLang="zh-TW" sz="1800" b="0" u="none" strike="noStrike" dirty="0" smtClean="0">
                          <a:effectLst/>
                          <a:latin typeface="微軟正黑體" panose="020B0604030504040204" pitchFamily="34" charset="-120"/>
                          <a:ea typeface="微軟正黑體" panose="020B0604030504040204" pitchFamily="34" charset="-120"/>
                          <a:cs typeface="Times New Roman" panose="02020603050405020304" pitchFamily="18" charset="0"/>
                        </a:rPr>
                        <a:t>08</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設計群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86</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264</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08"/>
                  </a:ext>
                </a:extLst>
              </a:tr>
              <a:tr h="272484">
                <a:tc>
                  <a:txBody>
                    <a:bodyPr/>
                    <a:lstStyle/>
                    <a:p>
                      <a:pPr algn="ctr" rtl="0" fontAlgn="ctr"/>
                      <a:r>
                        <a:rPr lang="en-US" altLang="zh-TW" sz="1800" b="0" u="none" strike="noStrike" dirty="0" smtClean="0">
                          <a:effectLst/>
                          <a:latin typeface="微軟正黑體" panose="020B0604030504040204" pitchFamily="34" charset="-120"/>
                          <a:ea typeface="微軟正黑體" panose="020B0604030504040204" pitchFamily="34" charset="-120"/>
                          <a:cs typeface="Times New Roman" panose="02020603050405020304" pitchFamily="18" charset="0"/>
                        </a:rPr>
                        <a:t>09</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農業群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9</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33</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9"/>
                  </a:ext>
                </a:extLst>
              </a:tr>
              <a:tr h="272484">
                <a:tc>
                  <a:txBody>
                    <a:bodyPr/>
                    <a:lstStyle/>
                    <a:p>
                      <a:pPr algn="ctr" rtl="0" fontAlgn="ctr"/>
                      <a:r>
                        <a:rPr lang="en-US" altLang="zh-TW" sz="1800" b="0" u="none" strike="noStrike">
                          <a:effectLst/>
                          <a:latin typeface="微軟正黑體" panose="020B0604030504040204" pitchFamily="34" charset="-120"/>
                          <a:ea typeface="微軟正黑體" panose="020B0604030504040204" pitchFamily="34" charset="-120"/>
                          <a:cs typeface="Times New Roman" panose="02020603050405020304" pitchFamily="18" charset="0"/>
                        </a:rPr>
                        <a:t>10</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食品群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11</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39</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10"/>
                  </a:ext>
                </a:extLst>
              </a:tr>
              <a:tr h="272484">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11</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家政群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46</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186</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11"/>
                  </a:ext>
                </a:extLst>
              </a:tr>
              <a:tr h="272484">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12</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餐旅群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67</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316</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12"/>
                  </a:ext>
                </a:extLst>
              </a:tr>
              <a:tr h="256458">
                <a:tc>
                  <a:txBody>
                    <a:bodyPr/>
                    <a:lstStyle/>
                    <a:p>
                      <a:pPr algn="ctr" rtl="0" fontAlgn="ctr"/>
                      <a:r>
                        <a:rPr lang="en-US" altLang="zh-TW" sz="1800" b="0" u="none" strike="noStrike">
                          <a:effectLst/>
                          <a:latin typeface="微軟正黑體" panose="020B0604030504040204" pitchFamily="34" charset="-120"/>
                          <a:ea typeface="微軟正黑體" panose="020B0604030504040204" pitchFamily="34" charset="-120"/>
                          <a:cs typeface="Times New Roman" panose="02020603050405020304" pitchFamily="18" charset="0"/>
                        </a:rPr>
                        <a:t>13</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a:effectLst/>
                          <a:latin typeface="微軟正黑體" panose="020B0604030504040204" pitchFamily="34" charset="-120"/>
                          <a:ea typeface="微軟正黑體" panose="020B0604030504040204" pitchFamily="34" charset="-120"/>
                          <a:cs typeface="Times New Roman" panose="02020603050405020304" pitchFamily="18" charset="0"/>
                        </a:rPr>
                        <a:t>水產群</a:t>
                      </a:r>
                      <a:endParaRPr lang="zh-TW" altLang="en-US" sz="1800" b="0" i="0" u="none" strike="noStrike">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3</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9</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13"/>
                  </a:ext>
                </a:extLst>
              </a:tr>
              <a:tr h="272484">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14</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海事群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3</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8</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14"/>
                  </a:ext>
                </a:extLst>
              </a:tr>
              <a:tr h="264832">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15</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藝術群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24</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fontAlgn="b"/>
                      <a:r>
                        <a:rPr lang="en-US" altLang="zh-TW" sz="1800" b="0" i="0" u="none" strike="noStrike" dirty="0">
                          <a:effectLst/>
                          <a:latin typeface="Arial" panose="020B0604020202020204" pitchFamily="34" charset="0"/>
                        </a:rPr>
                        <a:t>49</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15"/>
                  </a:ext>
                </a:extLst>
              </a:tr>
              <a:tr h="0">
                <a:tc>
                  <a:txBody>
                    <a:bodyPr/>
                    <a:lstStyle/>
                    <a:p>
                      <a:pPr algn="ctr" rtl="0" fontAlgn="ctr"/>
                      <a:r>
                        <a:rPr lang="en-US" altLang="zh-TW"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16</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rtl="0" fontAlgn="ctr"/>
                      <a:r>
                        <a:rPr lang="zh-TW" altLang="en-US" sz="1800" b="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不分群</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60</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r" fontAlgn="b"/>
                      <a:r>
                        <a:rPr lang="en-US" altLang="zh-TW" sz="1800" b="0" i="0" u="none" strike="noStrike" dirty="0">
                          <a:effectLst/>
                          <a:latin typeface="Arial" panose="020B0604020202020204" pitchFamily="34" charset="0"/>
                        </a:rPr>
                        <a:t>237</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10016"/>
                  </a:ext>
                </a:extLst>
              </a:tr>
              <a:tr h="269003">
                <a:tc gridSpan="2">
                  <a:txBody>
                    <a:bodyPr/>
                    <a:lstStyle/>
                    <a:p>
                      <a:pPr algn="ctr" rtl="0" fontAlgn="ctr"/>
                      <a:r>
                        <a:rPr lang="zh-TW" altLang="en-US" sz="1800" b="1" u="none" strike="noStrike">
                          <a:effectLst/>
                          <a:latin typeface="微軟正黑體" panose="020B0604030504040204" pitchFamily="34" charset="-120"/>
                          <a:ea typeface="微軟正黑體" panose="020B0604030504040204" pitchFamily="34" charset="-120"/>
                          <a:cs typeface="Times New Roman" panose="02020603050405020304" pitchFamily="18" charset="0"/>
                        </a:rPr>
                        <a:t>總計</a:t>
                      </a:r>
                      <a:endParaRPr lang="zh-TW" altLang="en-US" sz="1800" b="1" i="0" u="none" strike="noStrike">
                        <a:solidFill>
                          <a:srgbClr val="0000FF"/>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729" marR="7729" marT="7729"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hMerge="1">
                  <a:txBody>
                    <a:bodyPr/>
                    <a:lstStyle/>
                    <a:p>
                      <a:endParaRPr lang="zh-TW" altLang="en-US"/>
                    </a:p>
                  </a:txBody>
                  <a:tcPr/>
                </a:tc>
                <a:tc>
                  <a:txBody>
                    <a:bodyPr/>
                    <a:lstStyle/>
                    <a:p>
                      <a:pPr algn="r" fontAlgn="b"/>
                      <a:r>
                        <a:rPr lang="en-US" altLang="zh-TW" sz="1800" b="0" i="0" u="none" strike="noStrike" dirty="0">
                          <a:effectLst/>
                          <a:latin typeface="Arial" panose="020B0604020202020204" pitchFamily="34" charset="0"/>
                        </a:rPr>
                        <a:t>713</a:t>
                      </a: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r" fontAlgn="b"/>
                      <a:r>
                        <a:rPr lang="en-US" altLang="zh-TW" sz="1800" b="0" i="0" u="none" strike="noStrike" dirty="0" smtClean="0">
                          <a:effectLst/>
                          <a:latin typeface="Arial" panose="020B0604020202020204" pitchFamily="34" charset="0"/>
                        </a:rPr>
                        <a:t>2,670</a:t>
                      </a:r>
                      <a:endParaRPr lang="en-US" altLang="zh-TW" sz="1800" b="0" i="0" u="none" strike="noStrike" dirty="0">
                        <a:effectLst/>
                        <a:latin typeface="Arial" panose="020B0604020202020204" pitchFamily="34" charset="0"/>
                      </a:endParaRPr>
                    </a:p>
                  </a:txBody>
                  <a:tcPr marL="9525" marR="576000" marT="9525" marB="0" anchor="b">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C66"/>
                    </a:solidFill>
                  </a:tcPr>
                </a:tc>
                <a:extLst>
                  <a:ext uri="{0D108BD9-81ED-4DB2-BD59-A6C34878D82A}">
                    <a16:rowId xmlns:a16="http://schemas.microsoft.com/office/drawing/2014/main" val="10017"/>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88640"/>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參、招生相關資料</a:t>
            </a:r>
            <a:r>
              <a:rPr lang="en-US" altLang="zh-TW"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(2/2)</a:t>
            </a:r>
            <a:endPar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7" name="矩形 6"/>
          <p:cNvSpPr/>
          <p:nvPr/>
        </p:nvSpPr>
        <p:spPr>
          <a:xfrm>
            <a:off x="107504" y="1052736"/>
            <a:ext cx="2577104" cy="468000"/>
          </a:xfrm>
          <a:prstGeom prst="rect">
            <a:avLst/>
          </a:prstGeom>
          <a:solidFill>
            <a:srgbClr val="FF6600"/>
          </a:solidFill>
        </p:spPr>
        <p:style>
          <a:lnRef idx="0">
            <a:schemeClr val="accent1"/>
          </a:lnRef>
          <a:fillRef idx="3">
            <a:schemeClr val="accent1"/>
          </a:fillRef>
          <a:effectRef idx="3">
            <a:schemeClr val="accent1"/>
          </a:effectRef>
          <a:fontRef idx="minor">
            <a:schemeClr val="lt1"/>
          </a:fontRef>
        </p:style>
        <p:txBody>
          <a:bodyPr anchor="b"/>
          <a:lstStyle/>
          <a:p>
            <a:pPr algn="ctr" eaLnBrk="1" hangingPunct="1">
              <a:defRPr/>
            </a:pPr>
            <a:r>
              <a:rPr lang="zh-TW" altLang="en-US" sz="2400" b="1" dirty="0">
                <a:latin typeface="微軟正黑體" panose="020B0604030504040204" pitchFamily="34" charset="-120"/>
                <a:ea typeface="微軟正黑體" panose="020B0604030504040204" pitchFamily="34" charset="-120"/>
              </a:rPr>
              <a:t>招生校院名額</a:t>
            </a:r>
          </a:p>
        </p:txBody>
      </p:sp>
      <p:sp>
        <p:nvSpPr>
          <p:cNvPr id="8" name="文字方塊 1"/>
          <p:cNvSpPr txBox="1">
            <a:spLocks noChangeArrowheads="1"/>
          </p:cNvSpPr>
          <p:nvPr/>
        </p:nvSpPr>
        <p:spPr bwMode="auto">
          <a:xfrm>
            <a:off x="5803069" y="1100288"/>
            <a:ext cx="2944436" cy="369888"/>
          </a:xfrm>
          <a:prstGeom prst="rect">
            <a:avLst/>
          </a:prstGeom>
          <a:solidFill>
            <a:srgbClr val="FFFFCC"/>
          </a:solidFill>
          <a:ln>
            <a:noFill/>
          </a:ln>
          <a:effectLst>
            <a:softEdge rad="31750"/>
          </a:effectLst>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spcBef>
                <a:spcPct val="0"/>
              </a:spcBef>
              <a:buFontTx/>
              <a:buNone/>
            </a:pPr>
            <a:r>
              <a:rPr lang="zh-TW" altLang="en-US" sz="1800" dirty="0">
                <a:solidFill>
                  <a:srgbClr val="0000CC"/>
                </a:solidFill>
                <a:latin typeface="微軟正黑體" panose="020B0604030504040204" pitchFamily="34" charset="-120"/>
                <a:ea typeface="微軟正黑體" panose="020B0604030504040204" pitchFamily="34" charset="-120"/>
              </a:rPr>
              <a:t>◎依招生學校代碼順序排列</a:t>
            </a:r>
          </a:p>
        </p:txBody>
      </p:sp>
      <p:graphicFrame>
        <p:nvGraphicFramePr>
          <p:cNvPr id="6" name="表格 5"/>
          <p:cNvGraphicFramePr>
            <a:graphicFrameLocks noGrp="1"/>
          </p:cNvGraphicFramePr>
          <p:nvPr>
            <p:extLst>
              <p:ext uri="{D42A27DB-BD31-4B8C-83A1-F6EECF244321}">
                <p14:modId xmlns:p14="http://schemas.microsoft.com/office/powerpoint/2010/main" val="1947130002"/>
              </p:ext>
            </p:extLst>
          </p:nvPr>
        </p:nvGraphicFramePr>
        <p:xfrm>
          <a:off x="107504" y="1556792"/>
          <a:ext cx="8667517" cy="5220004"/>
        </p:xfrm>
        <a:graphic>
          <a:graphicData uri="http://schemas.openxmlformats.org/drawingml/2006/table">
            <a:tbl>
              <a:tblPr firstRow="1" bandRow="1">
                <a:tableStyleId>{5C22544A-7EE6-4342-B048-85BDC9FD1C3A}</a:tableStyleId>
              </a:tblPr>
              <a:tblGrid>
                <a:gridCol w="2141761">
                  <a:extLst>
                    <a:ext uri="{9D8B030D-6E8A-4147-A177-3AD203B41FA5}">
                      <a16:colId xmlns:a16="http://schemas.microsoft.com/office/drawing/2014/main" val="415278925"/>
                    </a:ext>
                  </a:extLst>
                </a:gridCol>
                <a:gridCol w="943827">
                  <a:extLst>
                    <a:ext uri="{9D8B030D-6E8A-4147-A177-3AD203B41FA5}">
                      <a16:colId xmlns:a16="http://schemas.microsoft.com/office/drawing/2014/main" val="4110084777"/>
                    </a:ext>
                  </a:extLst>
                </a:gridCol>
                <a:gridCol w="1815051">
                  <a:extLst>
                    <a:ext uri="{9D8B030D-6E8A-4147-A177-3AD203B41FA5}">
                      <a16:colId xmlns:a16="http://schemas.microsoft.com/office/drawing/2014/main" val="1441474446"/>
                    </a:ext>
                  </a:extLst>
                </a:gridCol>
                <a:gridCol w="943827">
                  <a:extLst>
                    <a:ext uri="{9D8B030D-6E8A-4147-A177-3AD203B41FA5}">
                      <a16:colId xmlns:a16="http://schemas.microsoft.com/office/drawing/2014/main" val="147796898"/>
                    </a:ext>
                  </a:extLst>
                </a:gridCol>
                <a:gridCol w="1815051">
                  <a:extLst>
                    <a:ext uri="{9D8B030D-6E8A-4147-A177-3AD203B41FA5}">
                      <a16:colId xmlns:a16="http://schemas.microsoft.com/office/drawing/2014/main" val="2218405147"/>
                    </a:ext>
                  </a:extLst>
                </a:gridCol>
                <a:gridCol w="1008000">
                  <a:extLst>
                    <a:ext uri="{9D8B030D-6E8A-4147-A177-3AD203B41FA5}">
                      <a16:colId xmlns:a16="http://schemas.microsoft.com/office/drawing/2014/main" val="1504640530"/>
                    </a:ext>
                  </a:extLst>
                </a:gridCol>
              </a:tblGrid>
              <a:tr h="395698">
                <a:tc>
                  <a:txBody>
                    <a:bodyPr/>
                    <a:lstStyle/>
                    <a:p>
                      <a:pPr algn="ctr" fontAlgn="ctr">
                        <a:lnSpc>
                          <a:spcPct val="100000"/>
                        </a:lnSpc>
                      </a:pPr>
                      <a:r>
                        <a:rPr lang="zh-TW" altLang="en-US" sz="1600" b="1" i="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學校名稱</a:t>
                      </a:r>
                    </a:p>
                  </a:txBody>
                  <a:tcPr marL="36000" marR="36000" marT="0" marB="0" anchor="ctr">
                    <a:lnR w="6350" cap="flat" cmpd="sng" algn="ctr">
                      <a:solidFill>
                        <a:schemeClr val="bg1"/>
                      </a:solidFill>
                      <a:prstDash val="sysDash"/>
                      <a:round/>
                      <a:headEnd type="none" w="med" len="med"/>
                      <a:tailEnd type="none" w="med" len="med"/>
                    </a:lnR>
                    <a:solidFill>
                      <a:schemeClr val="accent5">
                        <a:lumMod val="25000"/>
                      </a:schemeClr>
                    </a:solidFill>
                  </a:tcPr>
                </a:tc>
                <a:tc>
                  <a:txBody>
                    <a:bodyPr/>
                    <a:lstStyle/>
                    <a:p>
                      <a:pPr algn="ctr" fontAlgn="ctr">
                        <a:lnSpc>
                          <a:spcPct val="100000"/>
                        </a:lnSpc>
                      </a:pPr>
                      <a:r>
                        <a:rPr lang="zh-TW" altLang="en-US" sz="1600" b="1" i="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招生名額</a:t>
                      </a:r>
                    </a:p>
                  </a:txBody>
                  <a:tcPr marL="36000" marR="36000" marT="0" marB="0" anchor="ctr">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25000"/>
                      </a:schemeClr>
                    </a:solidFill>
                  </a:tcPr>
                </a:tc>
                <a:tc>
                  <a:txBody>
                    <a:bodyPr/>
                    <a:lstStyle/>
                    <a:p>
                      <a:pPr algn="ctr" fontAlgn="ctr">
                        <a:lnSpc>
                          <a:spcPct val="100000"/>
                        </a:lnSpc>
                      </a:pPr>
                      <a:r>
                        <a:rPr lang="zh-TW" altLang="en-US" sz="1600" b="1" i="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學校名稱</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25000"/>
                      </a:schemeClr>
                    </a:solidFill>
                  </a:tcPr>
                </a:tc>
                <a:tc>
                  <a:txBody>
                    <a:bodyPr/>
                    <a:lstStyle/>
                    <a:p>
                      <a:pPr algn="ctr" fontAlgn="ctr">
                        <a:lnSpc>
                          <a:spcPct val="100000"/>
                        </a:lnSpc>
                      </a:pPr>
                      <a:r>
                        <a:rPr lang="zh-TW" altLang="en-US" sz="1600" b="1" i="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招生名額</a:t>
                      </a:r>
                    </a:p>
                  </a:txBody>
                  <a:tcPr marL="36000" marR="36000" marT="0" marB="0" anchor="ctr">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25000"/>
                      </a:schemeClr>
                    </a:solidFill>
                  </a:tcPr>
                </a:tc>
                <a:tc>
                  <a:txBody>
                    <a:bodyPr/>
                    <a:lstStyle/>
                    <a:p>
                      <a:pPr algn="ctr" fontAlgn="ctr">
                        <a:lnSpc>
                          <a:spcPct val="100000"/>
                        </a:lnSpc>
                      </a:pPr>
                      <a:r>
                        <a:rPr lang="zh-TW" altLang="en-US" sz="1600" b="1" i="0" u="none" strike="noStrike" dirty="0">
                          <a:effectLst/>
                          <a:latin typeface="微軟正黑體" panose="020B0604030504040204" pitchFamily="34" charset="-120"/>
                          <a:ea typeface="微軟正黑體" panose="020B0604030504040204" pitchFamily="34" charset="-120"/>
                          <a:cs typeface="Times New Roman" panose="02020603050405020304" pitchFamily="18" charset="0"/>
                        </a:rPr>
                        <a:t>學校名稱</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2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b="1" i="0" u="none" strike="noStrike" dirty="0" smtClean="0">
                          <a:effectLst/>
                          <a:latin typeface="微軟正黑體" panose="020B0604030504040204" pitchFamily="34" charset="-120"/>
                          <a:ea typeface="微軟正黑體" panose="020B0604030504040204" pitchFamily="34" charset="-120"/>
                          <a:cs typeface="Times New Roman" panose="02020603050405020304" pitchFamily="18" charset="0"/>
                        </a:rPr>
                        <a:t>招生名額</a:t>
                      </a:r>
                    </a:p>
                  </a:txBody>
                  <a:tcPr marL="36000" marR="36000" marT="0" marB="0" anchor="ctr">
                    <a:lnL w="6350" cap="flat" cmpd="sng" algn="ctr">
                      <a:solidFill>
                        <a:schemeClr val="bg1"/>
                      </a:solidFill>
                      <a:prstDash val="sysDash"/>
                      <a:round/>
                      <a:headEnd type="none" w="med" len="med"/>
                      <a:tailEnd type="none" w="med" len="med"/>
                    </a:lnL>
                    <a:solidFill>
                      <a:schemeClr val="accent5">
                        <a:lumMod val="25000"/>
                      </a:schemeClr>
                    </a:solidFill>
                  </a:tcPr>
                </a:tc>
                <a:extLst>
                  <a:ext uri="{0D108BD9-81ED-4DB2-BD59-A6C34878D82A}">
                    <a16:rowId xmlns:a16="http://schemas.microsoft.com/office/drawing/2014/main" val="773252654"/>
                  </a:ext>
                </a:extLst>
              </a:tr>
              <a:tr h="268017">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國立臺灣科技大學</a:t>
                      </a:r>
                    </a:p>
                  </a:txBody>
                  <a:tcPr marL="36000" marR="36000" marT="0" marB="0" anchor="ctr">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100</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明新科技大學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a:effectLst/>
                          <a:latin typeface="Arial" panose="020B0604020202020204" pitchFamily="34" charset="0"/>
                        </a:rPr>
                        <a:t>14</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東南科技大學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48</a:t>
                      </a:r>
                    </a:p>
                  </a:txBody>
                  <a:tcPr marL="9525" marR="288000" marT="9525" marB="0" anchor="b">
                    <a:lnL w="6350" cap="flat" cmpd="sng" algn="ctr">
                      <a:solidFill>
                        <a:schemeClr val="bg1"/>
                      </a:solidFill>
                      <a:prstDash val="sysDash"/>
                      <a:round/>
                      <a:headEnd type="none" w="med" len="med"/>
                      <a:tailEnd type="none" w="med" len="med"/>
                    </a:lnL>
                    <a:solidFill>
                      <a:schemeClr val="accent5"/>
                    </a:solidFill>
                  </a:tcPr>
                </a:tc>
                <a:extLst>
                  <a:ext uri="{0D108BD9-81ED-4DB2-BD59-A6C34878D82A}">
                    <a16:rowId xmlns:a16="http://schemas.microsoft.com/office/drawing/2014/main" val="472947493"/>
                  </a:ext>
                </a:extLst>
              </a:tr>
              <a:tr h="268017">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國立雲林科技大學</a:t>
                      </a:r>
                    </a:p>
                  </a:txBody>
                  <a:tcPr marL="36000" marR="36000" marT="0" marB="0" anchor="ctr">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76</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弘光科技大學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a:effectLst/>
                          <a:latin typeface="Arial" panose="020B0604020202020204" pitchFamily="34" charset="0"/>
                        </a:rPr>
                        <a:t>76</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德明財經科技大學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65</a:t>
                      </a:r>
                    </a:p>
                  </a:txBody>
                  <a:tcPr marL="9525" marR="288000" marT="9525" marB="0" anchor="b">
                    <a:lnL w="6350" cap="flat" cmpd="sng" algn="ctr">
                      <a:solidFill>
                        <a:schemeClr val="bg1"/>
                      </a:solidFill>
                      <a:prstDash val="sysDash"/>
                      <a:round/>
                      <a:headEnd type="none" w="med" len="med"/>
                      <a:tailEnd type="none" w="med" len="med"/>
                    </a:lnL>
                    <a:solidFill>
                      <a:schemeClr val="accent5">
                        <a:lumMod val="75000"/>
                      </a:schemeClr>
                    </a:solidFill>
                  </a:tcPr>
                </a:tc>
                <a:extLst>
                  <a:ext uri="{0D108BD9-81ED-4DB2-BD59-A6C34878D82A}">
                    <a16:rowId xmlns:a16="http://schemas.microsoft.com/office/drawing/2014/main" val="259267513"/>
                  </a:ext>
                </a:extLst>
              </a:tr>
              <a:tr h="268017">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國立屏東科技大學</a:t>
                      </a:r>
                    </a:p>
                  </a:txBody>
                  <a:tcPr marL="36000" marR="36000" marT="0" marB="0" anchor="ctr">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75</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健行科技大學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a:effectLst/>
                          <a:latin typeface="Arial" panose="020B0604020202020204" pitchFamily="34" charset="0"/>
                        </a:rPr>
                        <a:t>17</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南開科技大學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16</a:t>
                      </a:r>
                    </a:p>
                  </a:txBody>
                  <a:tcPr marL="9525" marR="288000" marT="9525" marB="0" anchor="b">
                    <a:lnL w="6350" cap="flat" cmpd="sng" algn="ctr">
                      <a:solidFill>
                        <a:schemeClr val="bg1"/>
                      </a:solidFill>
                      <a:prstDash val="sysDash"/>
                      <a:round/>
                      <a:headEnd type="none" w="med" len="med"/>
                      <a:tailEnd type="none" w="med" len="med"/>
                    </a:lnL>
                    <a:solidFill>
                      <a:schemeClr val="accent5"/>
                    </a:solidFill>
                  </a:tcPr>
                </a:tc>
                <a:extLst>
                  <a:ext uri="{0D108BD9-81ED-4DB2-BD59-A6C34878D82A}">
                    <a16:rowId xmlns:a16="http://schemas.microsoft.com/office/drawing/2014/main" val="1561418393"/>
                  </a:ext>
                </a:extLst>
              </a:tr>
              <a:tr h="268017">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國立臺北科技大學</a:t>
                      </a:r>
                    </a:p>
                  </a:txBody>
                  <a:tcPr marL="36000" marR="36000" marT="0" marB="0" anchor="ctr">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85</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正修科技大學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a:effectLst/>
                          <a:latin typeface="Arial" panose="020B0604020202020204" pitchFamily="34" charset="0"/>
                        </a:rPr>
                        <a:t>103</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僑光科技大學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69</a:t>
                      </a:r>
                    </a:p>
                  </a:txBody>
                  <a:tcPr marL="9525" marR="288000" marT="9525" marB="0" anchor="b">
                    <a:lnL w="6350" cap="flat" cmpd="sng" algn="ctr">
                      <a:solidFill>
                        <a:schemeClr val="bg1"/>
                      </a:solidFill>
                      <a:prstDash val="sysDash"/>
                      <a:round/>
                      <a:headEnd type="none" w="med" len="med"/>
                      <a:tailEnd type="none" w="med" len="med"/>
                    </a:lnL>
                    <a:solidFill>
                      <a:schemeClr val="accent5">
                        <a:lumMod val="75000"/>
                      </a:schemeClr>
                    </a:solidFill>
                  </a:tcPr>
                </a:tc>
                <a:extLst>
                  <a:ext uri="{0D108BD9-81ED-4DB2-BD59-A6C34878D82A}">
                    <a16:rowId xmlns:a16="http://schemas.microsoft.com/office/drawing/2014/main" val="3227767854"/>
                  </a:ext>
                </a:extLst>
              </a:tr>
              <a:tr h="268017">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國立高雄科技大學</a:t>
                      </a:r>
                    </a:p>
                  </a:txBody>
                  <a:tcPr marL="36000" marR="36000" marT="0" marB="0" anchor="ctr">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229</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萬能科技大學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a:effectLst/>
                          <a:latin typeface="Arial" panose="020B0604020202020204" pitchFamily="34" charset="0"/>
                        </a:rPr>
                        <a:t>9</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育達科技大學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2</a:t>
                      </a:r>
                    </a:p>
                  </a:txBody>
                  <a:tcPr marL="9525" marR="288000" marT="9525" marB="0" anchor="b">
                    <a:lnL w="6350" cap="flat" cmpd="sng" algn="ctr">
                      <a:solidFill>
                        <a:schemeClr val="bg1"/>
                      </a:solidFill>
                      <a:prstDash val="sysDash"/>
                      <a:round/>
                      <a:headEnd type="none" w="med" len="med"/>
                      <a:tailEnd type="none" w="med" len="med"/>
                    </a:lnL>
                    <a:solidFill>
                      <a:schemeClr val="accent5"/>
                    </a:solidFill>
                  </a:tcPr>
                </a:tc>
                <a:extLst>
                  <a:ext uri="{0D108BD9-81ED-4DB2-BD59-A6C34878D82A}">
                    <a16:rowId xmlns:a16="http://schemas.microsoft.com/office/drawing/2014/main" val="2100570581"/>
                  </a:ext>
                </a:extLst>
              </a:tr>
              <a:tr h="268017">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國立虎尾科技大學</a:t>
                      </a:r>
                    </a:p>
                  </a:txBody>
                  <a:tcPr marL="36000" marR="36000" marT="0" marB="0" anchor="ctr">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51</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建國科技大學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a:effectLst/>
                          <a:latin typeface="Arial" panose="020B0604020202020204" pitchFamily="34" charset="0"/>
                        </a:rPr>
                        <a:t>16</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美和科技大學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13</a:t>
                      </a:r>
                    </a:p>
                  </a:txBody>
                  <a:tcPr marL="9525" marR="288000" marT="9525" marB="0" anchor="b">
                    <a:lnL w="6350" cap="flat" cmpd="sng" algn="ctr">
                      <a:solidFill>
                        <a:schemeClr val="bg1"/>
                      </a:solidFill>
                      <a:prstDash val="sysDash"/>
                      <a:round/>
                      <a:headEnd type="none" w="med" len="med"/>
                      <a:tailEnd type="none" w="med" len="med"/>
                    </a:lnL>
                    <a:solidFill>
                      <a:schemeClr val="accent5">
                        <a:lumMod val="75000"/>
                      </a:schemeClr>
                    </a:solidFill>
                  </a:tcPr>
                </a:tc>
                <a:extLst>
                  <a:ext uri="{0D108BD9-81ED-4DB2-BD59-A6C34878D82A}">
                    <a16:rowId xmlns:a16="http://schemas.microsoft.com/office/drawing/2014/main" val="965973148"/>
                  </a:ext>
                </a:extLst>
              </a:tr>
              <a:tr h="268017">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國立澎湖科技大學</a:t>
                      </a:r>
                    </a:p>
                  </a:txBody>
                  <a:tcPr marL="36000" marR="36000" marT="0" marB="0" anchor="ctr">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a:effectLst/>
                          <a:latin typeface="Arial" panose="020B0604020202020204" pitchFamily="34" charset="0"/>
                        </a:rPr>
                        <a:t>32</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明志科技大學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a:effectLst/>
                          <a:latin typeface="Arial" panose="020B0604020202020204" pitchFamily="34" charset="0"/>
                        </a:rPr>
                        <a:t>38</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algn="ctr" fontAlgn="b">
                        <a:lnSpc>
                          <a:spcPct val="100000"/>
                        </a:lnSpc>
                      </a:pPr>
                      <a:r>
                        <a:rPr lang="zh-TW" altLang="en-US" sz="1600" b="0" i="0" u="none" strike="noStrike"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修平科技大學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18</a:t>
                      </a:r>
                    </a:p>
                  </a:txBody>
                  <a:tcPr marL="9525" marR="288000" marT="9525" marB="0" anchor="b">
                    <a:lnL w="6350" cap="flat" cmpd="sng" algn="ctr">
                      <a:solidFill>
                        <a:schemeClr val="bg1"/>
                      </a:solidFill>
                      <a:prstDash val="sysDash"/>
                      <a:round/>
                      <a:headEnd type="none" w="med" len="med"/>
                      <a:tailEnd type="none" w="med" len="med"/>
                    </a:lnL>
                    <a:solidFill>
                      <a:schemeClr val="accent5"/>
                    </a:solidFill>
                  </a:tcPr>
                </a:tc>
                <a:extLst>
                  <a:ext uri="{0D108BD9-81ED-4DB2-BD59-A6C34878D82A}">
                    <a16:rowId xmlns:a16="http://schemas.microsoft.com/office/drawing/2014/main" val="3149077118"/>
                  </a:ext>
                </a:extLst>
              </a:tr>
              <a:tr h="268017">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國立勤益科技大學</a:t>
                      </a:r>
                    </a:p>
                  </a:txBody>
                  <a:tcPr marL="36000" marR="36000" marT="0" marB="0" anchor="ctr">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50</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高苑科技大學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a:effectLst/>
                          <a:latin typeface="Arial" panose="020B0604020202020204" pitchFamily="34" charset="0"/>
                        </a:rPr>
                        <a:t>19</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marL="0" algn="ctr" defTabSz="914400" rtl="0" eaLnBrk="1" fontAlgn="b" latinLnBrk="0" hangingPunct="1">
                        <a:lnSpc>
                          <a:spcPct val="100000"/>
                        </a:lnSpc>
                      </a:pPr>
                      <a:r>
                        <a:rPr lang="zh-TW" altLang="en-US" sz="1600" b="0" i="0" u="none" strike="noStrike" kern="12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長庚</a:t>
                      </a: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15</a:t>
                      </a:r>
                    </a:p>
                  </a:txBody>
                  <a:tcPr marL="9525" marR="288000" marT="9525" marB="0" anchor="b">
                    <a:lnL w="6350" cap="flat" cmpd="sng" algn="ctr">
                      <a:solidFill>
                        <a:schemeClr val="bg1"/>
                      </a:solidFill>
                      <a:prstDash val="sysDash"/>
                      <a:round/>
                      <a:headEnd type="none" w="med" len="med"/>
                      <a:tailEnd type="none" w="med" len="med"/>
                    </a:lnL>
                    <a:solidFill>
                      <a:schemeClr val="accent5">
                        <a:lumMod val="75000"/>
                      </a:schemeClr>
                    </a:solidFill>
                  </a:tcPr>
                </a:tc>
                <a:extLst>
                  <a:ext uri="{0D108BD9-81ED-4DB2-BD59-A6C34878D82A}">
                    <a16:rowId xmlns:a16="http://schemas.microsoft.com/office/drawing/2014/main" val="144328181"/>
                  </a:ext>
                </a:extLst>
              </a:tr>
              <a:tr h="268017">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國立臺北護理健康大學</a:t>
                      </a:r>
                    </a:p>
                  </a:txBody>
                  <a:tcPr marL="36000" marR="36000" marT="0" marB="0" anchor="ctr">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68</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大仁科技大學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a:effectLst/>
                          <a:latin typeface="Arial" panose="020B0604020202020204" pitchFamily="34" charset="0"/>
                        </a:rPr>
                        <a:t>25</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醒吾科技大學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28</a:t>
                      </a:r>
                    </a:p>
                  </a:txBody>
                  <a:tcPr marL="9525" marR="288000" marT="9525" marB="0" anchor="b">
                    <a:lnL w="6350" cap="flat" cmpd="sng" algn="ctr">
                      <a:solidFill>
                        <a:schemeClr val="bg1"/>
                      </a:solidFill>
                      <a:prstDash val="sysDash"/>
                      <a:round/>
                      <a:headEnd type="none" w="med" len="med"/>
                      <a:tailEnd type="none" w="med" len="med"/>
                    </a:lnL>
                    <a:solidFill>
                      <a:schemeClr val="accent5"/>
                    </a:solidFill>
                  </a:tcPr>
                </a:tc>
                <a:extLst>
                  <a:ext uri="{0D108BD9-81ED-4DB2-BD59-A6C34878D82A}">
                    <a16:rowId xmlns:a16="http://schemas.microsoft.com/office/drawing/2014/main" val="298737179"/>
                  </a:ext>
                </a:extLst>
              </a:tr>
              <a:tr h="268017">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國立高雄餐旅大學</a:t>
                      </a:r>
                    </a:p>
                  </a:txBody>
                  <a:tcPr marL="36000" marR="36000" marT="0" marB="0" anchor="ctr">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a:effectLst/>
                          <a:latin typeface="Arial" panose="020B0604020202020204" pitchFamily="34" charset="0"/>
                        </a:rPr>
                        <a:t>50</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聖約翰科技大學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a:effectLst/>
                          <a:latin typeface="Arial" panose="020B0604020202020204" pitchFamily="34" charset="0"/>
                        </a:rPr>
                        <a:t>7</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文藻外語大學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50</a:t>
                      </a:r>
                    </a:p>
                  </a:txBody>
                  <a:tcPr marL="9525" marR="288000" marT="9525" marB="0" anchor="b">
                    <a:lnL w="6350" cap="flat" cmpd="sng" algn="ctr">
                      <a:solidFill>
                        <a:schemeClr val="bg1"/>
                      </a:solidFill>
                      <a:prstDash val="sysDash"/>
                      <a:round/>
                      <a:headEnd type="none" w="med" len="med"/>
                      <a:tailEnd type="none" w="med" len="med"/>
                    </a:lnL>
                    <a:solidFill>
                      <a:schemeClr val="accent5">
                        <a:lumMod val="75000"/>
                      </a:schemeClr>
                    </a:solidFill>
                  </a:tcPr>
                </a:tc>
                <a:extLst>
                  <a:ext uri="{0D108BD9-81ED-4DB2-BD59-A6C34878D82A}">
                    <a16:rowId xmlns:a16="http://schemas.microsoft.com/office/drawing/2014/main" val="319702595"/>
                  </a:ext>
                </a:extLst>
              </a:tr>
              <a:tr h="268017">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國立臺中科技大學</a:t>
                      </a:r>
                    </a:p>
                  </a:txBody>
                  <a:tcPr marL="36000" marR="36000" marT="0" marB="0" anchor="ctr">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50</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嶺東科技大學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74</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華夏科技大學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13</a:t>
                      </a:r>
                    </a:p>
                  </a:txBody>
                  <a:tcPr marL="9525" marR="288000" marT="9525" marB="0" anchor="b">
                    <a:lnL w="6350" cap="flat" cmpd="sng" algn="ctr">
                      <a:solidFill>
                        <a:schemeClr val="bg1"/>
                      </a:solidFill>
                      <a:prstDash val="sysDash"/>
                      <a:round/>
                      <a:headEnd type="none" w="med" len="med"/>
                      <a:tailEnd type="none" w="med" len="med"/>
                    </a:lnL>
                    <a:solidFill>
                      <a:schemeClr val="accent5"/>
                    </a:solidFill>
                  </a:tcPr>
                </a:tc>
                <a:extLst>
                  <a:ext uri="{0D108BD9-81ED-4DB2-BD59-A6C34878D82A}">
                    <a16:rowId xmlns:a16="http://schemas.microsoft.com/office/drawing/2014/main" val="621670912"/>
                  </a:ext>
                </a:extLst>
              </a:tr>
              <a:tr h="268017">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國立臺北商業大學</a:t>
                      </a:r>
                    </a:p>
                  </a:txBody>
                  <a:tcPr marL="36000" marR="36000" marT="0" marB="0" anchor="ctr">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50</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中國科技大學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74</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marL="0" algn="ctr" defTabSz="914400" rtl="0" eaLnBrk="1" fontAlgn="b" latinLnBrk="0" hangingPunct="1">
                        <a:lnSpc>
                          <a:spcPct val="100000"/>
                        </a:lnSpc>
                      </a:pPr>
                      <a:r>
                        <a:rPr lang="zh-TW" altLang="en-US" sz="1600" b="0" i="0" u="none" strike="noStrike" kern="12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慈</a:t>
                      </a: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濟科技大學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15</a:t>
                      </a:r>
                    </a:p>
                  </a:txBody>
                  <a:tcPr marL="9525" marR="288000" marT="9525" marB="0" anchor="b">
                    <a:lnL w="6350" cap="flat" cmpd="sng" algn="ctr">
                      <a:solidFill>
                        <a:schemeClr val="bg1"/>
                      </a:solidFill>
                      <a:prstDash val="sysDash"/>
                      <a:round/>
                      <a:headEnd type="none" w="med" len="med"/>
                      <a:tailEnd type="none" w="med" len="med"/>
                    </a:lnL>
                    <a:solidFill>
                      <a:schemeClr val="accent5">
                        <a:lumMod val="75000"/>
                      </a:schemeClr>
                    </a:solidFill>
                  </a:tcPr>
                </a:tc>
                <a:extLst>
                  <a:ext uri="{0D108BD9-81ED-4DB2-BD59-A6C34878D82A}">
                    <a16:rowId xmlns:a16="http://schemas.microsoft.com/office/drawing/2014/main" val="224374718"/>
                  </a:ext>
                </a:extLst>
              </a:tr>
              <a:tr h="268017">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朝陽科技大學</a:t>
                      </a:r>
                    </a:p>
                  </a:txBody>
                  <a:tcPr marL="36000" marR="36000" marT="0" marB="0" anchor="ctr">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117</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中臺科技大學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a:effectLst/>
                          <a:latin typeface="Arial" panose="020B0604020202020204" pitchFamily="34" charset="0"/>
                        </a:rPr>
                        <a:t>58</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致理科技大學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65</a:t>
                      </a:r>
                    </a:p>
                  </a:txBody>
                  <a:tcPr marL="9525" marR="288000" marT="9525" marB="0" anchor="b">
                    <a:lnL w="6350" cap="flat" cmpd="sng" algn="ctr">
                      <a:solidFill>
                        <a:schemeClr val="bg1"/>
                      </a:solidFill>
                      <a:prstDash val="sysDash"/>
                      <a:round/>
                      <a:headEnd type="none" w="med" len="med"/>
                      <a:tailEnd type="none" w="med" len="med"/>
                    </a:lnL>
                    <a:solidFill>
                      <a:schemeClr val="accent5"/>
                    </a:solidFill>
                  </a:tcPr>
                </a:tc>
                <a:extLst>
                  <a:ext uri="{0D108BD9-81ED-4DB2-BD59-A6C34878D82A}">
                    <a16:rowId xmlns:a16="http://schemas.microsoft.com/office/drawing/2014/main" val="2267177199"/>
                  </a:ext>
                </a:extLst>
              </a:tr>
              <a:tr h="268017">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南臺科技大學</a:t>
                      </a:r>
                    </a:p>
                  </a:txBody>
                  <a:tcPr marL="36000" marR="36000" marT="0" marB="0" anchor="ctr">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133</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台南應用科技大學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a:effectLst/>
                          <a:latin typeface="Arial" panose="020B0604020202020204" pitchFamily="34" charset="0"/>
                        </a:rPr>
                        <a:t>90</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宏國德霖科技大學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9</a:t>
                      </a:r>
                    </a:p>
                  </a:txBody>
                  <a:tcPr marL="9525" marR="288000" marT="9525" marB="0" anchor="b">
                    <a:lnL w="6350" cap="flat" cmpd="sng" algn="ctr">
                      <a:solidFill>
                        <a:schemeClr val="bg1"/>
                      </a:solidFill>
                      <a:prstDash val="sysDash"/>
                      <a:round/>
                      <a:headEnd type="none" w="med" len="med"/>
                      <a:tailEnd type="none" w="med" len="med"/>
                    </a:lnL>
                    <a:solidFill>
                      <a:schemeClr val="accent5">
                        <a:lumMod val="75000"/>
                      </a:schemeClr>
                    </a:solidFill>
                  </a:tcPr>
                </a:tc>
                <a:extLst>
                  <a:ext uri="{0D108BD9-81ED-4DB2-BD59-A6C34878D82A}">
                    <a16:rowId xmlns:a16="http://schemas.microsoft.com/office/drawing/2014/main" val="344688604"/>
                  </a:ext>
                </a:extLst>
              </a:tr>
              <a:tr h="268017">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崑山科技大學</a:t>
                      </a:r>
                    </a:p>
                  </a:txBody>
                  <a:tcPr marL="36000" marR="36000" marT="0" marB="0" anchor="ctr">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53</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marL="0" algn="ctr" defTabSz="914400" rtl="0" eaLnBrk="1" fontAlgn="b" latinLnBrk="0" hangingPunct="1">
                        <a:lnSpc>
                          <a:spcPct val="100000"/>
                        </a:lnSpc>
                      </a:pPr>
                      <a:r>
                        <a:rPr lang="zh-TW" altLang="en-US" sz="1600" b="0" i="0" u="none" strike="noStrike" kern="120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遠東科技大學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a:effectLst/>
                          <a:latin typeface="Arial" panose="020B0604020202020204" pitchFamily="34" charset="0"/>
                        </a:rPr>
                        <a:t>10</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marL="0" algn="ctr" defTabSz="914400" rtl="0" eaLnBrk="1" fontAlgn="b" latinLnBrk="0" hangingPunct="1">
                        <a:lnSpc>
                          <a:spcPct val="100000"/>
                        </a:lnSpc>
                      </a:pPr>
                      <a:r>
                        <a:rPr lang="zh-TW" altLang="en-US" sz="1600" b="0" i="0" u="none" strike="noStrike" kern="12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亞東科技大學</a:t>
                      </a:r>
                      <a:endPar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47</a:t>
                      </a:r>
                    </a:p>
                  </a:txBody>
                  <a:tcPr marL="9525" marR="288000" marT="9525" marB="0" anchor="b">
                    <a:lnL w="6350" cap="flat" cmpd="sng" algn="ctr">
                      <a:solidFill>
                        <a:schemeClr val="bg1"/>
                      </a:solidFill>
                      <a:prstDash val="sysDash"/>
                      <a:round/>
                      <a:headEnd type="none" w="med" len="med"/>
                      <a:tailEnd type="none" w="med" len="med"/>
                    </a:lnL>
                    <a:solidFill>
                      <a:schemeClr val="accent5"/>
                    </a:solidFill>
                  </a:tcPr>
                </a:tc>
                <a:extLst>
                  <a:ext uri="{0D108BD9-81ED-4DB2-BD59-A6C34878D82A}">
                    <a16:rowId xmlns:a16="http://schemas.microsoft.com/office/drawing/2014/main" val="3413220281"/>
                  </a:ext>
                </a:extLst>
              </a:tr>
              <a:tr h="268017">
                <a:tc>
                  <a:txBody>
                    <a:bodyPr/>
                    <a:lstStyle/>
                    <a:p>
                      <a:pPr marL="0" algn="ctr" defTabSz="914400" rtl="0" eaLnBrk="1" fontAlgn="b" latinLnBrk="0" hangingPunct="1">
                        <a:lnSpc>
                          <a:spcPct val="100000"/>
                        </a:lnSpc>
                      </a:pPr>
                      <a:r>
                        <a:rPr lang="zh-TW" altLang="en-US" sz="1600" b="0" i="0" u="none" strike="noStrike" kern="1200" dirty="0" smtClean="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嘉南</a:t>
                      </a: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藥理大學</a:t>
                      </a:r>
                    </a:p>
                  </a:txBody>
                  <a:tcPr marL="36000" marR="36000" marT="0" marB="0" anchor="ctr">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68</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元培醫事科技大學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a:effectLst/>
                          <a:latin typeface="Arial" panose="020B0604020202020204" pitchFamily="34" charset="0"/>
                        </a:rPr>
                        <a:t>41</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國立屏東大學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28</a:t>
                      </a:r>
                    </a:p>
                  </a:txBody>
                  <a:tcPr marL="9525" marR="288000" marT="9525" marB="0" anchor="b">
                    <a:lnL w="6350" cap="flat" cmpd="sng" algn="ctr">
                      <a:solidFill>
                        <a:schemeClr val="bg1"/>
                      </a:solidFill>
                      <a:prstDash val="sysDash"/>
                      <a:round/>
                      <a:headEnd type="none" w="med" len="med"/>
                      <a:tailEnd type="none" w="med" len="med"/>
                    </a:lnL>
                    <a:solidFill>
                      <a:schemeClr val="accent5">
                        <a:lumMod val="75000"/>
                      </a:schemeClr>
                    </a:solidFill>
                  </a:tcPr>
                </a:tc>
                <a:extLst>
                  <a:ext uri="{0D108BD9-81ED-4DB2-BD59-A6C34878D82A}">
                    <a16:rowId xmlns:a16="http://schemas.microsoft.com/office/drawing/2014/main" val="2765297534"/>
                  </a:ext>
                </a:extLst>
              </a:tr>
              <a:tr h="268017">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樹德科技大學</a:t>
                      </a:r>
                    </a:p>
                  </a:txBody>
                  <a:tcPr marL="36000" marR="36000" marT="0" marB="0" anchor="ctr">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dirty="0">
                          <a:effectLst/>
                          <a:latin typeface="Arial" panose="020B0604020202020204" pitchFamily="34" charset="0"/>
                        </a:rPr>
                        <a:t>80</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景文科技大學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algn="r" fontAlgn="b"/>
                      <a:r>
                        <a:rPr lang="en-US" altLang="zh-TW" sz="1600" b="0" i="0" u="none" strike="noStrike">
                          <a:effectLst/>
                          <a:latin typeface="Arial" panose="020B0604020202020204" pitchFamily="34" charset="0"/>
                        </a:rPr>
                        <a:t>34</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solidFill>
                  </a:tcPr>
                </a:tc>
                <a:tc>
                  <a:txBody>
                    <a:bodyPr/>
                    <a:lstStyle/>
                    <a:p>
                      <a:pPr marL="0" algn="ctr" defTabSz="914400" rtl="0" eaLnBrk="1" fontAlgn="b" latinLnBrk="0" hangingPunct="1">
                        <a:lnSpc>
                          <a:spcPct val="100000"/>
                        </a:lnSpc>
                      </a:pPr>
                      <a:endPar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solidFill>
                  </a:tcPr>
                </a:tc>
                <a:tc>
                  <a:txBody>
                    <a:bodyPr/>
                    <a:lstStyle/>
                    <a:p>
                      <a:pPr marL="0" algn="ctr" defTabSz="914400" rtl="0" eaLnBrk="1" fontAlgn="b" latinLnBrk="0" hangingPunct="1">
                        <a:lnSpc>
                          <a:spcPct val="100000"/>
                        </a:lnSpc>
                      </a:pPr>
                      <a:endPar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000" marR="36000" marT="0" marB="0" anchor="ctr">
                    <a:lnL w="6350" cap="flat" cmpd="sng" algn="ctr">
                      <a:solidFill>
                        <a:schemeClr val="bg1"/>
                      </a:solidFill>
                      <a:prstDash val="sysDash"/>
                      <a:round/>
                      <a:headEnd type="none" w="med" len="med"/>
                      <a:tailEnd type="none" w="med" len="med"/>
                    </a:lnL>
                    <a:solidFill>
                      <a:schemeClr val="accent5"/>
                    </a:solidFill>
                  </a:tcPr>
                </a:tc>
                <a:extLst>
                  <a:ext uri="{0D108BD9-81ED-4DB2-BD59-A6C34878D82A}">
                    <a16:rowId xmlns:a16="http://schemas.microsoft.com/office/drawing/2014/main" val="1929707151"/>
                  </a:ext>
                </a:extLst>
              </a:tr>
              <a:tr h="268017">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龍華科技大學</a:t>
                      </a:r>
                    </a:p>
                  </a:txBody>
                  <a:tcPr marL="36000" marR="36000" marT="0" marB="0" anchor="ctr">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66</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marL="0" algn="ctr" defTabSz="914400" rtl="0" eaLnBrk="1" fontAlgn="b" latinLnBrk="0" hangingPunct="1">
                        <a:lnSpc>
                          <a:spcPct val="100000"/>
                        </a:lnSpc>
                      </a:pPr>
                      <a:r>
                        <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中華醫事科技大學</a:t>
                      </a: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algn="r" fontAlgn="b"/>
                      <a:r>
                        <a:rPr lang="en-US" altLang="zh-TW" sz="1600" b="0" i="0" u="none" strike="noStrike" dirty="0">
                          <a:effectLst/>
                          <a:latin typeface="Arial" panose="020B0604020202020204" pitchFamily="34" charset="0"/>
                        </a:rPr>
                        <a:t>31</a:t>
                      </a:r>
                    </a:p>
                  </a:txBody>
                  <a:tcPr marL="9525" marR="288000" marT="9525" marB="0" anchor="b">
                    <a:lnL w="635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solidFill>
                      <a:schemeClr val="accent5">
                        <a:lumMod val="75000"/>
                      </a:schemeClr>
                    </a:solidFill>
                  </a:tcPr>
                </a:tc>
                <a:tc>
                  <a:txBody>
                    <a:bodyPr/>
                    <a:lstStyle/>
                    <a:p>
                      <a:pPr marL="0" algn="ctr" defTabSz="914400" rtl="0" eaLnBrk="1" fontAlgn="b" latinLnBrk="0" hangingPunct="1">
                        <a:lnSpc>
                          <a:spcPct val="100000"/>
                        </a:lnSpc>
                      </a:pPr>
                      <a:endPar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000" marR="36000" marT="0" marB="0" anchor="ctr">
                    <a:lnL w="38100" cap="flat" cmpd="sng" algn="ctr">
                      <a:solidFill>
                        <a:schemeClr val="bg1"/>
                      </a:solidFill>
                      <a:prstDash val="solid"/>
                      <a:round/>
                      <a:headEnd type="none" w="med" len="med"/>
                      <a:tailEnd type="none" w="med" len="med"/>
                    </a:lnL>
                    <a:lnR w="6350" cap="flat" cmpd="sng" algn="ctr">
                      <a:solidFill>
                        <a:schemeClr val="bg1"/>
                      </a:solidFill>
                      <a:prstDash val="sysDash"/>
                      <a:round/>
                      <a:headEnd type="none" w="med" len="med"/>
                      <a:tailEnd type="none" w="med" len="med"/>
                    </a:lnR>
                    <a:solidFill>
                      <a:schemeClr val="accent5">
                        <a:lumMod val="75000"/>
                      </a:schemeClr>
                    </a:solidFill>
                  </a:tcPr>
                </a:tc>
                <a:tc>
                  <a:txBody>
                    <a:bodyPr/>
                    <a:lstStyle/>
                    <a:p>
                      <a:pPr marL="0" algn="ctr" defTabSz="914400" rtl="0" eaLnBrk="1" fontAlgn="b" latinLnBrk="0" hangingPunct="1">
                        <a:lnSpc>
                          <a:spcPct val="100000"/>
                        </a:lnSpc>
                      </a:pPr>
                      <a:endParaRPr lang="zh-TW" altLang="en-US" sz="1600" b="0" i="0" u="none" strike="noStrike" kern="12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000" marR="36000" marT="0" marB="0" anchor="ctr">
                    <a:lnL w="6350" cap="flat" cmpd="sng" algn="ctr">
                      <a:solidFill>
                        <a:schemeClr val="bg1"/>
                      </a:solidFill>
                      <a:prstDash val="sysDash"/>
                      <a:round/>
                      <a:headEnd type="none" w="med" len="med"/>
                      <a:tailEnd type="none" w="med" len="med"/>
                    </a:lnL>
                    <a:solidFill>
                      <a:schemeClr val="accent5">
                        <a:lumMod val="75000"/>
                      </a:schemeClr>
                    </a:solidFill>
                  </a:tcPr>
                </a:tc>
                <a:extLst>
                  <a:ext uri="{0D108BD9-81ED-4DB2-BD59-A6C34878D82A}">
                    <a16:rowId xmlns:a16="http://schemas.microsoft.com/office/drawing/2014/main" val="115492395"/>
                  </a:ext>
                </a:extLst>
              </a:tr>
            </a:tbl>
          </a:graphicData>
        </a:graphic>
      </p:graphicFrame>
      <p:sp>
        <p:nvSpPr>
          <p:cNvPr id="4" name="投影片編號版面配置區 3"/>
          <p:cNvSpPr>
            <a:spLocks noGrp="1"/>
          </p:cNvSpPr>
          <p:nvPr>
            <p:ph type="sldNum" sz="quarter" idx="12"/>
          </p:nvPr>
        </p:nvSpPr>
        <p:spPr>
          <a:xfrm>
            <a:off x="6944848" y="6340771"/>
            <a:ext cx="2133600" cy="476250"/>
          </a:xfrm>
        </p:spPr>
        <p:txBody>
          <a:bodyPr/>
          <a:lstStyle/>
          <a:p>
            <a:pPr>
              <a:defRPr/>
            </a:pPr>
            <a:fld id="{ABFE6108-DA02-42FF-8F2B-6965D0D38C5E}" type="slidenum">
              <a:rPr lang="zh-TW" altLang="en-US" smtClean="0"/>
              <a:pPr>
                <a:defRPr/>
              </a:pPr>
              <a:t>7</a:t>
            </a:fld>
            <a:endParaRPr lang="en-US" altLang="zh-TW" dirty="0"/>
          </a:p>
        </p:txBody>
      </p:sp>
    </p:spTree>
    <p:extLst>
      <p:ext uri="{BB962C8B-B14F-4D97-AF65-F5344CB8AC3E}">
        <p14:creationId xmlns:p14="http://schemas.microsoft.com/office/powerpoint/2010/main" val="11596612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96180"/>
            <a:ext cx="8409112"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肆、重要日程表</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2367776210"/>
              </p:ext>
            </p:extLst>
          </p:nvPr>
        </p:nvGraphicFramePr>
        <p:xfrm>
          <a:off x="251520" y="1075934"/>
          <a:ext cx="8507288" cy="5610720"/>
        </p:xfrm>
        <a:graphic>
          <a:graphicData uri="http://schemas.openxmlformats.org/drawingml/2006/table">
            <a:tbl>
              <a:tblPr firstRow="1" bandRow="1">
                <a:tableStyleId>{93296810-A885-4BE3-A3E7-6D5BEEA58F35}</a:tableStyleId>
              </a:tblPr>
              <a:tblGrid>
                <a:gridCol w="3034680">
                  <a:extLst>
                    <a:ext uri="{9D8B030D-6E8A-4147-A177-3AD203B41FA5}">
                      <a16:colId xmlns:a16="http://schemas.microsoft.com/office/drawing/2014/main" val="20000"/>
                    </a:ext>
                  </a:extLst>
                </a:gridCol>
                <a:gridCol w="5472608">
                  <a:extLst>
                    <a:ext uri="{9D8B030D-6E8A-4147-A177-3AD203B41FA5}">
                      <a16:colId xmlns:a16="http://schemas.microsoft.com/office/drawing/2014/main" val="20001"/>
                    </a:ext>
                  </a:extLst>
                </a:gridCol>
              </a:tblGrid>
              <a:tr h="0">
                <a:tc>
                  <a:txBody>
                    <a:bodyPr/>
                    <a:lstStyle/>
                    <a:p>
                      <a:pPr algn="ctr"/>
                      <a:r>
                        <a:rPr lang="zh-TW" altLang="en-US" sz="2200" dirty="0" smtClean="0">
                          <a:latin typeface="微軟正黑體" panose="020B0604030504040204" pitchFamily="34" charset="-120"/>
                          <a:ea typeface="微軟正黑體" panose="020B0604030504040204" pitchFamily="34" charset="-120"/>
                          <a:cs typeface="Times New Roman" panose="02020603050405020304" pitchFamily="18" charset="0"/>
                        </a:rPr>
                        <a:t>日程</a:t>
                      </a:r>
                      <a:endParaRPr lang="zh-TW" altLang="en-US" sz="2200" dirty="0">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r>
                        <a:rPr lang="zh-TW" altLang="en-US" sz="2200" dirty="0" smtClean="0">
                          <a:latin typeface="微軟正黑體" panose="020B0604030504040204" pitchFamily="34" charset="-120"/>
                          <a:ea typeface="微軟正黑體" panose="020B0604030504040204" pitchFamily="34" charset="-120"/>
                          <a:cs typeface="Times New Roman" panose="02020603050405020304" pitchFamily="18" charset="0"/>
                        </a:rPr>
                        <a:t>辦理事項</a:t>
                      </a:r>
                      <a:endParaRPr lang="en-US" altLang="zh-TW" sz="2200" dirty="0" smtClean="0">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1270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lumMod val="25000"/>
                      </a:schemeClr>
                    </a:solidFill>
                  </a:tcPr>
                </a:tc>
                <a:extLst>
                  <a:ext uri="{0D108BD9-81ED-4DB2-BD59-A6C34878D82A}">
                    <a16:rowId xmlns:a16="http://schemas.microsoft.com/office/drawing/2014/main" val="10000"/>
                  </a:ext>
                </a:extLst>
              </a:tr>
              <a:tr h="432000">
                <a:tc>
                  <a:txBody>
                    <a:bodyPr/>
                    <a:lstStyle/>
                    <a:p>
                      <a:pPr marL="0" marR="71755" indent="179388" algn="l" defTabSz="914400" rtl="0" eaLnBrk="1" fontAlgn="ctr" latinLnBrk="0" hangingPunct="1">
                        <a:lnSpc>
                          <a:spcPct val="100000"/>
                        </a:lnSpc>
                        <a:spcAft>
                          <a:spcPts val="0"/>
                        </a:spcAft>
                        <a:tabLst>
                          <a:tab pos="8371205" algn="l"/>
                        </a:tabLst>
                      </a:pPr>
                      <a:r>
                        <a:rPr lang="en-US" altLang="zh-TW" sz="1800" b="1" kern="1200" dirty="0" smtClean="0">
                          <a:solidFill>
                            <a:schemeClr val="dk1"/>
                          </a:solidFill>
                          <a:effectLst/>
                          <a:latin typeface="微軟正黑體" panose="020B0604030504040204" pitchFamily="34" charset="-120"/>
                          <a:ea typeface="微軟正黑體" panose="020B0604030504040204" pitchFamily="34" charset="-120"/>
                          <a:cs typeface="+mn-cs"/>
                        </a:rPr>
                        <a:t>110.11.25(</a:t>
                      </a:r>
                      <a:r>
                        <a:rPr lang="zh-TW" altLang="zh-TW" sz="1800" b="1" kern="1200" dirty="0" smtClean="0">
                          <a:solidFill>
                            <a:schemeClr val="dk1"/>
                          </a:solidFill>
                          <a:effectLst/>
                          <a:latin typeface="微軟正黑體" panose="020B0604030504040204" pitchFamily="34" charset="-120"/>
                          <a:ea typeface="微軟正黑體" panose="020B0604030504040204" pitchFamily="34" charset="-120"/>
                          <a:cs typeface="+mn-cs"/>
                        </a:rPr>
                        <a:t>四</a:t>
                      </a:r>
                      <a:r>
                        <a:rPr lang="en-US" altLang="zh-TW" sz="1800" b="1" kern="1200" dirty="0" smtClean="0">
                          <a:solidFill>
                            <a:schemeClr val="dk1"/>
                          </a:solidFill>
                          <a:effectLst/>
                          <a:latin typeface="微軟正黑體" panose="020B0604030504040204" pitchFamily="34" charset="-120"/>
                          <a:ea typeface="微軟正黑體" panose="020B0604030504040204" pitchFamily="34" charset="-120"/>
                          <a:cs typeface="+mn-cs"/>
                        </a:rPr>
                        <a:t>)10:00</a:t>
                      </a:r>
                      <a:r>
                        <a:rPr lang="zh-TW" altLang="zh-TW" sz="1800" b="1" kern="1200" dirty="0" smtClean="0">
                          <a:solidFill>
                            <a:schemeClr val="dk1"/>
                          </a:solidFill>
                          <a:effectLst/>
                          <a:latin typeface="微軟正黑體" panose="020B0604030504040204" pitchFamily="34" charset="-120"/>
                          <a:ea typeface="微軟正黑體" panose="020B0604030504040204" pitchFamily="34" charset="-120"/>
                          <a:cs typeface="+mn-cs"/>
                        </a:rPr>
                        <a:t>起</a:t>
                      </a:r>
                      <a:endParaRPr lang="zh-TW" sz="1800" b="1"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381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tc>
                  <a:txBody>
                    <a:bodyPr/>
                    <a:lstStyle/>
                    <a:p>
                      <a:pPr marL="13335" marR="19050" algn="just" fontAlgn="ctr">
                        <a:lnSpc>
                          <a:spcPct val="100000"/>
                        </a:lnSpc>
                        <a:spcAft>
                          <a:spcPts val="0"/>
                        </a:spcAft>
                        <a:tabLst>
                          <a:tab pos="8371205" algn="l"/>
                        </a:tabLst>
                      </a:pPr>
                      <a:r>
                        <a:rPr lang="zh-TW" sz="2000" kern="100" dirty="0">
                          <a:effectLst/>
                          <a:latin typeface="微軟正黑體" panose="020B0604030504040204" pitchFamily="34" charset="-120"/>
                          <a:ea typeface="微軟正黑體" panose="020B0604030504040204" pitchFamily="34" charset="-120"/>
                          <a:cs typeface="Times New Roman" panose="02020603050405020304" pitchFamily="18" charset="0"/>
                        </a:rPr>
                        <a:t>招生簡章公告及網路下載</a:t>
                      </a:r>
                      <a:endParaRPr lang="zh-TW" sz="2000" b="1"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2000" marR="72000" marT="0" marB="0" anchor="ctr">
                    <a:lnL w="1270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1"/>
                  </a:ext>
                </a:extLst>
              </a:tr>
              <a:tr h="648000">
                <a:tc>
                  <a:txBody>
                    <a:bodyPr/>
                    <a:lstStyle/>
                    <a:p>
                      <a:pPr marL="0" indent="179388" algn="l" defTabSz="914400" rtl="0" eaLnBrk="1" latinLnBrk="0" hangingPunct="1">
                        <a:lnSpc>
                          <a:spcPts val="2400"/>
                        </a:lnSpc>
                        <a:spcAft>
                          <a:spcPts val="0"/>
                        </a:spcAft>
                      </a:pPr>
                      <a:r>
                        <a:rPr lang="en-US"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110.11.26(</a:t>
                      </a:r>
                      <a:r>
                        <a:rPr lang="zh-TW"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五</a:t>
                      </a:r>
                      <a:r>
                        <a:rPr lang="en-US"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)10:00</a:t>
                      </a:r>
                      <a:r>
                        <a:rPr lang="zh-TW"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起</a:t>
                      </a:r>
                    </a:p>
                    <a:p>
                      <a:pPr marL="0" indent="179388" algn="l" defTabSz="914400" rtl="0" eaLnBrk="1" latinLnBrk="0" hangingPunct="1">
                        <a:lnSpc>
                          <a:spcPts val="2400"/>
                        </a:lnSpc>
                        <a:spcAft>
                          <a:spcPts val="0"/>
                        </a:spcAft>
                      </a:pPr>
                      <a:r>
                        <a:rPr lang="en-US"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111.01.06(</a:t>
                      </a:r>
                      <a:r>
                        <a:rPr lang="zh-TW"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四</a:t>
                      </a:r>
                      <a:r>
                        <a:rPr lang="en-US"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)17:00</a:t>
                      </a:r>
                      <a:r>
                        <a:rPr lang="zh-TW"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止</a:t>
                      </a:r>
                      <a:endParaRPr lang="zh-TW" sz="1800" b="1" kern="1200" dirty="0">
                        <a:solidFill>
                          <a:srgbClr val="0000CC"/>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381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13335" marR="19050" algn="just" fontAlgn="ctr">
                        <a:lnSpc>
                          <a:spcPct val="100000"/>
                        </a:lnSpc>
                        <a:spcAft>
                          <a:spcPts val="0"/>
                        </a:spcAft>
                        <a:tabLst>
                          <a:tab pos="8371205" algn="l"/>
                        </a:tabLst>
                      </a:pPr>
                      <a:r>
                        <a:rPr lang="zh-TW" sz="2000" kern="100" dirty="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推薦學校</a:t>
                      </a:r>
                      <a:r>
                        <a:rPr lang="zh-TW" sz="2200" b="1" kern="100" dirty="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上傳</a:t>
                      </a:r>
                      <a:r>
                        <a:rPr lang="zh-TW" sz="2000" kern="100" dirty="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遴選辦法及</a:t>
                      </a:r>
                      <a:r>
                        <a:rPr lang="zh-TW" sz="2200" b="1" kern="100" dirty="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公告</a:t>
                      </a:r>
                      <a:r>
                        <a:rPr lang="zh-TW" sz="2000" kern="100" dirty="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網址</a:t>
                      </a:r>
                      <a:endParaRPr lang="zh-TW" sz="2000" b="1" kern="100" dirty="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2000" marR="72000" marT="0" marB="0" anchor="ctr">
                    <a:lnL w="1270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2"/>
                  </a:ext>
                </a:extLst>
              </a:tr>
              <a:tr h="432000">
                <a:tc>
                  <a:txBody>
                    <a:bodyPr/>
                    <a:lstStyle/>
                    <a:p>
                      <a:pPr marL="0" marR="71755" indent="0" algn="l" defTabSz="914400" rtl="0" eaLnBrk="1" fontAlgn="ctr" latinLnBrk="0" hangingPunct="1">
                        <a:lnSpc>
                          <a:spcPts val="2400"/>
                        </a:lnSpc>
                        <a:spcAft>
                          <a:spcPts val="0"/>
                        </a:spcAft>
                        <a:tabLst>
                          <a:tab pos="8371205" algn="l"/>
                        </a:tabLst>
                      </a:pPr>
                      <a:r>
                        <a:rPr lang="en-US" altLang="zh-TW" sz="1800" b="1" kern="1200" dirty="0" smtClean="0">
                          <a:solidFill>
                            <a:srgbClr val="FF0000"/>
                          </a:solidFill>
                          <a:effectLst/>
                          <a:latin typeface="微軟正黑體" panose="020B0604030504040204" pitchFamily="34" charset="-120"/>
                          <a:ea typeface="微軟正黑體" panose="020B0604030504040204" pitchFamily="34" charset="-120"/>
                          <a:cs typeface="+mn-cs"/>
                        </a:rPr>
                        <a:t>111.02.09(</a:t>
                      </a:r>
                      <a:r>
                        <a:rPr lang="zh-TW" altLang="zh-TW" sz="1800" b="1" kern="1200" dirty="0" smtClean="0">
                          <a:solidFill>
                            <a:srgbClr val="FF0000"/>
                          </a:solidFill>
                          <a:effectLst/>
                          <a:latin typeface="微軟正黑體" panose="020B0604030504040204" pitchFamily="34" charset="-120"/>
                          <a:ea typeface="微軟正黑體" panose="020B0604030504040204" pitchFamily="34" charset="-120"/>
                          <a:cs typeface="+mn-cs"/>
                        </a:rPr>
                        <a:t>三</a:t>
                      </a:r>
                      <a:r>
                        <a:rPr lang="en-US" altLang="zh-TW" sz="1800" b="1" kern="1200" dirty="0" smtClean="0">
                          <a:solidFill>
                            <a:srgbClr val="FF0000"/>
                          </a:solidFill>
                          <a:effectLst/>
                          <a:latin typeface="微軟正黑體" panose="020B0604030504040204" pitchFamily="34" charset="-120"/>
                          <a:ea typeface="微軟正黑體" panose="020B0604030504040204" pitchFamily="34" charset="-120"/>
                          <a:cs typeface="+mn-cs"/>
                        </a:rPr>
                        <a:t>)14:00</a:t>
                      </a:r>
                      <a:endParaRPr lang="zh-TW" sz="1800" b="1" kern="1200" dirty="0">
                        <a:solidFill>
                          <a:srgbClr val="FF0000"/>
                        </a:solidFill>
                        <a:effectLst/>
                        <a:latin typeface="微軟正黑體" panose="020B0604030504040204" pitchFamily="34" charset="-120"/>
                        <a:ea typeface="微軟正黑體" panose="020B0604030504040204" pitchFamily="34" charset="-120"/>
                        <a:cs typeface="+mn-cs"/>
                      </a:endParaRPr>
                    </a:p>
                  </a:txBody>
                  <a:tcPr marL="180000" marR="45720" anchor="ctr">
                    <a:lnL w="381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tc>
                  <a:txBody>
                    <a:bodyPr/>
                    <a:lstStyle/>
                    <a:p>
                      <a:pPr marL="13335" marR="19050" algn="just" fontAlgn="ctr">
                        <a:lnSpc>
                          <a:spcPct val="100000"/>
                        </a:lnSpc>
                        <a:spcAft>
                          <a:spcPts val="0"/>
                        </a:spcAft>
                        <a:tabLst>
                          <a:tab pos="8371205" algn="l"/>
                        </a:tabLst>
                      </a:pPr>
                      <a:r>
                        <a:rPr lang="zh-TW" altLang="zh-TW" sz="2000" b="1" kern="1200" dirty="0" smtClean="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網路作業系統操作宣導說明會</a:t>
                      </a:r>
                      <a:endParaRPr lang="zh-TW" sz="2000" b="1" kern="12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2000" marR="72000" marT="0" marB="0" anchor="ctr">
                    <a:lnL w="1270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331942212"/>
                  </a:ext>
                </a:extLst>
              </a:tr>
              <a:tr h="756000">
                <a:tc>
                  <a:txBody>
                    <a:bodyPr/>
                    <a:lstStyle/>
                    <a:p>
                      <a:pPr marL="0" marR="0" lvl="0" indent="0" algn="l" defTabSz="914400" rtl="0" eaLnBrk="1" fontAlgn="auto" latinLnBrk="0" hangingPunct="1">
                        <a:lnSpc>
                          <a:spcPts val="2400"/>
                        </a:lnSpc>
                        <a:spcBef>
                          <a:spcPts val="0"/>
                        </a:spcBef>
                        <a:spcAft>
                          <a:spcPts val="0"/>
                        </a:spcAft>
                        <a:buClrTx/>
                        <a:buSzTx/>
                        <a:buFontTx/>
                        <a:buNone/>
                        <a:tabLst/>
                        <a:defRPr/>
                      </a:pPr>
                      <a:r>
                        <a:rPr lang="en-US"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111.02.08(</a:t>
                      </a:r>
                      <a:r>
                        <a:rPr lang="zh-TW"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二</a:t>
                      </a:r>
                      <a:r>
                        <a:rPr lang="en-US"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)10:00</a:t>
                      </a:r>
                      <a:r>
                        <a:rPr lang="zh-TW"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起</a:t>
                      </a:r>
                    </a:p>
                    <a:p>
                      <a:pPr marL="0" marR="0" lvl="0" indent="0" algn="l" defTabSz="914400" rtl="0" eaLnBrk="1" fontAlgn="auto" latinLnBrk="0" hangingPunct="1">
                        <a:lnSpc>
                          <a:spcPts val="2400"/>
                        </a:lnSpc>
                        <a:spcBef>
                          <a:spcPts val="0"/>
                        </a:spcBef>
                        <a:spcAft>
                          <a:spcPts val="0"/>
                        </a:spcAft>
                        <a:buClrTx/>
                        <a:buSzTx/>
                        <a:buFontTx/>
                        <a:buNone/>
                        <a:tabLst/>
                        <a:defRPr/>
                      </a:pPr>
                      <a:r>
                        <a:rPr lang="en-US"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111.02.22(</a:t>
                      </a:r>
                      <a:r>
                        <a:rPr lang="zh-TW"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二</a:t>
                      </a:r>
                      <a:r>
                        <a:rPr lang="en-US"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)17:00</a:t>
                      </a:r>
                      <a:r>
                        <a:rPr lang="zh-TW"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止</a:t>
                      </a:r>
                    </a:p>
                  </a:txBody>
                  <a:tcPr marL="180000" marR="45720" anchor="ctr">
                    <a:lnL w="381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13335" marR="19050" algn="just" fontAlgn="ctr">
                        <a:lnSpc>
                          <a:spcPct val="100000"/>
                        </a:lnSpc>
                        <a:spcAft>
                          <a:spcPts val="0"/>
                        </a:spcAft>
                        <a:tabLst>
                          <a:tab pos="8371205" algn="l"/>
                        </a:tabLst>
                      </a:pPr>
                      <a:r>
                        <a:rPr lang="zh-TW" altLang="zh-TW" sz="2000" kern="1200" dirty="0" smtClean="0">
                          <a:solidFill>
                            <a:srgbClr val="993300"/>
                          </a:solidFill>
                          <a:effectLst/>
                          <a:latin typeface="微軟正黑體" panose="020B0604030504040204" pitchFamily="34" charset="-120"/>
                          <a:ea typeface="微軟正黑體" panose="020B0604030504040204" pitchFamily="34" charset="-120"/>
                          <a:cs typeface="Times New Roman" panose="02020603050405020304" pitchFamily="18" charset="0"/>
                        </a:rPr>
                        <a:t>「高職學校作業及查詢系統」</a:t>
                      </a:r>
                      <a:r>
                        <a:rPr lang="zh-TW" altLang="zh-TW" sz="2000" b="1" kern="1200" dirty="0" smtClean="0">
                          <a:solidFill>
                            <a:srgbClr val="993300"/>
                          </a:solidFill>
                          <a:effectLst/>
                          <a:latin typeface="微軟正黑體" panose="020B0604030504040204" pitchFamily="34" charset="-120"/>
                          <a:ea typeface="微軟正黑體" panose="020B0604030504040204" pitchFamily="34" charset="-120"/>
                          <a:cs typeface="Times New Roman" panose="02020603050405020304" pitchFamily="18" charset="0"/>
                        </a:rPr>
                        <a:t>練習版</a:t>
                      </a:r>
                      <a:endParaRPr lang="zh-TW" sz="2000" b="1" kern="1200" dirty="0">
                        <a:solidFill>
                          <a:srgbClr val="9933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2000" marR="72000" marT="0" marB="0" anchor="ctr">
                    <a:lnL w="1270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556517453"/>
                  </a:ext>
                </a:extLst>
              </a:tr>
              <a:tr h="720000">
                <a:tc>
                  <a:txBody>
                    <a:bodyPr/>
                    <a:lstStyle/>
                    <a:p>
                      <a:pPr marL="0" indent="179388" algn="l" defTabSz="914400" rtl="0" eaLnBrk="1" latinLnBrk="0" hangingPunct="1">
                        <a:lnSpc>
                          <a:spcPts val="2400"/>
                        </a:lnSpc>
                        <a:spcAft>
                          <a:spcPts val="0"/>
                        </a:spcAft>
                      </a:pPr>
                      <a:r>
                        <a:rPr lang="en-US" sz="1800" b="1" kern="1200" dirty="0" smtClean="0">
                          <a:solidFill>
                            <a:srgbClr val="0000CC"/>
                          </a:solidFill>
                          <a:effectLst/>
                          <a:latin typeface="微軟正黑體" panose="020B0604030504040204" pitchFamily="34" charset="-120"/>
                          <a:ea typeface="微軟正黑體" panose="020B0604030504040204" pitchFamily="34" charset="-120"/>
                          <a:cs typeface="+mn-cs"/>
                        </a:rPr>
                        <a:t>111.02.24</a:t>
                      </a:r>
                      <a:r>
                        <a:rPr lang="en-US" sz="1800" b="1" kern="1200" dirty="0">
                          <a:solidFill>
                            <a:srgbClr val="0000CC"/>
                          </a:solidFill>
                          <a:effectLst/>
                          <a:latin typeface="微軟正黑體" panose="020B0604030504040204" pitchFamily="34" charset="-120"/>
                          <a:ea typeface="微軟正黑體" panose="020B0604030504040204" pitchFamily="34" charset="-120"/>
                          <a:cs typeface="+mn-cs"/>
                        </a:rPr>
                        <a:t>(</a:t>
                      </a:r>
                      <a:r>
                        <a:rPr lang="zh-TW" sz="1800" b="1" kern="1200" dirty="0">
                          <a:solidFill>
                            <a:srgbClr val="0000CC"/>
                          </a:solidFill>
                          <a:effectLst/>
                          <a:latin typeface="微軟正黑體" panose="020B0604030504040204" pitchFamily="34" charset="-120"/>
                          <a:ea typeface="微軟正黑體" panose="020B0604030504040204" pitchFamily="34" charset="-120"/>
                          <a:cs typeface="+mn-cs"/>
                        </a:rPr>
                        <a:t>四</a:t>
                      </a:r>
                      <a:r>
                        <a:rPr lang="en-US" sz="1800" b="1" kern="1200" dirty="0">
                          <a:solidFill>
                            <a:srgbClr val="0000CC"/>
                          </a:solidFill>
                          <a:effectLst/>
                          <a:latin typeface="微軟正黑體" panose="020B0604030504040204" pitchFamily="34" charset="-120"/>
                          <a:ea typeface="微軟正黑體" panose="020B0604030504040204" pitchFamily="34" charset="-120"/>
                          <a:cs typeface="+mn-cs"/>
                        </a:rPr>
                        <a:t>)10:00</a:t>
                      </a:r>
                      <a:r>
                        <a:rPr lang="zh-TW" sz="1800" b="1" kern="1200" dirty="0">
                          <a:solidFill>
                            <a:srgbClr val="0000CC"/>
                          </a:solidFill>
                          <a:effectLst/>
                          <a:latin typeface="微軟正黑體" panose="020B0604030504040204" pitchFamily="34" charset="-120"/>
                          <a:ea typeface="微軟正黑體" panose="020B0604030504040204" pitchFamily="34" charset="-120"/>
                          <a:cs typeface="+mn-cs"/>
                        </a:rPr>
                        <a:t>起</a:t>
                      </a:r>
                    </a:p>
                    <a:p>
                      <a:pPr marL="0" indent="179388" algn="l" defTabSz="914400" rtl="0" eaLnBrk="1" latinLnBrk="0" hangingPunct="1">
                        <a:lnSpc>
                          <a:spcPts val="2400"/>
                        </a:lnSpc>
                        <a:spcAft>
                          <a:spcPts val="0"/>
                        </a:spcAft>
                      </a:pPr>
                      <a:r>
                        <a:rPr lang="en-US" sz="1800" b="1" kern="1200" dirty="0" smtClean="0">
                          <a:solidFill>
                            <a:srgbClr val="0000CC"/>
                          </a:solidFill>
                          <a:effectLst/>
                          <a:latin typeface="微軟正黑體" panose="020B0604030504040204" pitchFamily="34" charset="-120"/>
                          <a:ea typeface="微軟正黑體" panose="020B0604030504040204" pitchFamily="34" charset="-120"/>
                          <a:cs typeface="+mn-cs"/>
                        </a:rPr>
                        <a:t>111.03.15</a:t>
                      </a:r>
                      <a:r>
                        <a:rPr lang="en-US" sz="1800" b="1" kern="1200" dirty="0">
                          <a:solidFill>
                            <a:srgbClr val="0000CC"/>
                          </a:solidFill>
                          <a:effectLst/>
                          <a:latin typeface="微軟正黑體" panose="020B0604030504040204" pitchFamily="34" charset="-120"/>
                          <a:ea typeface="微軟正黑體" panose="020B0604030504040204" pitchFamily="34" charset="-120"/>
                          <a:cs typeface="+mn-cs"/>
                        </a:rPr>
                        <a:t>(</a:t>
                      </a:r>
                      <a:r>
                        <a:rPr lang="zh-TW" sz="1800" b="1" kern="1200" dirty="0">
                          <a:solidFill>
                            <a:srgbClr val="0000CC"/>
                          </a:solidFill>
                          <a:effectLst/>
                          <a:latin typeface="微軟正黑體" panose="020B0604030504040204" pitchFamily="34" charset="-120"/>
                          <a:ea typeface="微軟正黑體" panose="020B0604030504040204" pitchFamily="34" charset="-120"/>
                          <a:cs typeface="+mn-cs"/>
                        </a:rPr>
                        <a:t>二</a:t>
                      </a:r>
                      <a:r>
                        <a:rPr lang="en-US" sz="1800" b="1" kern="1200" dirty="0">
                          <a:solidFill>
                            <a:srgbClr val="0000CC"/>
                          </a:solidFill>
                          <a:effectLst/>
                          <a:latin typeface="微軟正黑體" panose="020B0604030504040204" pitchFamily="34" charset="-120"/>
                          <a:ea typeface="微軟正黑體" panose="020B0604030504040204" pitchFamily="34" charset="-120"/>
                          <a:cs typeface="+mn-cs"/>
                        </a:rPr>
                        <a:t>)17:00</a:t>
                      </a:r>
                      <a:r>
                        <a:rPr lang="zh-TW" sz="1800" b="1" kern="1200" dirty="0">
                          <a:solidFill>
                            <a:srgbClr val="0000CC"/>
                          </a:solidFill>
                          <a:effectLst/>
                          <a:latin typeface="微軟正黑體" panose="020B0604030504040204" pitchFamily="34" charset="-120"/>
                          <a:ea typeface="微軟正黑體" panose="020B0604030504040204" pitchFamily="34" charset="-120"/>
                          <a:cs typeface="+mn-cs"/>
                        </a:rPr>
                        <a:t>止</a:t>
                      </a:r>
                    </a:p>
                  </a:txBody>
                  <a:tcPr marL="17780" marR="17780" marT="0" marB="0" anchor="ctr">
                    <a:lnL w="381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tc>
                  <a:txBody>
                    <a:bodyPr/>
                    <a:lstStyle/>
                    <a:p>
                      <a:pPr marL="13335" marR="19050" algn="just" fontAlgn="ctr">
                        <a:lnSpc>
                          <a:spcPct val="100000"/>
                        </a:lnSpc>
                        <a:spcAft>
                          <a:spcPts val="0"/>
                        </a:spcAft>
                        <a:tabLst>
                          <a:tab pos="8371205" algn="l"/>
                        </a:tabLst>
                      </a:pPr>
                      <a:r>
                        <a:rPr lang="zh-TW" sz="2000" b="0" kern="100" dirty="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推薦學校</a:t>
                      </a:r>
                      <a:r>
                        <a:rPr lang="zh-TW" sz="2200" b="1" kern="100" dirty="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上網登錄</a:t>
                      </a:r>
                      <a:r>
                        <a:rPr lang="zh-TW" sz="2000" b="0" kern="100" dirty="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被推薦考生之基本資料</a:t>
                      </a:r>
                    </a:p>
                  </a:txBody>
                  <a:tcPr marL="72000" marR="72000" marT="0" marB="0" anchor="ctr">
                    <a:lnL w="1270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3"/>
                  </a:ext>
                </a:extLst>
              </a:tr>
              <a:tr h="756000">
                <a:tc>
                  <a:txBody>
                    <a:bodyPr/>
                    <a:lstStyle/>
                    <a:p>
                      <a:pPr marL="0" marR="0" lvl="0" indent="0" algn="l" defTabSz="914400" rtl="0" eaLnBrk="1" fontAlgn="auto" latinLnBrk="0" hangingPunct="1">
                        <a:lnSpc>
                          <a:spcPts val="2400"/>
                        </a:lnSpc>
                        <a:spcBef>
                          <a:spcPts val="0"/>
                        </a:spcBef>
                        <a:spcAft>
                          <a:spcPts val="0"/>
                        </a:spcAft>
                        <a:buClrTx/>
                        <a:buSzTx/>
                        <a:buFontTx/>
                        <a:buNone/>
                        <a:tabLst/>
                        <a:defRPr/>
                      </a:pPr>
                      <a:r>
                        <a:rPr lang="en-US"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111.03.02(</a:t>
                      </a:r>
                      <a:r>
                        <a:rPr lang="zh-TW"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三</a:t>
                      </a:r>
                      <a:r>
                        <a:rPr lang="en-US"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)10:00</a:t>
                      </a:r>
                      <a:r>
                        <a:rPr lang="zh-TW"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起</a:t>
                      </a:r>
                    </a:p>
                    <a:p>
                      <a:pPr marL="0" marR="0" lvl="0" indent="0" algn="l" defTabSz="914400" rtl="0" eaLnBrk="1" fontAlgn="auto" latinLnBrk="0" hangingPunct="1">
                        <a:lnSpc>
                          <a:spcPts val="2400"/>
                        </a:lnSpc>
                        <a:spcBef>
                          <a:spcPts val="0"/>
                        </a:spcBef>
                        <a:spcAft>
                          <a:spcPts val="0"/>
                        </a:spcAft>
                        <a:buClrTx/>
                        <a:buSzTx/>
                        <a:buFontTx/>
                        <a:buNone/>
                        <a:tabLst/>
                        <a:defRPr/>
                      </a:pPr>
                      <a:r>
                        <a:rPr lang="en-US"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111.03.15(</a:t>
                      </a:r>
                      <a:r>
                        <a:rPr lang="zh-TW"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二</a:t>
                      </a:r>
                      <a:r>
                        <a:rPr lang="en-US"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)17:00</a:t>
                      </a:r>
                      <a:r>
                        <a:rPr lang="zh-TW"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止</a:t>
                      </a:r>
                    </a:p>
                  </a:txBody>
                  <a:tcPr marL="180000" marR="45720" anchor="ctr">
                    <a:lnL w="381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13335" marR="19050" lvl="0" indent="0" algn="just" defTabSz="914400" rtl="0" eaLnBrk="1" fontAlgn="ctr" latinLnBrk="0" hangingPunct="1">
                        <a:lnSpc>
                          <a:spcPct val="100000"/>
                        </a:lnSpc>
                        <a:spcBef>
                          <a:spcPts val="0"/>
                        </a:spcBef>
                        <a:spcAft>
                          <a:spcPts val="0"/>
                        </a:spcAft>
                        <a:buClrTx/>
                        <a:buSzTx/>
                        <a:buFontTx/>
                        <a:buNone/>
                        <a:tabLst>
                          <a:tab pos="8371205" algn="l"/>
                        </a:tabLst>
                        <a:defRPr/>
                      </a:pPr>
                      <a:r>
                        <a:rPr lang="zh-TW" altLang="zh-TW" sz="2000" kern="100" dirty="0" smtClean="0">
                          <a:solidFill>
                            <a:srgbClr val="993300"/>
                          </a:solidFill>
                          <a:effectLst/>
                          <a:latin typeface="微軟正黑體" panose="020B0604030504040204" pitchFamily="34" charset="-120"/>
                          <a:ea typeface="微軟正黑體" panose="020B0604030504040204" pitchFamily="34" charset="-120"/>
                          <a:cs typeface="Times New Roman" panose="02020603050405020304" pitchFamily="18" charset="0"/>
                        </a:rPr>
                        <a:t>「網路報名系統」</a:t>
                      </a:r>
                      <a:r>
                        <a:rPr lang="zh-TW" altLang="zh-TW" sz="2000" b="1" kern="100" dirty="0" smtClean="0">
                          <a:solidFill>
                            <a:srgbClr val="993300"/>
                          </a:solidFill>
                          <a:effectLst/>
                          <a:latin typeface="微軟正黑體" panose="020B0604030504040204" pitchFamily="34" charset="-120"/>
                          <a:ea typeface="微軟正黑體" panose="020B0604030504040204" pitchFamily="34" charset="-120"/>
                          <a:cs typeface="Times New Roman" panose="02020603050405020304" pitchFamily="18" charset="0"/>
                        </a:rPr>
                        <a:t>練習版</a:t>
                      </a:r>
                    </a:p>
                  </a:txBody>
                  <a:tcPr marL="72000" marR="72000" marT="0" marB="0" anchor="ctr">
                    <a:lnL w="1270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781629542"/>
                  </a:ext>
                </a:extLst>
              </a:tr>
              <a:tr h="1440000">
                <a:tc>
                  <a:txBody>
                    <a:bodyPr/>
                    <a:lstStyle/>
                    <a:p>
                      <a:pPr marL="0" indent="0" algn="l" defTabSz="914400" rtl="0" eaLnBrk="1" latinLnBrk="0" hangingPunct="1">
                        <a:lnSpc>
                          <a:spcPts val="2400"/>
                        </a:lnSpc>
                        <a:spcAft>
                          <a:spcPts val="0"/>
                        </a:spcAft>
                      </a:pPr>
                      <a:r>
                        <a:rPr lang="en-US"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111.03.16(</a:t>
                      </a:r>
                      <a:r>
                        <a:rPr lang="zh-TW"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三</a:t>
                      </a:r>
                      <a:r>
                        <a:rPr lang="en-US"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)10:00</a:t>
                      </a:r>
                      <a:r>
                        <a:rPr lang="zh-TW"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起</a:t>
                      </a:r>
                    </a:p>
                    <a:p>
                      <a:pPr marL="0" indent="0" algn="l" defTabSz="914400" rtl="0" eaLnBrk="1" latinLnBrk="0" hangingPunct="1">
                        <a:lnSpc>
                          <a:spcPts val="2400"/>
                        </a:lnSpc>
                        <a:spcAft>
                          <a:spcPts val="0"/>
                        </a:spcAft>
                      </a:pPr>
                      <a:r>
                        <a:rPr lang="en-US"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111.03.23(</a:t>
                      </a:r>
                      <a:r>
                        <a:rPr lang="zh-TW"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三</a:t>
                      </a:r>
                      <a:r>
                        <a:rPr lang="en-US"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)17:00</a:t>
                      </a:r>
                      <a:r>
                        <a:rPr lang="zh-TW"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止</a:t>
                      </a:r>
                      <a:endParaRPr lang="zh-TW" sz="1800" b="1" kern="1200" dirty="0">
                        <a:solidFill>
                          <a:srgbClr val="0000CC"/>
                        </a:solidFill>
                        <a:effectLst/>
                        <a:latin typeface="微軟正黑體" panose="020B0604030504040204" pitchFamily="34" charset="-120"/>
                        <a:ea typeface="微軟正黑體" panose="020B0604030504040204" pitchFamily="34" charset="-120"/>
                        <a:cs typeface="+mn-cs"/>
                      </a:endParaRPr>
                    </a:p>
                  </a:txBody>
                  <a:tcPr marL="180000" marR="45720" anchor="ctr">
                    <a:lnL w="381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tc>
                  <a:txBody>
                    <a:bodyPr/>
                    <a:lstStyle/>
                    <a:p>
                      <a:pPr fontAlgn="ctr">
                        <a:lnSpc>
                          <a:spcPct val="100000"/>
                        </a:lnSpc>
                      </a:pPr>
                      <a:r>
                        <a:rPr lang="zh-TW" altLang="zh-TW" sz="20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被推薦考生進行</a:t>
                      </a:r>
                      <a:r>
                        <a:rPr lang="zh-TW" altLang="zh-TW" sz="2200" b="1"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網路報名</a:t>
                      </a:r>
                      <a:r>
                        <a:rPr lang="zh-TW" altLang="zh-TW" sz="20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，並將報名表件交至各高級職業學校，統一郵寄報名表件</a:t>
                      </a:r>
                      <a:r>
                        <a:rPr lang="zh-TW" altLang="en-US" sz="20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0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endParaRPr>
                    </a:p>
                    <a:p>
                      <a:pPr fontAlgn="ctr">
                        <a:lnSpc>
                          <a:spcPct val="100000"/>
                        </a:lnSpc>
                        <a:spcBef>
                          <a:spcPts val="600"/>
                        </a:spcBef>
                      </a:pPr>
                      <a:r>
                        <a:rPr lang="zh-TW" altLang="zh-TW" sz="20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於</a:t>
                      </a:r>
                      <a:r>
                        <a:rPr lang="en-US" altLang="zh-TW" sz="2000" b="1" kern="100" dirty="0" smtClean="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111</a:t>
                      </a:r>
                      <a:r>
                        <a:rPr lang="zh-TW" altLang="zh-TW" sz="2000" b="1" kern="100" dirty="0" smtClean="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2000" b="1" kern="100" dirty="0" smtClean="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zh-TW" sz="2000" b="1" kern="100" dirty="0" smtClean="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2000" b="1" kern="100" dirty="0" smtClean="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24</a:t>
                      </a:r>
                      <a:r>
                        <a:rPr lang="zh-TW" altLang="zh-TW" sz="2000" b="1" kern="100" dirty="0" smtClean="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2000" b="1" kern="100" dirty="0" smtClean="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b="1" kern="100" dirty="0" smtClean="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星期四</a:t>
                      </a:r>
                      <a:r>
                        <a:rPr lang="en-US" altLang="zh-TW" sz="2000" b="1" kern="100" dirty="0" smtClean="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b="1" kern="100" dirty="0" smtClean="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前</a:t>
                      </a:r>
                      <a:r>
                        <a:rPr lang="zh-TW" altLang="zh-TW" sz="20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，以快遞或限時掛號寄至本委員會</a:t>
                      </a:r>
                      <a:r>
                        <a:rPr lang="en-US" altLang="zh-TW" sz="20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以郵戳為憑</a:t>
                      </a:r>
                      <a:r>
                        <a:rPr lang="en-US" altLang="zh-TW" sz="20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zh-TW" sz="20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2000" marR="72000" marT="0" marB="0" anchor="ctr">
                    <a:lnL w="1270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765587603"/>
                  </a:ext>
                </a:extLst>
              </a:tr>
            </a:tbl>
          </a:graphicData>
        </a:graphic>
      </p:graphicFrame>
      <p:sp>
        <p:nvSpPr>
          <p:cNvPr id="4" name="投影片編號版面配置區 3"/>
          <p:cNvSpPr>
            <a:spLocks noGrp="1"/>
          </p:cNvSpPr>
          <p:nvPr>
            <p:ph type="sldNum" sz="quarter" idx="12"/>
          </p:nvPr>
        </p:nvSpPr>
        <p:spPr>
          <a:xfrm>
            <a:off x="6945669" y="6372514"/>
            <a:ext cx="2133600" cy="476250"/>
          </a:xfrm>
        </p:spPr>
        <p:txBody>
          <a:bodyPr/>
          <a:lstStyle/>
          <a:p>
            <a:pPr>
              <a:defRPr/>
            </a:pPr>
            <a:fld id="{ABFE6108-DA02-42FF-8F2B-6965D0D38C5E}" type="slidenum">
              <a:rPr lang="zh-TW" altLang="en-US" smtClean="0"/>
              <a:pPr>
                <a:defRPr/>
              </a:pPr>
              <a:t>8</a:t>
            </a:fld>
            <a:endParaRPr lang="en-US" altLang="zh-TW" dirty="0"/>
          </a:p>
        </p:txBody>
      </p:sp>
    </p:spTree>
    <p:extLst>
      <p:ext uri="{BB962C8B-B14F-4D97-AF65-F5344CB8AC3E}">
        <p14:creationId xmlns:p14="http://schemas.microsoft.com/office/powerpoint/2010/main" val="1193069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4333" y="147935"/>
            <a:ext cx="8229600" cy="633413"/>
          </a:xfrm>
        </p:spPr>
        <p:txBody>
          <a:bodyPr/>
          <a:lstStyle/>
          <a:p>
            <a:r>
              <a:rPr lang="zh-TW" altLang="en-US" sz="4400" dirty="0">
                <a:solidFill>
                  <a:schemeClr val="tx1"/>
                </a:solidFill>
                <a:latin typeface="華康超明體" panose="02020C09000000000000" pitchFamily="49" charset="-120"/>
                <a:ea typeface="華康超明體" panose="02020C09000000000000" pitchFamily="49" charset="-120"/>
                <a:cs typeface="Times New Roman" panose="02020603050405020304" pitchFamily="18" charset="0"/>
              </a:rPr>
              <a:t>肆、重要日程表</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2/2</a:t>
            </a:r>
            <a:r>
              <a:rPr lang="zh-TW" altLang="en-US" sz="32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p:txBody>
      </p:sp>
      <p:sp>
        <p:nvSpPr>
          <p:cNvPr id="3" name="內容版面配置區 2"/>
          <p:cNvSpPr>
            <a:spLocks noGrp="1"/>
          </p:cNvSpPr>
          <p:nvPr>
            <p:ph idx="1"/>
          </p:nvPr>
        </p:nvSpPr>
        <p:spPr/>
        <p:txBody>
          <a:bodyPr/>
          <a:lstStyle/>
          <a:p>
            <a:endParaRPr lang="zh-TW" altLang="en-US" dirty="0"/>
          </a:p>
        </p:txBody>
      </p:sp>
      <p:sp>
        <p:nvSpPr>
          <p:cNvPr id="4" name="投影片編號版面配置區 3"/>
          <p:cNvSpPr>
            <a:spLocks noGrp="1"/>
          </p:cNvSpPr>
          <p:nvPr>
            <p:ph type="sldNum" sz="quarter" idx="12"/>
          </p:nvPr>
        </p:nvSpPr>
        <p:spPr>
          <a:xfrm>
            <a:off x="6941127" y="6356061"/>
            <a:ext cx="2133600" cy="476250"/>
          </a:xfrm>
        </p:spPr>
        <p:txBody>
          <a:bodyPr/>
          <a:lstStyle/>
          <a:p>
            <a:pPr>
              <a:defRPr/>
            </a:pPr>
            <a:fld id="{ABFE6108-DA02-42FF-8F2B-6965D0D38C5E}" type="slidenum">
              <a:rPr lang="zh-TW" altLang="en-US" smtClean="0"/>
              <a:pPr>
                <a:defRPr/>
              </a:pPr>
              <a:t>9</a:t>
            </a:fld>
            <a:endParaRPr lang="en-US" altLang="zh-TW" dirty="0"/>
          </a:p>
        </p:txBody>
      </p:sp>
      <p:graphicFrame>
        <p:nvGraphicFramePr>
          <p:cNvPr id="5" name="內容版面配置區 4"/>
          <p:cNvGraphicFramePr>
            <a:graphicFrameLocks/>
          </p:cNvGraphicFramePr>
          <p:nvPr>
            <p:extLst>
              <p:ext uri="{D42A27DB-BD31-4B8C-83A1-F6EECF244321}">
                <p14:modId xmlns:p14="http://schemas.microsoft.com/office/powerpoint/2010/main" val="553374266"/>
              </p:ext>
            </p:extLst>
          </p:nvPr>
        </p:nvGraphicFramePr>
        <p:xfrm>
          <a:off x="457200" y="1125532"/>
          <a:ext cx="8229600" cy="5607776"/>
        </p:xfrm>
        <a:graphic>
          <a:graphicData uri="http://schemas.openxmlformats.org/drawingml/2006/table">
            <a:tbl>
              <a:tblPr firstRow="1" bandRow="1">
                <a:tableStyleId>{21E4AEA4-8DFA-4A89-87EB-49C32662AFE0}</a:tableStyleId>
              </a:tblPr>
              <a:tblGrid>
                <a:gridCol w="2935624">
                  <a:extLst>
                    <a:ext uri="{9D8B030D-6E8A-4147-A177-3AD203B41FA5}">
                      <a16:colId xmlns:a16="http://schemas.microsoft.com/office/drawing/2014/main" val="20000"/>
                    </a:ext>
                  </a:extLst>
                </a:gridCol>
                <a:gridCol w="5293976">
                  <a:extLst>
                    <a:ext uri="{9D8B030D-6E8A-4147-A177-3AD203B41FA5}">
                      <a16:colId xmlns:a16="http://schemas.microsoft.com/office/drawing/2014/main" val="20001"/>
                    </a:ext>
                  </a:extLst>
                </a:gridCol>
              </a:tblGrid>
              <a:tr h="556830">
                <a:tc>
                  <a:txBody>
                    <a:bodyPr/>
                    <a:lstStyle/>
                    <a:p>
                      <a:pPr algn="ctr"/>
                      <a:r>
                        <a:rPr lang="zh-TW" altLang="en-US" sz="2200" dirty="0" smtClean="0">
                          <a:latin typeface="Times New Roman" panose="02020603050405020304" pitchFamily="18" charset="0"/>
                          <a:ea typeface="標楷體" panose="03000509000000000000" pitchFamily="65" charset="-120"/>
                          <a:cs typeface="Times New Roman" panose="02020603050405020304" pitchFamily="18" charset="0"/>
                        </a:rPr>
                        <a:t>日程</a:t>
                      </a:r>
                      <a:endParaRPr lang="zh-TW" altLang="en-US" sz="22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lumMod val="25000"/>
                      </a:schemeClr>
                    </a:solidFill>
                  </a:tcPr>
                </a:tc>
                <a:tc>
                  <a:txBody>
                    <a:bodyPr/>
                    <a:lstStyle/>
                    <a:p>
                      <a:pPr algn="ctr"/>
                      <a:r>
                        <a:rPr lang="zh-TW" altLang="en-US" sz="2200" dirty="0" smtClean="0">
                          <a:latin typeface="Times New Roman" panose="02020603050405020304" pitchFamily="18" charset="0"/>
                          <a:ea typeface="標楷體" panose="03000509000000000000" pitchFamily="65" charset="-120"/>
                          <a:cs typeface="Times New Roman" panose="02020603050405020304" pitchFamily="18" charset="0"/>
                        </a:rPr>
                        <a:t>辦理事項</a:t>
                      </a:r>
                      <a:endParaRPr lang="en-US" altLang="zh-TW" sz="2200" dirty="0" smtClean="0">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lumMod val="25000"/>
                      </a:schemeClr>
                    </a:solidFill>
                  </a:tcPr>
                </a:tc>
                <a:extLst>
                  <a:ext uri="{0D108BD9-81ED-4DB2-BD59-A6C34878D82A}">
                    <a16:rowId xmlns:a16="http://schemas.microsoft.com/office/drawing/2014/main" val="10000"/>
                  </a:ext>
                </a:extLst>
              </a:tr>
              <a:tr h="556830">
                <a:tc>
                  <a:txBody>
                    <a:bodyPr/>
                    <a:lstStyle/>
                    <a:p>
                      <a:pPr marL="0" indent="179388" algn="l" defTabSz="914400" rtl="0" eaLnBrk="1" latinLnBrk="0" hangingPunct="1">
                        <a:lnSpc>
                          <a:spcPts val="2400"/>
                        </a:lnSpc>
                        <a:spcAft>
                          <a:spcPts val="0"/>
                        </a:spcAft>
                      </a:pPr>
                      <a:r>
                        <a:rPr lang="en-US" sz="1800" b="1" kern="1200" dirty="0" smtClean="0">
                          <a:solidFill>
                            <a:schemeClr val="dk1"/>
                          </a:solidFill>
                          <a:effectLst/>
                          <a:latin typeface="微軟正黑體" panose="020B0604030504040204" pitchFamily="34" charset="-120"/>
                          <a:ea typeface="微軟正黑體" panose="020B0604030504040204" pitchFamily="34" charset="-120"/>
                          <a:cs typeface="+mn-cs"/>
                        </a:rPr>
                        <a:t>111.04.12</a:t>
                      </a:r>
                      <a:r>
                        <a:rPr lang="en-US" sz="1800" b="1" kern="1200" dirty="0">
                          <a:solidFill>
                            <a:schemeClr val="dk1"/>
                          </a:solidFill>
                          <a:effectLst/>
                          <a:latin typeface="微軟正黑體" panose="020B0604030504040204" pitchFamily="34" charset="-120"/>
                          <a:ea typeface="微軟正黑體" panose="020B0604030504040204" pitchFamily="34" charset="-120"/>
                          <a:cs typeface="+mn-cs"/>
                        </a:rPr>
                        <a:t>(</a:t>
                      </a:r>
                      <a:r>
                        <a:rPr lang="zh-TW" sz="1800" b="1" kern="1200" dirty="0">
                          <a:solidFill>
                            <a:schemeClr val="dk1"/>
                          </a:solidFill>
                          <a:effectLst/>
                          <a:latin typeface="微軟正黑體" panose="020B0604030504040204" pitchFamily="34" charset="-120"/>
                          <a:ea typeface="微軟正黑體" panose="020B0604030504040204" pitchFamily="34" charset="-120"/>
                          <a:cs typeface="+mn-cs"/>
                        </a:rPr>
                        <a:t>二</a:t>
                      </a:r>
                      <a:r>
                        <a:rPr lang="en-US" sz="1800" b="1" kern="1200" dirty="0">
                          <a:solidFill>
                            <a:schemeClr val="dk1"/>
                          </a:solidFill>
                          <a:effectLst/>
                          <a:latin typeface="微軟正黑體" panose="020B0604030504040204" pitchFamily="34" charset="-120"/>
                          <a:ea typeface="微軟正黑體" panose="020B0604030504040204" pitchFamily="34" charset="-120"/>
                          <a:cs typeface="+mn-cs"/>
                        </a:rPr>
                        <a:t>)10:00</a:t>
                      </a:r>
                      <a:r>
                        <a:rPr lang="zh-TW" sz="1800" b="1" kern="1200" dirty="0">
                          <a:solidFill>
                            <a:schemeClr val="dk1"/>
                          </a:solidFill>
                          <a:effectLst/>
                          <a:latin typeface="微軟正黑體" panose="020B0604030504040204" pitchFamily="34" charset="-120"/>
                          <a:ea typeface="微軟正黑體" panose="020B0604030504040204" pitchFamily="34" charset="-120"/>
                          <a:cs typeface="+mn-cs"/>
                        </a:rPr>
                        <a:t>起</a:t>
                      </a:r>
                    </a:p>
                  </a:txBody>
                  <a:tcPr marL="17780" marR="17780" marT="0" marB="0" anchor="ctr">
                    <a:lnL w="381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tc>
                  <a:txBody>
                    <a:bodyPr/>
                    <a:lstStyle/>
                    <a:p>
                      <a:pPr marL="71755" marR="36195" algn="just" defTabSz="914400" rtl="0" eaLnBrk="1" fontAlgn="ctr" latinLnBrk="0" hangingPunct="1">
                        <a:spcAft>
                          <a:spcPts val="0"/>
                        </a:spcAft>
                        <a:tabLst>
                          <a:tab pos="8371205" algn="l"/>
                        </a:tabLst>
                      </a:pPr>
                      <a:r>
                        <a:rPr lang="zh-TW" altLang="zh-TW" sz="2000" kern="1200" dirty="0" smtClean="0">
                          <a:effectLst/>
                          <a:latin typeface="微軟正黑體" panose="020B0604030504040204" pitchFamily="34" charset="-120"/>
                          <a:ea typeface="微軟正黑體" panose="020B0604030504040204" pitchFamily="34" charset="-120"/>
                          <a:cs typeface="Times New Roman" panose="02020603050405020304" pitchFamily="18" charset="0"/>
                        </a:rPr>
                        <a:t>公告報名資格及比序成績審查結果</a:t>
                      </a:r>
                      <a:endParaRPr lang="zh-TW" sz="2000" b="1" kern="100" spc="-4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2000" marR="72000" marT="0" marB="0" anchor="ctr">
                    <a:lnL w="1270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1"/>
                  </a:ext>
                </a:extLst>
              </a:tr>
              <a:tr h="556830">
                <a:tc>
                  <a:txBody>
                    <a:bodyPr/>
                    <a:lstStyle/>
                    <a:p>
                      <a:pPr marL="0" indent="179388" algn="l" defTabSz="914400" rtl="0" eaLnBrk="1" latinLnBrk="0" hangingPunct="1">
                        <a:lnSpc>
                          <a:spcPts val="2400"/>
                        </a:lnSpc>
                        <a:spcAft>
                          <a:spcPts val="0"/>
                        </a:spcAft>
                      </a:pPr>
                      <a:r>
                        <a:rPr lang="en-US" altLang="zh-TW" sz="1800" b="1" kern="1200" dirty="0" smtClean="0">
                          <a:solidFill>
                            <a:schemeClr val="dk1"/>
                          </a:solidFill>
                          <a:effectLst/>
                          <a:latin typeface="微軟正黑體" panose="020B0604030504040204" pitchFamily="34" charset="-120"/>
                          <a:ea typeface="微軟正黑體" panose="020B0604030504040204" pitchFamily="34" charset="-120"/>
                          <a:cs typeface="+mn-cs"/>
                        </a:rPr>
                        <a:t>111.04.19(</a:t>
                      </a:r>
                      <a:r>
                        <a:rPr lang="zh-TW" altLang="zh-TW" sz="1800" b="1" kern="1200" dirty="0" smtClean="0">
                          <a:solidFill>
                            <a:schemeClr val="dk1"/>
                          </a:solidFill>
                          <a:effectLst/>
                          <a:latin typeface="微軟正黑體" panose="020B0604030504040204" pitchFamily="34" charset="-120"/>
                          <a:ea typeface="微軟正黑體" panose="020B0604030504040204" pitchFamily="34" charset="-120"/>
                          <a:cs typeface="+mn-cs"/>
                        </a:rPr>
                        <a:t>二</a:t>
                      </a:r>
                      <a:r>
                        <a:rPr lang="en-US" altLang="zh-TW" sz="1800" b="1" kern="1200" dirty="0" smtClean="0">
                          <a:solidFill>
                            <a:schemeClr val="dk1"/>
                          </a:solidFill>
                          <a:effectLst/>
                          <a:latin typeface="微軟正黑體" panose="020B0604030504040204" pitchFamily="34" charset="-120"/>
                          <a:ea typeface="微軟正黑體" panose="020B0604030504040204" pitchFamily="34" charset="-120"/>
                          <a:cs typeface="+mn-cs"/>
                        </a:rPr>
                        <a:t>)10:00</a:t>
                      </a:r>
                      <a:r>
                        <a:rPr lang="zh-TW" altLang="zh-TW" sz="1800" b="1" kern="1200" dirty="0" smtClean="0">
                          <a:solidFill>
                            <a:schemeClr val="dk1"/>
                          </a:solidFill>
                          <a:effectLst/>
                          <a:latin typeface="微軟正黑體" panose="020B0604030504040204" pitchFamily="34" charset="-120"/>
                          <a:ea typeface="微軟正黑體" panose="020B0604030504040204" pitchFamily="34" charset="-120"/>
                          <a:cs typeface="+mn-cs"/>
                        </a:rPr>
                        <a:t>起</a:t>
                      </a:r>
                      <a:endParaRPr lang="zh-TW" altLang="zh-TW" sz="1800" b="1"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nchor="ctr">
                    <a:lnL w="381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71755" marR="36195" algn="just" defTabSz="914400" rtl="0" eaLnBrk="1" fontAlgn="ctr" latinLnBrk="0" hangingPunct="1">
                        <a:lnSpc>
                          <a:spcPct val="100000"/>
                        </a:lnSpc>
                        <a:spcAft>
                          <a:spcPts val="0"/>
                        </a:spcAft>
                        <a:tabLst>
                          <a:tab pos="8371205" algn="l"/>
                        </a:tabLst>
                      </a:pPr>
                      <a:r>
                        <a:rPr lang="zh-TW" altLang="zh-TW" sz="2000" kern="1200" dirty="0" smtClean="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rPr>
                        <a:t>考生排名網路查詢</a:t>
                      </a:r>
                      <a:endParaRPr lang="zh-TW" sz="2000" kern="1200" dirty="0">
                        <a:solidFill>
                          <a:schemeClr val="dk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2000" marR="72000" marT="0" marB="0" anchor="ctr">
                    <a:lnL w="1270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2"/>
                  </a:ext>
                </a:extLst>
              </a:tr>
              <a:tr h="873545">
                <a:tc>
                  <a:txBody>
                    <a:bodyPr/>
                    <a:lstStyle/>
                    <a:p>
                      <a:pPr marL="0" indent="0" algn="l" defTabSz="914400" rtl="0" eaLnBrk="1" latinLnBrk="0" hangingPunct="1">
                        <a:lnSpc>
                          <a:spcPts val="2400"/>
                        </a:lnSpc>
                        <a:spcAft>
                          <a:spcPts val="0"/>
                        </a:spcAft>
                      </a:pPr>
                      <a:r>
                        <a:rPr lang="en-US"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111.04.20(</a:t>
                      </a:r>
                      <a:r>
                        <a:rPr lang="zh-TW"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三</a:t>
                      </a:r>
                      <a:r>
                        <a:rPr lang="en-US"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)10:00</a:t>
                      </a:r>
                      <a:r>
                        <a:rPr lang="zh-TW"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起</a:t>
                      </a:r>
                    </a:p>
                    <a:p>
                      <a:pPr marL="0" marR="0" lvl="0" indent="0" algn="l" defTabSz="914400" rtl="0" eaLnBrk="1" fontAlgn="auto" latinLnBrk="0" hangingPunct="1">
                        <a:lnSpc>
                          <a:spcPts val="2400"/>
                        </a:lnSpc>
                        <a:spcBef>
                          <a:spcPts val="0"/>
                        </a:spcBef>
                        <a:spcAft>
                          <a:spcPts val="0"/>
                        </a:spcAft>
                        <a:buClrTx/>
                        <a:buSzTx/>
                        <a:buFontTx/>
                        <a:buNone/>
                        <a:tabLst/>
                        <a:defRPr/>
                      </a:pPr>
                      <a:r>
                        <a:rPr lang="en-US"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111.04.27(</a:t>
                      </a:r>
                      <a:r>
                        <a:rPr lang="zh-TW"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三</a:t>
                      </a:r>
                      <a:r>
                        <a:rPr lang="en-US"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)17:00</a:t>
                      </a:r>
                      <a:r>
                        <a:rPr lang="zh-TW" altLang="zh-TW" sz="1800" b="1" kern="1200" dirty="0" smtClean="0">
                          <a:solidFill>
                            <a:srgbClr val="993300"/>
                          </a:solidFill>
                          <a:effectLst/>
                          <a:latin typeface="微軟正黑體" panose="020B0604030504040204" pitchFamily="34" charset="-120"/>
                          <a:ea typeface="微軟正黑體" panose="020B0604030504040204" pitchFamily="34" charset="-120"/>
                          <a:cs typeface="+mn-cs"/>
                        </a:rPr>
                        <a:t>止</a:t>
                      </a:r>
                      <a:endParaRPr lang="zh-TW" altLang="en-US" sz="1800" b="1" kern="1200" dirty="0" smtClean="0">
                        <a:solidFill>
                          <a:srgbClr val="993300"/>
                        </a:solidFill>
                        <a:effectLst/>
                        <a:latin typeface="微軟正黑體" panose="020B0604030504040204" pitchFamily="34" charset="-120"/>
                        <a:ea typeface="微軟正黑體" panose="020B0604030504040204" pitchFamily="34" charset="-120"/>
                        <a:cs typeface="+mn-cs"/>
                      </a:endParaRPr>
                    </a:p>
                  </a:txBody>
                  <a:tcPr marL="180000" marR="45720" anchor="ctr">
                    <a:lnL w="381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tc>
                  <a:txBody>
                    <a:bodyPr/>
                    <a:lstStyle/>
                    <a:p>
                      <a:pPr marL="13335" marR="19050" algn="just" defTabSz="914400" rtl="0" eaLnBrk="1" fontAlgn="ctr" latinLnBrk="0" hangingPunct="1">
                        <a:lnSpc>
                          <a:spcPct val="100000"/>
                        </a:lnSpc>
                        <a:spcAft>
                          <a:spcPts val="0"/>
                        </a:spcAft>
                        <a:tabLst>
                          <a:tab pos="8371205" algn="l"/>
                        </a:tabLst>
                      </a:pPr>
                      <a:r>
                        <a:rPr lang="zh-TW" altLang="zh-TW" sz="2000" kern="1200" dirty="0" smtClean="0">
                          <a:solidFill>
                            <a:srgbClr val="993300"/>
                          </a:solidFill>
                          <a:effectLst/>
                          <a:latin typeface="微軟正黑體" panose="020B0604030504040204" pitchFamily="34" charset="-120"/>
                          <a:ea typeface="微軟正黑體" panose="020B0604030504040204" pitchFamily="34" charset="-120"/>
                          <a:cs typeface="Times New Roman" panose="02020603050405020304" pitchFamily="18" charset="0"/>
                        </a:rPr>
                        <a:t>「網路選填登記就讀志願序系統」</a:t>
                      </a:r>
                      <a:r>
                        <a:rPr lang="zh-TW" altLang="zh-TW" sz="2000" b="1" kern="1200" dirty="0" smtClean="0">
                          <a:solidFill>
                            <a:srgbClr val="993300"/>
                          </a:solidFill>
                          <a:effectLst/>
                          <a:latin typeface="微軟正黑體" panose="020B0604030504040204" pitchFamily="34" charset="-120"/>
                          <a:ea typeface="微軟正黑體" panose="020B0604030504040204" pitchFamily="34" charset="-120"/>
                          <a:cs typeface="Times New Roman" panose="02020603050405020304" pitchFamily="18" charset="0"/>
                        </a:rPr>
                        <a:t>練習版</a:t>
                      </a:r>
                      <a:endParaRPr lang="zh-TW" sz="2000" b="1" kern="1200" dirty="0">
                        <a:solidFill>
                          <a:srgbClr val="9933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2000" marR="72000" marT="0" marB="0" anchor="ctr">
                    <a:lnL w="1270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3629283677"/>
                  </a:ext>
                </a:extLst>
              </a:tr>
              <a:tr h="873545">
                <a:tc>
                  <a:txBody>
                    <a:bodyPr/>
                    <a:lstStyle/>
                    <a:p>
                      <a:pPr marL="0" indent="0" algn="l" defTabSz="914400" rtl="0" eaLnBrk="1" latinLnBrk="0" hangingPunct="1">
                        <a:lnSpc>
                          <a:spcPts val="2400"/>
                        </a:lnSpc>
                        <a:spcAft>
                          <a:spcPts val="0"/>
                        </a:spcAft>
                      </a:pPr>
                      <a:r>
                        <a:rPr lang="en-US"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111.04.28(</a:t>
                      </a:r>
                      <a:r>
                        <a:rPr lang="zh-TW"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四</a:t>
                      </a:r>
                      <a:r>
                        <a:rPr lang="en-US"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)10:00</a:t>
                      </a:r>
                      <a:r>
                        <a:rPr lang="zh-TW"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起</a:t>
                      </a:r>
                    </a:p>
                    <a:p>
                      <a:pPr marL="0" indent="0" algn="l" defTabSz="914400" rtl="0" eaLnBrk="1" latinLnBrk="0" hangingPunct="1">
                        <a:lnSpc>
                          <a:spcPts val="2400"/>
                        </a:lnSpc>
                        <a:spcAft>
                          <a:spcPts val="0"/>
                        </a:spcAft>
                      </a:pPr>
                      <a:r>
                        <a:rPr lang="en-US"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111.05.04(</a:t>
                      </a:r>
                      <a:r>
                        <a:rPr lang="zh-TW"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三</a:t>
                      </a:r>
                      <a:r>
                        <a:rPr lang="en-US"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)17:00</a:t>
                      </a:r>
                      <a:r>
                        <a:rPr lang="zh-TW"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止</a:t>
                      </a:r>
                      <a:endParaRPr lang="zh-TW" altLang="en-US" sz="1800" b="1" kern="1200" dirty="0" smtClean="0">
                        <a:solidFill>
                          <a:srgbClr val="0000CC"/>
                        </a:solidFill>
                        <a:effectLst/>
                        <a:latin typeface="微軟正黑體" panose="020B0604030504040204" pitchFamily="34" charset="-120"/>
                        <a:ea typeface="微軟正黑體" panose="020B0604030504040204" pitchFamily="34" charset="-120"/>
                        <a:cs typeface="+mn-cs"/>
                      </a:endParaRPr>
                    </a:p>
                  </a:txBody>
                  <a:tcPr marL="180000" marR="45720" anchor="ctr">
                    <a:lnL w="381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71755" marR="36195" algn="just" defTabSz="914400" rtl="0" eaLnBrk="1" fontAlgn="ctr" latinLnBrk="0" hangingPunct="1">
                        <a:spcAft>
                          <a:spcPts val="0"/>
                        </a:spcAft>
                        <a:tabLst>
                          <a:tab pos="8371205" algn="l"/>
                        </a:tabLst>
                      </a:pPr>
                      <a:r>
                        <a:rPr lang="zh-TW" altLang="zh-TW" sz="2000" b="1" kern="1200" dirty="0" smtClean="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考生網路選填登記就讀志願序</a:t>
                      </a:r>
                      <a:endParaRPr lang="zh-TW" sz="2000" b="1" kern="100" spc="-40" dirty="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2000" marR="72000" marT="0" marB="0" anchor="ctr">
                    <a:lnL w="1270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3"/>
                  </a:ext>
                </a:extLst>
              </a:tr>
              <a:tr h="556830">
                <a:tc>
                  <a:txBody>
                    <a:bodyPr/>
                    <a:lstStyle/>
                    <a:p>
                      <a:pPr marL="0" indent="0" algn="l" defTabSz="914400" rtl="0" eaLnBrk="1" latinLnBrk="0" hangingPunct="1">
                        <a:lnSpc>
                          <a:spcPts val="2400"/>
                        </a:lnSpc>
                        <a:spcAft>
                          <a:spcPts val="0"/>
                        </a:spcAft>
                      </a:pPr>
                      <a:r>
                        <a:rPr lang="en-US"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111.05.10(</a:t>
                      </a:r>
                      <a:r>
                        <a:rPr lang="zh-TW"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二</a:t>
                      </a:r>
                      <a:r>
                        <a:rPr lang="en-US"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)10:00</a:t>
                      </a:r>
                      <a:r>
                        <a:rPr lang="zh-TW" altLang="zh-TW" sz="1800" b="1" kern="1200" dirty="0" smtClean="0">
                          <a:solidFill>
                            <a:srgbClr val="0000CC"/>
                          </a:solidFill>
                          <a:effectLst/>
                          <a:latin typeface="微軟正黑體" panose="020B0604030504040204" pitchFamily="34" charset="-120"/>
                          <a:ea typeface="微軟正黑體" panose="020B0604030504040204" pitchFamily="34" charset="-120"/>
                          <a:cs typeface="+mn-cs"/>
                        </a:rPr>
                        <a:t>起</a:t>
                      </a:r>
                      <a:endParaRPr lang="zh-TW" altLang="zh-TW" sz="1800" b="1" kern="1200" dirty="0">
                        <a:solidFill>
                          <a:srgbClr val="0000CC"/>
                        </a:solidFill>
                        <a:effectLst/>
                        <a:latin typeface="微軟正黑體" panose="020B0604030504040204" pitchFamily="34" charset="-120"/>
                        <a:ea typeface="微軟正黑體" panose="020B0604030504040204" pitchFamily="34" charset="-120"/>
                        <a:cs typeface="+mn-cs"/>
                      </a:endParaRPr>
                    </a:p>
                  </a:txBody>
                  <a:tcPr marL="180000" marR="45720" anchor="ctr">
                    <a:lnL w="381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tc>
                  <a:txBody>
                    <a:bodyPr/>
                    <a:lstStyle/>
                    <a:p>
                      <a:pPr marL="71755" marR="36195" algn="just" fontAlgn="ctr">
                        <a:spcAft>
                          <a:spcPts val="0"/>
                        </a:spcAft>
                        <a:tabLst>
                          <a:tab pos="8371205" algn="l"/>
                        </a:tabLst>
                      </a:pPr>
                      <a:r>
                        <a:rPr lang="zh-TW" altLang="zh-TW" sz="2000" b="0" kern="1200" dirty="0" smtClean="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rPr>
                        <a:t>錄取公告</a:t>
                      </a:r>
                      <a:endParaRPr lang="zh-TW" altLang="zh-TW" sz="2000" b="0" kern="100" dirty="0">
                        <a:solidFill>
                          <a:srgbClr val="0000CC"/>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2000" marR="72000" marT="0" marB="0" anchor="ctr">
                    <a:lnL w="1270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4"/>
                  </a:ext>
                </a:extLst>
              </a:tr>
              <a:tr h="1633366">
                <a:tc>
                  <a:txBody>
                    <a:bodyPr/>
                    <a:lstStyle/>
                    <a:p>
                      <a:pPr marL="0" indent="179388" algn="l" defTabSz="914400" rtl="0" eaLnBrk="1" latinLnBrk="0" hangingPunct="1">
                        <a:lnSpc>
                          <a:spcPts val="2400"/>
                        </a:lnSpc>
                        <a:spcAft>
                          <a:spcPts val="0"/>
                        </a:spcAft>
                      </a:pPr>
                      <a:r>
                        <a:rPr lang="en-US" sz="1800" b="1" kern="1200" dirty="0" smtClean="0">
                          <a:solidFill>
                            <a:schemeClr val="dk1"/>
                          </a:solidFill>
                          <a:effectLst/>
                          <a:latin typeface="微軟正黑體" panose="020B0604030504040204" pitchFamily="34" charset="-120"/>
                          <a:ea typeface="微軟正黑體" panose="020B0604030504040204" pitchFamily="34" charset="-120"/>
                          <a:cs typeface="+mn-cs"/>
                        </a:rPr>
                        <a:t>111.05.16</a:t>
                      </a:r>
                      <a:r>
                        <a:rPr lang="en-US" sz="1800" b="1" kern="1200" dirty="0">
                          <a:solidFill>
                            <a:schemeClr val="dk1"/>
                          </a:solidFill>
                          <a:effectLst/>
                          <a:latin typeface="微軟正黑體" panose="020B0604030504040204" pitchFamily="34" charset="-120"/>
                          <a:ea typeface="微軟正黑體" panose="020B0604030504040204" pitchFamily="34" charset="-120"/>
                          <a:cs typeface="+mn-cs"/>
                        </a:rPr>
                        <a:t>(</a:t>
                      </a:r>
                      <a:r>
                        <a:rPr lang="zh-TW" sz="1800" b="1" kern="1200" dirty="0">
                          <a:solidFill>
                            <a:schemeClr val="dk1"/>
                          </a:solidFill>
                          <a:effectLst/>
                          <a:latin typeface="微軟正黑體" panose="020B0604030504040204" pitchFamily="34" charset="-120"/>
                          <a:ea typeface="微軟正黑體" panose="020B0604030504040204" pitchFamily="34" charset="-120"/>
                          <a:cs typeface="+mn-cs"/>
                        </a:rPr>
                        <a:t>一</a:t>
                      </a:r>
                      <a:r>
                        <a:rPr lang="en-US" sz="1800" b="1" kern="1200" dirty="0" smtClean="0">
                          <a:solidFill>
                            <a:schemeClr val="dk1"/>
                          </a:solidFill>
                          <a:effectLst/>
                          <a:latin typeface="微軟正黑體" panose="020B0604030504040204" pitchFamily="34" charset="-120"/>
                          <a:ea typeface="微軟正黑體" panose="020B0604030504040204" pitchFamily="34" charset="-120"/>
                          <a:cs typeface="+mn-cs"/>
                        </a:rPr>
                        <a:t>)12</a:t>
                      </a:r>
                      <a:r>
                        <a:rPr lang="en-US" altLang="zh-TW" sz="1800" b="1" kern="1200" dirty="0" smtClean="0">
                          <a:solidFill>
                            <a:schemeClr val="dk1"/>
                          </a:solidFill>
                          <a:effectLst/>
                          <a:latin typeface="微軟正黑體" panose="020B0604030504040204" pitchFamily="34" charset="-120"/>
                          <a:ea typeface="微軟正黑體" panose="020B0604030504040204" pitchFamily="34" charset="-120"/>
                          <a:cs typeface="+mn-cs"/>
                        </a:rPr>
                        <a:t>:</a:t>
                      </a:r>
                      <a:r>
                        <a:rPr lang="en-US" sz="1800" b="1" kern="1200" dirty="0" smtClean="0">
                          <a:solidFill>
                            <a:schemeClr val="dk1"/>
                          </a:solidFill>
                          <a:effectLst/>
                          <a:latin typeface="微軟正黑體" panose="020B0604030504040204" pitchFamily="34" charset="-120"/>
                          <a:ea typeface="微軟正黑體" panose="020B0604030504040204" pitchFamily="34" charset="-120"/>
                          <a:cs typeface="+mn-cs"/>
                        </a:rPr>
                        <a:t>00</a:t>
                      </a:r>
                      <a:r>
                        <a:rPr lang="zh-TW" sz="1800" b="1" kern="1200" dirty="0">
                          <a:solidFill>
                            <a:schemeClr val="dk1"/>
                          </a:solidFill>
                          <a:effectLst/>
                          <a:latin typeface="微軟正黑體" panose="020B0604030504040204" pitchFamily="34" charset="-120"/>
                          <a:ea typeface="微軟正黑體" panose="020B0604030504040204" pitchFamily="34" charset="-120"/>
                          <a:cs typeface="+mn-cs"/>
                        </a:rPr>
                        <a:t>前</a:t>
                      </a:r>
                    </a:p>
                  </a:txBody>
                  <a:tcPr marL="17780" marR="17780" marT="0" marB="0" anchor="ctr">
                    <a:lnL w="381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71755" marR="36195" algn="just" fontAlgn="ctr">
                        <a:spcAft>
                          <a:spcPts val="0"/>
                        </a:spcAft>
                        <a:tabLst>
                          <a:tab pos="8371205" algn="l"/>
                        </a:tabLst>
                      </a:pPr>
                      <a:r>
                        <a:rPr lang="zh-TW" altLang="zh-TW" sz="2000" kern="1200" dirty="0" smtClean="0">
                          <a:effectLst/>
                          <a:latin typeface="微軟正黑體" panose="020B0604030504040204" pitchFamily="34" charset="-120"/>
                          <a:ea typeface="微軟正黑體" panose="020B0604030504040204" pitchFamily="34" charset="-120"/>
                          <a:cs typeface="Times New Roman" panose="02020603050405020304" pitchFamily="18" charset="0"/>
                        </a:rPr>
                        <a:t>聲明放棄錄取資格截止期限</a:t>
                      </a:r>
                      <a:endParaRPr lang="en-US" altLang="zh-TW" sz="2000" kern="1200" dirty="0" smtClean="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71755" marR="36195" algn="just" fontAlgn="ctr">
                        <a:spcAft>
                          <a:spcPts val="0"/>
                        </a:spcAft>
                        <a:tabLst>
                          <a:tab pos="8371205" algn="l"/>
                        </a:tabLst>
                      </a:pPr>
                      <a:r>
                        <a:rPr lang="zh-TW" altLang="zh-TW" sz="2000" kern="1200" dirty="0" smtClean="0">
                          <a:effectLst/>
                          <a:latin typeface="微軟正黑體" panose="020B0604030504040204" pitchFamily="34" charset="-120"/>
                          <a:ea typeface="微軟正黑體" panose="020B0604030504040204" pitchFamily="34" charset="-120"/>
                          <a:cs typeface="Times New Roman" panose="02020603050405020304" pitchFamily="18" charset="0"/>
                        </a:rPr>
                        <a:t>放棄錄取資格聲明書須於期限內傳真，且以電話確定錄取學校已收到傳真，始完成放棄程序，未依規定期限及方式聲明放棄者，概不受理。</a:t>
                      </a:r>
                      <a:endParaRPr lang="zh-TW" sz="20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72000" marR="72000" marT="0" marB="0" anchor="ctr">
                    <a:lnL w="12700" cap="flat" cmpd="sng" algn="ctr">
                      <a:solidFill>
                        <a:schemeClr val="bg1"/>
                      </a:solidFill>
                      <a:prstDash val="sysDash"/>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0687635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自訂設計">
  <a:themeElements>
    <a:clrScheme name="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訂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lipFill rotWithShape="0">
          <a:blip xmlns:r="http://schemas.openxmlformats.org/officeDocument/2006/relationships" r:embed="rId1"/>
          <a:stretch>
            <a:fillRect l="-1303" t="-1279" r="-1466" b="-2772"/>
          </a:stretch>
        </a:blipFill>
        <a:ln>
          <a:noFill/>
        </a:ln>
        <a:extLst>
          <a:ext uri="{91240B29-F687-4F45-9708-019B960494DF}">
            <a14:hiddenLine xmlns:a14="http://schemas.microsoft.com/office/drawing/2010/main" w="9525">
              <a:solidFill>
                <a:srgbClr val="000000"/>
              </a:solidFill>
              <a:miter lim="800000"/>
              <a:headEnd/>
              <a:tailEnd/>
            </a14:hiddenLine>
          </a:ext>
        </a:extLst>
      </a:spPr>
      <a:bodyPr/>
      <a:lstStyle>
        <a:defPPr>
          <a:defRPr>
            <a:noFill/>
          </a:defRPr>
        </a:defPPr>
      </a:lstStyle>
    </a:spDef>
  </a:objectDefaults>
  <a:extraClrSchemeLst>
    <a:extraClrScheme>
      <a:clrScheme name="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訂 4">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112964</TotalTime>
  <Words>8522</Words>
  <Application>Microsoft Office PowerPoint</Application>
  <PresentationFormat>如螢幕大小 (4:3)</PresentationFormat>
  <Paragraphs>1452</Paragraphs>
  <Slides>43</Slides>
  <Notes>25</Notes>
  <HiddenSlides>0</HiddenSlides>
  <MMClips>0</MMClips>
  <ScaleCrop>false</ScaleCrop>
  <HeadingPairs>
    <vt:vector size="6" baseType="variant">
      <vt:variant>
        <vt:lpstr>使用字型</vt:lpstr>
      </vt:variant>
      <vt:variant>
        <vt:i4>14</vt:i4>
      </vt:variant>
      <vt:variant>
        <vt:lpstr>佈景主題</vt:lpstr>
      </vt:variant>
      <vt:variant>
        <vt:i4>1</vt:i4>
      </vt:variant>
      <vt:variant>
        <vt:lpstr>投影片標題</vt:lpstr>
      </vt:variant>
      <vt:variant>
        <vt:i4>43</vt:i4>
      </vt:variant>
    </vt:vector>
  </HeadingPairs>
  <TitlesOfParts>
    <vt:vector size="58" baseType="lpstr">
      <vt:lpstr>細明體</vt:lpstr>
      <vt:lpstr>華康中黑體</vt:lpstr>
      <vt:lpstr>華康超明體</vt:lpstr>
      <vt:lpstr>華康儷楷書</vt:lpstr>
      <vt:lpstr>微軟正黑體</vt:lpstr>
      <vt:lpstr>新細明體</vt:lpstr>
      <vt:lpstr>標楷體</vt:lpstr>
      <vt:lpstr>Arial</vt:lpstr>
      <vt:lpstr>Arial Black</vt:lpstr>
      <vt:lpstr>Book Antiqua</vt:lpstr>
      <vt:lpstr>Calibri</vt:lpstr>
      <vt:lpstr>Cooper Black</vt:lpstr>
      <vt:lpstr>Times New Roman</vt:lpstr>
      <vt:lpstr>Wingdings</vt:lpstr>
      <vt:lpstr>自訂設計</vt:lpstr>
      <vt:lpstr>111學年度科技校院繁星計畫 聯合推薦甄選入學招生</vt:lpstr>
      <vt:lpstr>PowerPoint 簡報</vt:lpstr>
      <vt:lpstr>壹、重大變革</vt:lpstr>
      <vt:lpstr>貳、近三年招生概況(1/2)</vt:lpstr>
      <vt:lpstr>貳、近三年招生概況(2/2)</vt:lpstr>
      <vt:lpstr>參、招生相關資料(1/2)</vt:lpstr>
      <vt:lpstr>參、招生相關資料(2/2)</vt:lpstr>
      <vt:lpstr>肆、重要日程表（1/2）</vt:lpstr>
      <vt:lpstr>肆、重要日程表（2/2）</vt:lpstr>
      <vt:lpstr>伍、作業流程</vt:lpstr>
      <vt:lpstr>陸、重要注意事項</vt:lpstr>
      <vt:lpstr>柒、推薦資格（1/2）</vt:lpstr>
      <vt:lpstr>柒、推薦資格（2/2）</vt:lpstr>
      <vt:lpstr>捌、推薦機制</vt:lpstr>
      <vt:lpstr>玖、甄選規定（1/12）</vt:lpstr>
      <vt:lpstr>玖、甄選規定（2/12）</vt:lpstr>
      <vt:lpstr>玖、甄選規定（3/12）</vt:lpstr>
      <vt:lpstr>PowerPoint 簡報</vt:lpstr>
      <vt:lpstr>玖、甄選規定（5/12）</vt:lpstr>
      <vt:lpstr>玖、甄選規定（6/12）</vt:lpstr>
      <vt:lpstr>玖、甄選規定（7/12）</vt:lpstr>
      <vt:lpstr>玖、甄選規定-第7比序（8/12）</vt:lpstr>
      <vt:lpstr>玖、甄選規定-第7比序（9/12）</vt:lpstr>
      <vt:lpstr>玖、甄選規定-第8比序（10/12）</vt:lpstr>
      <vt:lpstr>PowerPoint 簡報</vt:lpstr>
      <vt:lpstr>玖、甄選規定-第8比序（12/12）</vt:lpstr>
      <vt:lpstr>拾、分發方式及錄取規定（1/5）</vt:lpstr>
      <vt:lpstr>PowerPoint 簡報</vt:lpstr>
      <vt:lpstr>拾、分發方式及錄取規定（2/5）</vt:lpstr>
      <vt:lpstr>拾、分發方式及錄取規定（3/5）</vt:lpstr>
      <vt:lpstr>拾、分發方式及錄取規定（4/5）</vt:lpstr>
      <vt:lpstr>拾壹、作業流程注意事項（1/8）</vt:lpstr>
      <vt:lpstr>機械群學生群名次表範例</vt:lpstr>
      <vt:lpstr>上傳檔案欄位說明</vt:lpstr>
      <vt:lpstr>上傳檔案失敗範例說明</vt:lpstr>
      <vt:lpstr>拾壹、作業流程注意事項（2/8）</vt:lpstr>
      <vt:lpstr>拾壹、作業流程注意事項（3/8）</vt:lpstr>
      <vt:lpstr>拾壹、作業流程注意事項（4/8）</vt:lpstr>
      <vt:lpstr>拾壹、作業流程注意事項（5/8）</vt:lpstr>
      <vt:lpstr>拾壹、作業流程注意事項（6/8）</vt:lpstr>
      <vt:lpstr>拾壹、作業流程注意事項（7/8）</vt:lpstr>
      <vt:lpstr>拾壹、作業流程注意事項（8/8）</vt:lpstr>
      <vt:lpstr>拾貳、意見交流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E111科技繁星-12月宣導簡報檔</dc:title>
  <dc:creator>User</dc:creator>
  <cp:lastModifiedBy>張嘉珮</cp:lastModifiedBy>
  <cp:revision>1767</cp:revision>
  <cp:lastPrinted>2020-12-09T01:33:33Z</cp:lastPrinted>
  <dcterms:created xsi:type="dcterms:W3CDTF">2010-11-29T05:36:38Z</dcterms:created>
  <dcterms:modified xsi:type="dcterms:W3CDTF">2021-12-08T07:56:36Z</dcterms:modified>
</cp:coreProperties>
</file>